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589" r:id="rId5"/>
    <p:sldId id="839" r:id="rId6"/>
    <p:sldId id="838" r:id="rId7"/>
    <p:sldId id="831" r:id="rId8"/>
    <p:sldId id="832" r:id="rId9"/>
    <p:sldId id="833" r:id="rId10"/>
    <p:sldId id="834" r:id="rId11"/>
    <p:sldId id="841" r:id="rId12"/>
    <p:sldId id="840" r:id="rId13"/>
    <p:sldId id="256" r:id="rId14"/>
    <p:sldId id="837" r:id="rId15"/>
    <p:sldId id="257" r:id="rId16"/>
    <p:sldId id="259" r:id="rId17"/>
    <p:sldId id="258" r:id="rId18"/>
    <p:sldId id="835" r:id="rId19"/>
    <p:sldId id="836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718"/>
  </p:normalViewPr>
  <p:slideViewPr>
    <p:cSldViewPr snapToGrid="0">
      <p:cViewPr varScale="1">
        <p:scale>
          <a:sx n="31" d="100"/>
          <a:sy n="31" d="100"/>
        </p:scale>
        <p:origin x="6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9830-3662-4352-A175-EF0D0FF557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amanetwork.com/journals/jamanetworkopen/fullarticle/2800004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jamanetwork.com/journals/jamanetworkopen/fullarticle/280000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378E16-CA37-4608-AC87-07CA73F0CC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6" y="2702053"/>
            <a:ext cx="12102834" cy="413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B55728-5F81-48CD-8A24-DC8196A61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7" y="19881"/>
            <a:ext cx="4803648" cy="2702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828779-1D73-414D-85F2-CDEB6DA760B8}"/>
              </a:ext>
            </a:extLst>
          </p:cNvPr>
          <p:cNvSpPr txBox="1"/>
          <p:nvPr/>
        </p:nvSpPr>
        <p:spPr>
          <a:xfrm>
            <a:off x="0" y="-19877"/>
            <a:ext cx="7388350" cy="2754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Sandy Sanbar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MD, PhD, JD, FCLM, DABLM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Adjunct Professor of Medical Education, OUHSC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Cardiologist, Biochemist, Attorney at Law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Director and Past Chairman, American Board of Legal Medicine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President, American College of Legal Medicine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798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514" y="4703764"/>
            <a:ext cx="8171858" cy="17405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8000" dirty="0" err="1"/>
              <a:t>Phenibut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dirty="0"/>
              <a:t>GABA Analog, Not approved by the FDA</a:t>
            </a:r>
          </a:p>
        </p:txBody>
      </p:sp>
      <p:pic>
        <p:nvPicPr>
          <p:cNvPr id="3" name="Content Placeholder 7" descr="Phenibut: Your Ultimate Guide To Unlocking Your Social Side &amp; More With  This Powerful Pill (Kratom, Kratom For Beginners, Nootropics, Brain  Supplements, ... Help, Modafinil, Phenibut, Piracetam, Kava) - Kindle  edition by">
            <a:extLst>
              <a:ext uri="{FF2B5EF4-FFF2-40B4-BE49-F238E27FC236}">
                <a16:creationId xmlns:a16="http://schemas.microsoft.com/office/drawing/2014/main" id="{4F9948CF-480A-9D91-19FE-BB2D8F42D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07" y="479873"/>
            <a:ext cx="2560863" cy="408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57A7A6CA-0D0C-2596-7F1B-61869C5B0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23" y="479873"/>
            <a:ext cx="4010709" cy="4010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15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01650"/>
            <a:ext cx="7066496" cy="1808415"/>
          </a:xfrm>
        </p:spPr>
        <p:txBody>
          <a:bodyPr/>
          <a:lstStyle/>
          <a:p>
            <a:pPr algn="l"/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henibut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(β-phenyl-γ-aminobutyric acid) 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Phenigamma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Anvifen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®, 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Fenibut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®,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Noofen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and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318CD3A9-694B-60EA-C55C-53F81B5ED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988" y="34290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Phenibut: Your Ultimate Guide To Unlocking Your Social Side &amp; More With  This Powerful Pill (Kratom, Kratom For Beginners, Nootropics, Brain  Supplements, ... Help, Modafinil, Phenibut, Piracetam, Kava) - Kindle  edition by">
            <a:extLst>
              <a:ext uri="{FF2B5EF4-FFF2-40B4-BE49-F238E27FC236}">
                <a16:creationId xmlns:a16="http://schemas.microsoft.com/office/drawing/2014/main" id="{CC008362-4F56-E489-BCBA-6878B0C8A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26" y="501649"/>
            <a:ext cx="169545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FD207-4D9E-C216-5408-E44812ED2B94}"/>
              </a:ext>
            </a:extLst>
          </p:cNvPr>
          <p:cNvSpPr txBox="1"/>
          <p:nvPr/>
        </p:nvSpPr>
        <p:spPr>
          <a:xfrm>
            <a:off x="1167491" y="2261939"/>
            <a:ext cx="706649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1A1A1A"/>
                </a:solidFill>
                <a:effectLst/>
                <a:latin typeface="Inter"/>
              </a:rPr>
              <a:t>PhGaba</a:t>
            </a: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; </a:t>
            </a:r>
          </a:p>
          <a:p>
            <a:r>
              <a:rPr lang="en-US" sz="2800" b="1" i="0" dirty="0" err="1">
                <a:solidFill>
                  <a:srgbClr val="1A1A1A"/>
                </a:solidFill>
                <a:effectLst/>
                <a:latin typeface="Inter"/>
              </a:rPr>
              <a:t>Phenigam</a:t>
            </a: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; </a:t>
            </a:r>
          </a:p>
          <a:p>
            <a:r>
              <a:rPr lang="en-US" sz="2800" b="1" i="0" dirty="0" err="1">
                <a:solidFill>
                  <a:srgbClr val="1A1A1A"/>
                </a:solidFill>
                <a:effectLst/>
                <a:latin typeface="Inter"/>
              </a:rPr>
              <a:t>Phenigamma</a:t>
            </a: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;</a:t>
            </a:r>
            <a:b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</a:br>
            <a:r>
              <a:rPr lang="en-US" sz="2800" b="1" i="0" dirty="0" err="1">
                <a:solidFill>
                  <a:srgbClr val="1A1A1A"/>
                </a:solidFill>
                <a:effectLst/>
                <a:latin typeface="Inter"/>
              </a:rPr>
              <a:t>Phenygam</a:t>
            </a: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;</a:t>
            </a:r>
            <a:b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</a:b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4-amino-3-phenylbutanoic acid;</a:t>
            </a:r>
            <a:b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</a:b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Beta– (</a:t>
            </a:r>
            <a:r>
              <a:rPr lang="en-US" sz="2800" b="1" i="0" dirty="0" err="1">
                <a:solidFill>
                  <a:srgbClr val="1A1A1A"/>
                </a:solidFill>
                <a:effectLst/>
                <a:latin typeface="Inter"/>
              </a:rPr>
              <a:t>Aminomethyl</a:t>
            </a: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) </a:t>
            </a:r>
            <a:r>
              <a:rPr lang="en-US" sz="2800" b="1" i="0" dirty="0" err="1">
                <a:solidFill>
                  <a:srgbClr val="1A1A1A"/>
                </a:solidFill>
                <a:effectLst/>
                <a:latin typeface="Inter"/>
              </a:rPr>
              <a:t>hydrocinnamic</a:t>
            </a: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 acid</a:t>
            </a:r>
            <a:b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</a:b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Beta- (</a:t>
            </a:r>
            <a:r>
              <a:rPr lang="en-US" sz="2800" b="1" i="0" dirty="0" err="1">
                <a:solidFill>
                  <a:srgbClr val="1A1A1A"/>
                </a:solidFill>
                <a:effectLst/>
                <a:latin typeface="Inter"/>
              </a:rPr>
              <a:t>aminomethyl</a:t>
            </a: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) </a:t>
            </a:r>
            <a:r>
              <a:rPr lang="en-US" sz="2800" b="1" i="0" dirty="0" err="1">
                <a:solidFill>
                  <a:srgbClr val="1A1A1A"/>
                </a:solidFill>
                <a:effectLst/>
                <a:latin typeface="Inter"/>
              </a:rPr>
              <a:t>benzenepropanoic</a:t>
            </a: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 acid</a:t>
            </a:r>
            <a:b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</a:br>
            <a:r>
              <a:rPr lang="el-GR" sz="2800" b="1" i="0" dirty="0">
                <a:solidFill>
                  <a:srgbClr val="1A1A1A"/>
                </a:solidFill>
                <a:effectLst/>
                <a:latin typeface="Inter"/>
              </a:rPr>
              <a:t>β-</a:t>
            </a: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phenyl-</a:t>
            </a:r>
            <a:r>
              <a:rPr lang="el-GR" sz="2800" b="1" i="0" dirty="0">
                <a:solidFill>
                  <a:srgbClr val="1A1A1A"/>
                </a:solidFill>
                <a:effectLst/>
                <a:latin typeface="Inter"/>
              </a:rPr>
              <a:t>γ-</a:t>
            </a:r>
            <a:r>
              <a:rPr lang="en-US" sz="2800" b="1" i="0" dirty="0">
                <a:solidFill>
                  <a:srgbClr val="1A1A1A"/>
                </a:solidFill>
                <a:effectLst/>
                <a:latin typeface="Inter"/>
              </a:rPr>
              <a:t>aminobutyric acid</a:t>
            </a:r>
            <a:br>
              <a:rPr lang="en-US" sz="1800" b="0" i="0" dirty="0">
                <a:solidFill>
                  <a:srgbClr val="1A1A1A"/>
                </a:solidFill>
                <a:effectLst/>
                <a:latin typeface="Inter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0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3" y="381000"/>
            <a:ext cx="7066496" cy="5370095"/>
          </a:xfrm>
        </p:spPr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henibut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Rx: A</a:t>
            </a:r>
            <a:r>
              <a:rPr lang="en-US" sz="28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lcoholism, PTSD, Meniere’s disease, tics, and stuttering. </a:t>
            </a:r>
            <a:br>
              <a:rPr lang="en-US" sz="28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28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Russia, patients are sometimes given </a:t>
            </a:r>
            <a:r>
              <a:rPr lang="en-US" sz="28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Phenibut</a:t>
            </a:r>
            <a:r>
              <a:rPr lang="en-US" sz="28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prior to surgery to reduce anxiety. </a:t>
            </a:r>
            <a:br>
              <a:rPr lang="en-US" sz="28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28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CNSdepressant</a:t>
            </a:r>
            <a:r>
              <a:rPr lang="en-US" sz="2800" dirty="0">
                <a:solidFill>
                  <a:srgbClr val="17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taken orally in capsule form or as a powder, 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318CD3A9-694B-60EA-C55C-53F81B5ED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988" y="342900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Phenibut: Your Ultimate Guide To Unlocking Your Social Side &amp; More With  This Powerful Pill (Kratom, Kratom For Beginners, Nootropics, Brain  Supplements, ... Help, Modafinil, Phenibut, Piracetam, Kava) - Kindle  edition by">
            <a:extLst>
              <a:ext uri="{FF2B5EF4-FFF2-40B4-BE49-F238E27FC236}">
                <a16:creationId xmlns:a16="http://schemas.microsoft.com/office/drawing/2014/main" id="{CC008362-4F56-E489-BCBA-6878B0C8A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26" y="501649"/>
            <a:ext cx="1695450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58" y="650326"/>
            <a:ext cx="7663684" cy="937842"/>
          </a:xfrm>
        </p:spPr>
        <p:txBody>
          <a:bodyPr/>
          <a:lstStyle/>
          <a:p>
            <a:r>
              <a:rPr lang="en-US" sz="4800" dirty="0" err="1"/>
              <a:t>Phenibut</a:t>
            </a:r>
            <a:r>
              <a:rPr lang="en-US" sz="4800" dirty="0"/>
              <a:t> Side Effects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1588168"/>
            <a:ext cx="6243959" cy="51013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Nausea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Sleepiness/disorientation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Agitation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Irritability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Dizziness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Skin rash/hives/allergic reactions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 of coordination/balance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8F395B-D539-2D54-93AE-6CB5869CF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Drug Profile - Phenibut">
            <a:extLst>
              <a:ext uri="{FF2B5EF4-FFF2-40B4-BE49-F238E27FC236}">
                <a16:creationId xmlns:a16="http://schemas.microsoft.com/office/drawing/2014/main" id="{8CF12FA3-D305-4AA1-940D-D727FE7D9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" y="2275515"/>
            <a:ext cx="8762998" cy="4585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58" y="650326"/>
            <a:ext cx="7663684" cy="937842"/>
          </a:xfrm>
        </p:spPr>
        <p:txBody>
          <a:bodyPr/>
          <a:lstStyle/>
          <a:p>
            <a:r>
              <a:rPr lang="en-US" sz="4800" dirty="0" err="1"/>
              <a:t>Phenibut</a:t>
            </a:r>
            <a:r>
              <a:rPr lang="en-US" sz="4800" dirty="0"/>
              <a:t> Withdrawal </a:t>
            </a:r>
            <a:r>
              <a:rPr lang="en-US" sz="4800" dirty="0" err="1"/>
              <a:t>Sx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1588168"/>
            <a:ext cx="6243959" cy="51013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Rebound anxiety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Severe depression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Insomnia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Agitation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Anger-Irritability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Visual/auditory hallucinations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Flu-like symptoms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68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58" y="650326"/>
            <a:ext cx="7663684" cy="937842"/>
          </a:xfrm>
        </p:spPr>
        <p:txBody>
          <a:bodyPr/>
          <a:lstStyle/>
          <a:p>
            <a:r>
              <a:rPr lang="en-US" sz="4800" dirty="0" err="1"/>
              <a:t>Phenibut</a:t>
            </a:r>
            <a:r>
              <a:rPr lang="en-US" sz="4800" dirty="0"/>
              <a:t> Overdose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1588168"/>
            <a:ext cx="6773348" cy="51013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omiting, </a:t>
            </a: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xtremedrowsiness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/unconsciousness, Low blood pressure, </a:t>
            </a:r>
            <a:b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elirium, seizures, </a:t>
            </a:r>
            <a:b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Kidney and liver impairment and abnormally high WBC counts.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No clinical antidote exists for a </a:t>
            </a:r>
            <a:r>
              <a:rPr lang="en-US" sz="2800" b="1" dirty="0" err="1">
                <a:effectLst/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Phenibut</a:t>
            </a:r>
            <a:r>
              <a:rPr lang="en-US" sz="2800" b="1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overdose.</a:t>
            </a:r>
            <a:endParaRPr lang="en-US" sz="2800" b="1" dirty="0">
              <a:effectLst/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2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5E2E3E-148D-4BE4-88A4-447C4BC3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5033211"/>
          </a:xfrm>
        </p:spPr>
        <p:txBody>
          <a:bodyPr/>
          <a:lstStyle/>
          <a:p>
            <a:r>
              <a:rPr lang="en-US" dirty="0"/>
              <a:t>Mixing </a:t>
            </a:r>
            <a:r>
              <a:rPr lang="en-US" dirty="0" err="1"/>
              <a:t>Phenibut</a:t>
            </a:r>
            <a:r>
              <a:rPr lang="en-US" dirty="0"/>
              <a:t> and Marijuana</a:t>
            </a:r>
            <a:br>
              <a:rPr lang="en-US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like taking a mild stimulant that energizes the body and mind without the unpleasant side effects of stimulant use – tachycardia, nervousness, sweating and racing thoughts. </a:t>
            </a:r>
            <a:b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However, it is never safe to combine addictive substances due to the higher risk of overdose and adverse reactions.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037C3-0E79-CD4B-92A9-5B5F9E74A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9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D5E7-759A-E715-EAF0-92F77FCE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804587"/>
          </a:xfrm>
        </p:spPr>
        <p:txBody>
          <a:bodyPr/>
          <a:lstStyle/>
          <a:p>
            <a:r>
              <a:rPr lang="en-US" dirty="0">
                <a:latin typeface="Crimson Roman"/>
              </a:rPr>
              <a:t>T</a:t>
            </a:r>
            <a:r>
              <a:rPr lang="en-US" i="0" dirty="0">
                <a:effectLst/>
                <a:latin typeface="Crimson Roman"/>
              </a:rPr>
              <a:t>ypes of Medical </a:t>
            </a:r>
            <a:r>
              <a:rPr lang="en-US" dirty="0">
                <a:latin typeface="Crimson Roman"/>
              </a:rPr>
              <a:t>L</a:t>
            </a:r>
            <a:r>
              <a:rPr lang="en-US" i="0" dirty="0">
                <a:effectLst/>
                <a:latin typeface="Crimson Roman"/>
              </a:rPr>
              <a:t>icensing </a:t>
            </a:r>
            <a:r>
              <a:rPr lang="en-US" dirty="0">
                <a:latin typeface="Crimson Roman"/>
              </a:rPr>
              <a:t>I</a:t>
            </a:r>
            <a:r>
              <a:rPr lang="en-US" i="0" dirty="0">
                <a:effectLst/>
                <a:latin typeface="Crimson Roman"/>
              </a:rPr>
              <a:t>ssues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ACA8-438B-260E-3572-A5AD76525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1185587"/>
            <a:ext cx="9779182" cy="4268789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Crimson Roman"/>
              </a:rPr>
              <a:t>Applications for a Professional License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Crimson Roman"/>
              </a:rPr>
              <a:t>Disclosure of Criminal Arrests and Convictions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Crimson Roman"/>
              </a:rPr>
              <a:t>Denial of a Professional License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effectLst/>
                <a:latin typeface="Crimson Semi Bold"/>
              </a:rPr>
              <a:t>Investigations prior to the filing of an Accusation</a:t>
            </a:r>
            <a:endParaRPr lang="en-US" b="1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Crimson Roman"/>
              </a:rPr>
              <a:t>Accusations seeking Revocation and License Discipline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Crimson Roman"/>
              </a:rPr>
              <a:t>Requests for Modification of Discipline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Crimson Roman"/>
              </a:rPr>
              <a:t>Petitions for Reinstatement of a Professional License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Crimson Roman"/>
              </a:rPr>
              <a:t>Representation during formal contested Hearings before the Office of Administrative Hearings (OAH)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Crimson Roman"/>
              </a:rPr>
              <a:t>Appeals (Writ of Mandamus) to the Superior Court</a:t>
            </a:r>
          </a:p>
          <a:p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94FC1-EDF1-20BA-E482-DF9E03831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8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63CC-0568-5C7A-5A3B-8F521E58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999899"/>
          </a:xfrm>
        </p:spPr>
        <p:txBody>
          <a:bodyPr/>
          <a:lstStyle/>
          <a:p>
            <a:r>
              <a:rPr lang="en-US" dirty="0"/>
              <a:t>Professional Licensing Boards, 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29C26-EF66-4E6E-98B6-08745384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06563"/>
            <a:ext cx="5449933" cy="4324123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Medical Board of California</a:t>
            </a:r>
            <a:endParaRPr lang="en-US" sz="2400" b="0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Osteopathic Medical Board of California</a:t>
            </a:r>
            <a:endParaRPr lang="en-US" sz="2400" b="0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Dental Board of California</a:t>
            </a:r>
            <a:endParaRPr lang="en-US" sz="2400" b="0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Physical Therapy Board of California</a:t>
            </a:r>
            <a:endParaRPr lang="en-US" sz="2400" b="0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Physician’s Assistant Board of California</a:t>
            </a:r>
            <a:endParaRPr lang="en-US" sz="2400" b="0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Board of Registered Nursing</a:t>
            </a:r>
            <a:endParaRPr lang="en-US" sz="2400" b="0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Board of Vocational Nursing and Psychiatric Technicians</a:t>
            </a:r>
            <a:endParaRPr lang="en-US" sz="2400" b="0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Board of Behavioral Science</a:t>
            </a:r>
            <a:endParaRPr lang="en-US" sz="2400" b="0" i="0" dirty="0">
              <a:effectLst/>
              <a:latin typeface="Crimson Roman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6BC10-181F-57B7-6FB9-A5321ECF9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F636B4-ADF4-C636-6802-14DBB95D518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4" y="1706563"/>
            <a:ext cx="5449933" cy="3650253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Board of Pharmacy</a:t>
            </a:r>
            <a:endParaRPr lang="en-US" sz="2400" b="0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Board of Podiatric Medicine</a:t>
            </a:r>
            <a:endParaRPr lang="en-US" sz="2400" b="0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Board of Psychology</a:t>
            </a:r>
            <a:endParaRPr lang="en-US" sz="2400" b="0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rimson Semi Bold"/>
              </a:rPr>
              <a:t>Respiratory Care Board of California</a:t>
            </a:r>
            <a:endParaRPr lang="en-US" sz="2400" b="0" i="0" dirty="0">
              <a:effectLst/>
              <a:latin typeface="Crimson Roman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rimson Roman"/>
              </a:rPr>
              <a:t>Board of Chiropractic Examiners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rimson Roman"/>
              </a:rPr>
              <a:t>Board of Optometry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rimson Roman"/>
              </a:rPr>
              <a:t>Veterinary Medical Board of California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1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659C3-21D3-FE3C-BD99-A0A38EBDC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4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Board holds that “failure of a physician and surgeon to maintain </a:t>
            </a:r>
            <a:r>
              <a:rPr lang="en-US" sz="2800" b="1" dirty="0">
                <a:solidFill>
                  <a:srgbClr val="FF0000"/>
                </a:solidFill>
              </a:rPr>
              <a:t>adequate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accurate</a:t>
            </a:r>
            <a:r>
              <a:rPr lang="en-US" sz="2800" dirty="0"/>
              <a:t> records relating to the provision of services to their patients,” is unprofessional conduct (California Business and Professions Code § 2266).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Board also holds that “</a:t>
            </a:r>
            <a:r>
              <a:rPr lang="en-US" sz="2800" b="1" dirty="0">
                <a:solidFill>
                  <a:srgbClr val="FF0000"/>
                </a:solidFill>
              </a:rPr>
              <a:t>complete</a:t>
            </a:r>
            <a:r>
              <a:rPr lang="en-US" sz="2800" dirty="0"/>
              <a:t> medical records are necessary not only to document the quality of patient care, but also contribute to </a:t>
            </a:r>
            <a:r>
              <a:rPr lang="en-US" sz="2800" b="1" dirty="0">
                <a:solidFill>
                  <a:srgbClr val="1A09F7"/>
                </a:solidFill>
              </a:rPr>
              <a:t>quality</a:t>
            </a:r>
            <a:r>
              <a:rPr lang="en-US" sz="2800" dirty="0"/>
              <a:t> by facilitating the </a:t>
            </a:r>
            <a:r>
              <a:rPr lang="en-US" sz="2800" b="1" dirty="0">
                <a:solidFill>
                  <a:srgbClr val="1A09F7"/>
                </a:solidFill>
              </a:rPr>
              <a:t>continuity of care</a:t>
            </a:r>
            <a:r>
              <a:rPr lang="en-US" sz="2800" dirty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E2130-3FEA-D298-A7E8-3A65A7BF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342901"/>
            <a:ext cx="8607425" cy="135128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en-US" sz="1400" b="1" dirty="0"/>
            </a:br>
            <a:br>
              <a:rPr lang="en-US" sz="1400" b="1" dirty="0"/>
            </a:br>
            <a:r>
              <a:rPr lang="en-US" sz="4399" b="1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Medical Board of California</a:t>
            </a:r>
          </a:p>
        </p:txBody>
      </p:sp>
    </p:spTree>
    <p:extLst>
      <p:ext uri="{BB962C8B-B14F-4D97-AF65-F5344CB8AC3E}">
        <p14:creationId xmlns:p14="http://schemas.microsoft.com/office/powerpoint/2010/main" val="239321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FDEC-3D27-4D91-7637-2CBBEBD9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768" y="257550"/>
            <a:ext cx="8252204" cy="144227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Clinicians must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37E56-BA39-2418-DFDB-68BB2137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957" y="1853754"/>
            <a:ext cx="9764897" cy="419972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medical history and a physical examination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Diagnostic, therapeutic, and laboratory results.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Treatment plan and objectives 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Informed consent and when appropriate Agreement (Contract) for Treatment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edications (including date, type, dosage, and quantity prescribed)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Periodic reviews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Consultation and Referral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1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C923-742F-D3FB-EC50-2677AAD6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264" y="457201"/>
            <a:ext cx="8367333" cy="123653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Prescribing:</a:t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process and privilege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692C9-926A-5720-77A1-EF1AFF1E5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64121" cy="3450613"/>
          </a:xfrm>
        </p:spPr>
        <p:txBody>
          <a:bodyPr>
            <a:normAutofit/>
          </a:bodyPr>
          <a:lstStyle/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  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an indication for the treatment;</a:t>
            </a:r>
            <a:endParaRPr lang="en-US" sz="28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  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the most effective and safe treatment;</a:t>
            </a:r>
            <a:endParaRPr lang="en-US" sz="28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  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Obtain informed consent for the therapy; and</a:t>
            </a:r>
            <a:endParaRPr lang="en-US" sz="28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  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 the patient for effectiveness of the therapy and adverse events.</a:t>
            </a:r>
            <a:endParaRPr lang="en-US" sz="3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0" i="0" dirty="0">
                <a:solidFill>
                  <a:srgbClr val="2025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Prescribing drugs and other therapies is a </a:t>
            </a:r>
            <a:r>
              <a:rPr lang="en-US" sz="3200" b="1" i="1" dirty="0">
                <a:solidFill>
                  <a:srgbClr val="2025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privilege</a:t>
            </a:r>
            <a:r>
              <a:rPr lang="en-US" sz="3200" b="0" i="0" dirty="0">
                <a:solidFill>
                  <a:srgbClr val="20252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4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A858-3E42-3097-194C-B1419673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526933"/>
            <a:ext cx="9644743" cy="1236553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400" b="1" i="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Systematic Approach to Prescribing</a:t>
            </a:r>
            <a:br>
              <a:rPr lang="en-US" sz="4400" b="1" i="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4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EBB1A-BA52-0C04-5EC1-CEC356795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1894114"/>
            <a:ext cx="10776857" cy="423236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 initially and periodically the patient’s drug therapy.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Discontinue unnecessary medications or non-drug therapy.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</a:t>
            </a:r>
            <a:r>
              <a:rPr lang="en-US" sz="24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mptom after prescribing drug may be considered drug-related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nonpharmacologic (non-drug) approaches.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 careful when using common drugs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the dose of drugs if possible.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323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implify the medication dosing schedule.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3232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Prescribe beneficial therapy.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5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F206-AA8A-3AB2-A5CE-13E1DCE4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3" y="381000"/>
            <a:ext cx="8984974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i="0" dirty="0">
                <a:solidFill>
                  <a:srgbClr val="4D4D4D"/>
                </a:solidFill>
                <a:effectLst/>
                <a:latin typeface="Manrope-Bold"/>
              </a:rPr>
              <a:t>BP </a:t>
            </a:r>
            <a:r>
              <a:rPr lang="en-US" dirty="0">
                <a:solidFill>
                  <a:srgbClr val="4D4D4D"/>
                </a:solidFill>
                <a:latin typeface="Manrope-Bold"/>
              </a:rPr>
              <a:t>M</a:t>
            </a:r>
            <a:r>
              <a:rPr lang="en-US" b="1" i="0" dirty="0">
                <a:solidFill>
                  <a:srgbClr val="4D4D4D"/>
                </a:solidFill>
                <a:effectLst/>
                <a:latin typeface="Manrope-Bold"/>
              </a:rPr>
              <a:t>eds that significantly lower risk for dementia, Alzheimer’s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5A65-2258-CD8E-36F2-AECA84099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1" y="2007703"/>
            <a:ext cx="8984974" cy="4035287"/>
          </a:xfrm>
        </p:spPr>
        <p:txBody>
          <a:bodyPr/>
          <a:lstStyle/>
          <a:p>
            <a:r>
              <a:rPr lang="en-US" sz="2400" dirty="0">
                <a:solidFill>
                  <a:srgbClr val="333333"/>
                </a:solidFill>
                <a:latin typeface="Guardian TextSans Web"/>
              </a:rPr>
              <a:t>C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Guardian TextSans Web"/>
              </a:rPr>
              <a:t>ohort study of 57 773 Medicare beneficiaries, </a:t>
            </a:r>
          </a:p>
          <a:p>
            <a:r>
              <a:rPr lang="en-US" sz="2400" dirty="0">
                <a:solidFill>
                  <a:srgbClr val="333333"/>
                </a:solidFill>
                <a:latin typeface="Guardian TextSans Web"/>
              </a:rPr>
              <a:t>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Guardian TextSans Web"/>
              </a:rPr>
              <a:t>nitiated antihypertensive medications that stimulate vs inhibit type 2 and 4 angiotensin II receptors.</a:t>
            </a:r>
          </a:p>
          <a:p>
            <a:r>
              <a:rPr lang="en-US" sz="2400" dirty="0">
                <a:solidFill>
                  <a:srgbClr val="333333"/>
                </a:solidFill>
                <a:latin typeface="Guardian TextSans Web"/>
              </a:rPr>
              <a:t>Over a median of 6.9 years of follow-up. </a:t>
            </a:r>
          </a:p>
          <a:p>
            <a:r>
              <a:rPr lang="en-US" sz="2400" dirty="0">
                <a:solidFill>
                  <a:srgbClr val="333333"/>
                </a:solidFill>
                <a:latin typeface="Guardian TextSans Web"/>
              </a:rPr>
              <a:t>Result: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Guardian TextSans Web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Guardian TextSans Web"/>
              </a:rPr>
              <a:t>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Guardian TextSans Web"/>
              </a:rPr>
              <a:t>tatistically significant 16% lower risk of incident dementia.</a:t>
            </a:r>
          </a:p>
          <a:p>
            <a:r>
              <a:rPr lang="en-US" sz="2400" b="0" i="0" dirty="0">
                <a:solidFill>
                  <a:srgbClr val="333333"/>
                </a:solidFill>
                <a:effectLst/>
                <a:latin typeface="Guardian TextSans Web"/>
              </a:rPr>
              <a:t> </a:t>
            </a:r>
            <a:r>
              <a:rPr lang="en-US" sz="2400" dirty="0">
                <a:hlinkClick r:id="rId2"/>
              </a:rPr>
              <a:t>https://jamanetwork.com/journals/jamanetworkopen/fullarticle/2800004</a:t>
            </a:r>
            <a:r>
              <a:rPr lang="en-US" sz="24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5A2B-3E1C-F8CA-8052-E00DD1C71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6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F206-AA8A-3AB2-A5CE-13E1DCE4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727841"/>
            <a:ext cx="8670191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i="0" dirty="0">
                <a:solidFill>
                  <a:srgbClr val="4D4D4D"/>
                </a:solidFill>
                <a:effectLst/>
                <a:latin typeface="Manrope-Bold"/>
              </a:rPr>
              <a:t>BP meds that lower risk for </a:t>
            </a:r>
            <a:br>
              <a:rPr lang="en-US" b="1" i="0" dirty="0">
                <a:solidFill>
                  <a:srgbClr val="4D4D4D"/>
                </a:solidFill>
                <a:effectLst/>
                <a:latin typeface="Manrope-Bold"/>
              </a:rPr>
            </a:br>
            <a:r>
              <a:rPr lang="en-US" b="1" i="0" dirty="0">
                <a:solidFill>
                  <a:srgbClr val="4D4D4D"/>
                </a:solidFill>
                <a:effectLst/>
                <a:latin typeface="Manrope-Bold"/>
              </a:rPr>
              <a:t>Dementia, Alzheimer’s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5A65-2258-CD8E-36F2-AECA84099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1" y="2554014"/>
            <a:ext cx="10340008" cy="3488976"/>
          </a:xfrm>
        </p:spPr>
        <p:txBody>
          <a:bodyPr/>
          <a:lstStyle/>
          <a:p>
            <a:r>
              <a:rPr lang="en-US" b="1" i="0" dirty="0">
                <a:solidFill>
                  <a:srgbClr val="313131"/>
                </a:solidFill>
                <a:effectLst/>
                <a:latin typeface="ProximaNova"/>
              </a:rPr>
              <a:t>BP Meds. </a:t>
            </a:r>
            <a:r>
              <a:rPr lang="en-US" b="1" dirty="0">
                <a:solidFill>
                  <a:srgbClr val="313131"/>
                </a:solidFill>
                <a:latin typeface="ProximaNova"/>
              </a:rPr>
              <a:t>t</a:t>
            </a:r>
            <a:r>
              <a:rPr lang="en-US" b="1" i="0" dirty="0">
                <a:solidFill>
                  <a:srgbClr val="313131"/>
                </a:solidFill>
                <a:effectLst/>
                <a:latin typeface="ProximaNova"/>
              </a:rPr>
              <a:t>hat stimulate angiotensin II receptor type 2 and 4 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ProximaNova"/>
              </a:rPr>
              <a:t>include:</a:t>
            </a:r>
          </a:p>
          <a:p>
            <a:r>
              <a:rPr lang="en-US" sz="2400" dirty="0">
                <a:solidFill>
                  <a:srgbClr val="313131"/>
                </a:solidFill>
                <a:latin typeface="ProximaNova"/>
              </a:rPr>
              <a:t>A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ProximaNova"/>
              </a:rPr>
              <a:t>ngiotensin II receptor type 1 blockers, dihydropyridine calcium channel blockers, and thiazide diuretics.</a:t>
            </a:r>
          </a:p>
          <a:p>
            <a:r>
              <a:rPr lang="en-US" sz="2400" b="0" i="0" dirty="0">
                <a:solidFill>
                  <a:srgbClr val="313131"/>
                </a:solidFill>
                <a:effectLst/>
                <a:latin typeface="ProximaNova"/>
              </a:rPr>
              <a:t>BP Meds. That inhibit type 2 and 4 angiotensin II receptors include:</a:t>
            </a:r>
          </a:p>
          <a:p>
            <a:r>
              <a:rPr lang="en-US" sz="2400" dirty="0">
                <a:solidFill>
                  <a:srgbClr val="313131"/>
                </a:solidFill>
                <a:latin typeface="ProximaNova"/>
              </a:rPr>
              <a:t>A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ProximaNova"/>
              </a:rPr>
              <a:t>ngiotensin-converting enzyme (ACE) inhibitors, beta-blockers, and </a:t>
            </a:r>
            <a:r>
              <a:rPr lang="en-US" sz="2400" b="0" i="0" dirty="0" err="1">
                <a:solidFill>
                  <a:srgbClr val="313131"/>
                </a:solidFill>
                <a:effectLst/>
                <a:latin typeface="ProximaNova"/>
              </a:rPr>
              <a:t>nondihydropyridine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ProximaNova"/>
              </a:rPr>
              <a:t> calcium channel blockers.</a:t>
            </a:r>
          </a:p>
          <a:p>
            <a:r>
              <a:rPr lang="en-US" sz="2400" dirty="0">
                <a:hlinkClick r:id="rId2"/>
              </a:rPr>
              <a:t>https://jamanetwork.com/journals/jamanetworkopen/fullarticle/2800004</a:t>
            </a:r>
            <a:r>
              <a:rPr lang="en-US" sz="24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5A2B-3E1C-F8CA-8052-E00DD1C71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9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{185129F9-9CC5-48A0-992E-413B4EE901BC}tf45331398_win32</Template>
  <TotalTime>399</TotalTime>
  <Words>846</Words>
  <Application>Microsoft Office PowerPoint</Application>
  <PresentationFormat>Widescreen</PresentationFormat>
  <Paragraphs>107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Aharoni</vt:lpstr>
      <vt:lpstr>Arial</vt:lpstr>
      <vt:lpstr>Calibri</vt:lpstr>
      <vt:lpstr>Crimson Roman</vt:lpstr>
      <vt:lpstr>Crimson Semi Bold</vt:lpstr>
      <vt:lpstr>Guardian TextSans Web</vt:lpstr>
      <vt:lpstr>Inter</vt:lpstr>
      <vt:lpstr>Manrope-Bold</vt:lpstr>
      <vt:lpstr>ProximaNova</vt:lpstr>
      <vt:lpstr>Symbol</vt:lpstr>
      <vt:lpstr>Tahoma</vt:lpstr>
      <vt:lpstr>Tenorite</vt:lpstr>
      <vt:lpstr>Times New Roman</vt:lpstr>
      <vt:lpstr>Wingdings</vt:lpstr>
      <vt:lpstr>Office Theme</vt:lpstr>
      <vt:lpstr>PowerPoint Presentation</vt:lpstr>
      <vt:lpstr>Types of Medical Licensing Issues </vt:lpstr>
      <vt:lpstr>Professional Licensing Boards, CA</vt:lpstr>
      <vt:lpstr>  Medical Board of California</vt:lpstr>
      <vt:lpstr>Clinicians must document</vt:lpstr>
      <vt:lpstr>Prescribing: a process and privilege</vt:lpstr>
      <vt:lpstr> Systematic Approach to Prescribing </vt:lpstr>
      <vt:lpstr>BP Meds that significantly lower risk for dementia, Alzheimer’s</vt:lpstr>
      <vt:lpstr>BP meds that lower risk for  Dementia, Alzheimer’s</vt:lpstr>
      <vt:lpstr>Phenibut  GABA Analog, Not approved by the FDA</vt:lpstr>
      <vt:lpstr>Phenibut (β-phenyl-γ-aminobutyric acid)  AKA Phenigamma, Anvifen®,  Fenibut®, Noofen, and </vt:lpstr>
      <vt:lpstr>Phenibut   Rx: Alcoholism, PTSD, Meniere’s disease, tics, and stuttering.   In Russia, patients are sometimes given Phenibut prior to surgery to reduce anxiety.   A CNSdepressant taken orally in capsule form or as a powder,  . </vt:lpstr>
      <vt:lpstr>Phenibut Side Effects</vt:lpstr>
      <vt:lpstr>Introduction</vt:lpstr>
      <vt:lpstr>Phenibut Withdrawal Sx</vt:lpstr>
      <vt:lpstr>Phenibut Overdose</vt:lpstr>
      <vt:lpstr>Mixing Phenibut and Marijuana   like taking a mild stimulant that energizes the body and mind without the unpleasant side effects of stimulant use – tachycardia, nervousness, sweating and racing thoughts.   However, it is never safe to combine addictive substances due to the higher risk of overdose and adverse reactions.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DRUGS Prescribing Process and Phenibut</dc:title>
  <dc:creator>Sandy Sanbar</dc:creator>
  <cp:lastModifiedBy>Sandy Sanbar</cp:lastModifiedBy>
  <cp:revision>8</cp:revision>
  <dcterms:created xsi:type="dcterms:W3CDTF">2023-01-13T02:49:24Z</dcterms:created>
  <dcterms:modified xsi:type="dcterms:W3CDTF">2023-01-13T20:32:04Z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