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37" r:id="rId1"/>
  </p:sldMasterIdLst>
  <p:notesMasterIdLst>
    <p:notesMasterId r:id="rId52"/>
  </p:notesMasterIdLst>
  <p:sldIdLst>
    <p:sldId id="294" r:id="rId2"/>
    <p:sldId id="280" r:id="rId3"/>
    <p:sldId id="281" r:id="rId4"/>
    <p:sldId id="282" r:id="rId5"/>
    <p:sldId id="283" r:id="rId6"/>
    <p:sldId id="277" r:id="rId7"/>
    <p:sldId id="284" r:id="rId8"/>
    <p:sldId id="285" r:id="rId9"/>
    <p:sldId id="286" r:id="rId10"/>
    <p:sldId id="287" r:id="rId11"/>
    <p:sldId id="293" r:id="rId12"/>
    <p:sldId id="265" r:id="rId13"/>
    <p:sldId id="295" r:id="rId14"/>
    <p:sldId id="296" r:id="rId15"/>
    <p:sldId id="297" r:id="rId16"/>
    <p:sldId id="269" r:id="rId17"/>
    <p:sldId id="272" r:id="rId18"/>
    <p:sldId id="273" r:id="rId19"/>
    <p:sldId id="274" r:id="rId20"/>
    <p:sldId id="271" r:id="rId21"/>
    <p:sldId id="259" r:id="rId22"/>
    <p:sldId id="258" r:id="rId23"/>
    <p:sldId id="263" r:id="rId24"/>
    <p:sldId id="262" r:id="rId25"/>
    <p:sldId id="278" r:id="rId26"/>
    <p:sldId id="266" r:id="rId27"/>
    <p:sldId id="298" r:id="rId28"/>
    <p:sldId id="276" r:id="rId29"/>
    <p:sldId id="311" r:id="rId30"/>
    <p:sldId id="312" r:id="rId31"/>
    <p:sldId id="313" r:id="rId32"/>
    <p:sldId id="315" r:id="rId33"/>
    <p:sldId id="342" r:id="rId34"/>
    <p:sldId id="344" r:id="rId35"/>
    <p:sldId id="343" r:id="rId36"/>
    <p:sldId id="348" r:id="rId37"/>
    <p:sldId id="318" r:id="rId38"/>
    <p:sldId id="261" r:id="rId39"/>
    <p:sldId id="346" r:id="rId40"/>
    <p:sldId id="349" r:id="rId41"/>
    <p:sldId id="341" r:id="rId42"/>
    <p:sldId id="270" r:id="rId43"/>
    <p:sldId id="355" r:id="rId44"/>
    <p:sldId id="354" r:id="rId45"/>
    <p:sldId id="275" r:id="rId46"/>
    <p:sldId id="322" r:id="rId47"/>
    <p:sldId id="324" r:id="rId48"/>
    <p:sldId id="323" r:id="rId49"/>
    <p:sldId id="356" r:id="rId50"/>
    <p:sldId id="357" r:id="rId51"/>
  </p:sldIdLst>
  <p:sldSz cx="10080625" cy="7559675"/>
  <p:notesSz cx="7772400" cy="10058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6633"/>
    <a:srgbClr val="800000"/>
    <a:srgbClr val="A50021"/>
    <a:srgbClr val="33CCFF"/>
    <a:srgbClr val="3399FF"/>
    <a:srgbClr val="FFCC66"/>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6" autoAdjust="0"/>
    <p:restoredTop sz="94660"/>
  </p:normalViewPr>
  <p:slideViewPr>
    <p:cSldViewPr showGuides="1">
      <p:cViewPr varScale="1">
        <p:scale>
          <a:sx n="39" d="100"/>
          <a:sy n="39" d="100"/>
        </p:scale>
        <p:origin x="72" y="1326"/>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showGuides="1">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1">
            <a:extLst>
              <a:ext uri="{FF2B5EF4-FFF2-40B4-BE49-F238E27FC236}">
                <a16:creationId xmlns:a16="http://schemas.microsoft.com/office/drawing/2014/main" id="{5D2488F0-9A39-236B-42B2-604EB158B6AD}"/>
              </a:ext>
            </a:extLst>
          </p:cNvPr>
          <p:cNvSpPr>
            <a:spLocks noGrp="1" noRot="1" noChangeAspect="1" noChangeArrowheads="1"/>
          </p:cNvSpPr>
          <p:nvPr>
            <p:ph type="sldImg"/>
          </p:nvPr>
        </p:nvSpPr>
        <p:spPr bwMode="auto">
          <a:xfrm>
            <a:off x="1587500" y="1006475"/>
            <a:ext cx="45942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sp>
      <p:sp>
        <p:nvSpPr>
          <p:cNvPr id="2" name="Rectangle 2">
            <a:extLst>
              <a:ext uri="{FF2B5EF4-FFF2-40B4-BE49-F238E27FC236}">
                <a16:creationId xmlns:a16="http://schemas.microsoft.com/office/drawing/2014/main" id="{44B92E77-8E8C-B86F-1DCD-7A89C1E7B326}"/>
              </a:ext>
            </a:extLst>
          </p:cNvPr>
          <p:cNvSpPr>
            <a:spLocks noGrp="1" noChangeArrowheads="1"/>
          </p:cNvSpPr>
          <p:nvPr>
            <p:ph type="body"/>
          </p:nvPr>
        </p:nvSpPr>
        <p:spPr bwMode="auto">
          <a:xfrm>
            <a:off x="1185863" y="4787900"/>
            <a:ext cx="5405437" cy="3824288"/>
          </a:xfrm>
          <a:prstGeom prst="rect">
            <a:avLst/>
          </a:prstGeom>
          <a:noFill/>
          <a:ln>
            <a:noFill/>
          </a:ln>
          <a:effectLst/>
        </p:spPr>
        <p:txBody>
          <a:bodyPr vert="horz" wrap="square" lIns="0" tIns="0" rIns="0" bIns="0" numCol="1" anchor="t" anchorCtr="0" compatLnSpc="1">
            <a:prstTxWarp prst="textNoShape">
              <a:avLst/>
            </a:prstTxWarp>
          </a:bodyPr>
          <a:lstStyle/>
          <a:p>
            <a:pPr lvl="0"/>
            <a:endParaRPr lang="en-US" altLang="en-US" noProof="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1776" y="884387"/>
            <a:ext cx="6194023" cy="2801457"/>
          </a:xfrm>
        </p:spPr>
        <p:txBody>
          <a:bodyPr bIns="0" anchor="b">
            <a:normAutofit/>
          </a:bodyPr>
          <a:lstStyle>
            <a:lvl1pPr algn="l">
              <a:defRPr sz="5952"/>
            </a:lvl1pPr>
          </a:lstStyle>
          <a:p>
            <a:r>
              <a:rPr lang="en-US"/>
              <a:t>Click to edit Master title style</a:t>
            </a:r>
            <a:endParaRPr lang="en-US" dirty="0"/>
          </a:p>
        </p:txBody>
      </p:sp>
      <p:sp>
        <p:nvSpPr>
          <p:cNvPr id="3" name="Subtitle 2"/>
          <p:cNvSpPr>
            <a:spLocks noGrp="1"/>
          </p:cNvSpPr>
          <p:nvPr>
            <p:ph type="subTitle" idx="1"/>
          </p:nvPr>
        </p:nvSpPr>
        <p:spPr>
          <a:xfrm>
            <a:off x="2641776" y="3892500"/>
            <a:ext cx="6194023" cy="1077646"/>
          </a:xfrm>
        </p:spPr>
        <p:txBody>
          <a:bodyPr tIns="91440" bIns="91440">
            <a:normAutofit/>
          </a:bodyPr>
          <a:lstStyle>
            <a:lvl1pPr marL="0" indent="0" algn="l">
              <a:buNone/>
              <a:defRPr sz="1764" b="0" cap="all" baseline="0">
                <a:solidFill>
                  <a:schemeClr val="tx1"/>
                </a:solidFill>
              </a:defRPr>
            </a:lvl1pPr>
            <a:lvl2pPr marL="377979" indent="0" algn="ctr">
              <a:buNone/>
              <a:defRPr sz="1653"/>
            </a:lvl2pPr>
            <a:lvl3pPr marL="755957" indent="0" algn="ctr">
              <a:buNone/>
              <a:defRPr sz="1488"/>
            </a:lvl3pPr>
            <a:lvl4pPr marL="1133936" indent="0" algn="ctr">
              <a:buNone/>
              <a:defRPr sz="1323"/>
            </a:lvl4pPr>
            <a:lvl5pPr marL="1511915" indent="0" algn="ctr">
              <a:buNone/>
              <a:defRPr sz="1323"/>
            </a:lvl5pPr>
            <a:lvl6pPr marL="1889893" indent="0" algn="ctr">
              <a:buNone/>
              <a:defRPr sz="1323"/>
            </a:lvl6pPr>
            <a:lvl7pPr marL="2267872" indent="0" algn="ctr">
              <a:buNone/>
              <a:defRPr sz="1323"/>
            </a:lvl7pPr>
            <a:lvl8pPr marL="2645851" indent="0" algn="ctr">
              <a:buNone/>
              <a:defRPr sz="1323"/>
            </a:lvl8pPr>
            <a:lvl9pPr marL="3023829" indent="0" algn="ctr">
              <a:buNone/>
              <a:defRPr sz="132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5/12/2022</a:t>
            </a:fld>
            <a:endParaRPr lang="en-US" dirty="0"/>
          </a:p>
        </p:txBody>
      </p:sp>
      <p:sp>
        <p:nvSpPr>
          <p:cNvPr id="5" name="Footer Placeholder 4"/>
          <p:cNvSpPr>
            <a:spLocks noGrp="1"/>
          </p:cNvSpPr>
          <p:nvPr>
            <p:ph type="ftr" sz="quarter" idx="11"/>
          </p:nvPr>
        </p:nvSpPr>
        <p:spPr>
          <a:xfrm>
            <a:off x="2641775" y="363002"/>
            <a:ext cx="3402423" cy="340837"/>
          </a:xfrm>
        </p:spPr>
        <p:txBody>
          <a:bodyPr/>
          <a:lstStyle/>
          <a:p>
            <a:endParaRPr lang="en-US" dirty="0"/>
          </a:p>
        </p:txBody>
      </p:sp>
      <p:sp>
        <p:nvSpPr>
          <p:cNvPr id="6" name="Slide Number Placeholder 5"/>
          <p:cNvSpPr>
            <a:spLocks noGrp="1"/>
          </p:cNvSpPr>
          <p:nvPr>
            <p:ph type="sldNum" sz="quarter" idx="12"/>
          </p:nvPr>
        </p:nvSpPr>
        <p:spPr>
          <a:xfrm>
            <a:off x="1581661" y="880720"/>
            <a:ext cx="884155" cy="555101"/>
          </a:xfrm>
        </p:spPr>
        <p:txBody>
          <a:bodyPr/>
          <a:lstStyle/>
          <a:p>
            <a:fld id="{6D22F896-40B5-4ADD-8801-0D06FADFA095}" type="slidenum">
              <a:rPr lang="en-US" dirty="0"/>
              <a:t>‹#›</a:t>
            </a:fld>
            <a:endParaRPr lang="en-US" dirty="0"/>
          </a:p>
        </p:txBody>
      </p:sp>
      <p:cxnSp>
        <p:nvCxnSpPr>
          <p:cNvPr id="15" name="Straight Connector 14"/>
          <p:cNvCxnSpPr/>
          <p:nvPr/>
        </p:nvCxnSpPr>
        <p:spPr>
          <a:xfrm>
            <a:off x="2641776" y="3889564"/>
            <a:ext cx="61940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0897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591349" y="2036072"/>
            <a:ext cx="724444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12719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6646" y="880721"/>
            <a:ext cx="1216011" cy="5136665"/>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591349" y="880721"/>
            <a:ext cx="5844089" cy="51366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7626645" y="880721"/>
            <a:ext cx="0" cy="5136665"/>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59784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591349" y="2036072"/>
            <a:ext cx="7244449"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3645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91348" y="1935808"/>
            <a:ext cx="6192355" cy="2081115"/>
          </a:xfrm>
        </p:spPr>
        <p:txBody>
          <a:bodyPr anchor="b">
            <a:normAutofit/>
          </a:bodyPr>
          <a:lstStyle>
            <a:lvl1pPr algn="l">
              <a:defRPr sz="3527"/>
            </a:lvl1pPr>
          </a:lstStyle>
          <a:p>
            <a:r>
              <a:rPr lang="en-US"/>
              <a:t>Click to edit Master title style</a:t>
            </a:r>
            <a:endParaRPr lang="en-US" dirty="0"/>
          </a:p>
        </p:txBody>
      </p:sp>
      <p:sp>
        <p:nvSpPr>
          <p:cNvPr id="3" name="Text Placeholder 2"/>
          <p:cNvSpPr>
            <a:spLocks noGrp="1"/>
          </p:cNvSpPr>
          <p:nvPr>
            <p:ph type="body" idx="1"/>
          </p:nvPr>
        </p:nvSpPr>
        <p:spPr>
          <a:xfrm>
            <a:off x="1591350" y="4195627"/>
            <a:ext cx="6192355" cy="1116567"/>
          </a:xfrm>
        </p:spPr>
        <p:txBody>
          <a:bodyPr tIns="91440">
            <a:normAutofit/>
          </a:bodyPr>
          <a:lstStyle>
            <a:lvl1pPr marL="0" indent="0" algn="l">
              <a:buNone/>
              <a:defRPr sz="1984">
                <a:solidFill>
                  <a:schemeClr val="tx1"/>
                </a:solidFill>
              </a:defRPr>
            </a:lvl1pPr>
            <a:lvl2pPr marL="377979" indent="0">
              <a:buNone/>
              <a:defRPr sz="1653">
                <a:solidFill>
                  <a:schemeClr val="tx1">
                    <a:tint val="75000"/>
                  </a:schemeClr>
                </a:solidFill>
              </a:defRPr>
            </a:lvl2pPr>
            <a:lvl3pPr marL="755957" indent="0">
              <a:buNone/>
              <a:defRPr sz="1488">
                <a:solidFill>
                  <a:schemeClr val="tx1">
                    <a:tint val="75000"/>
                  </a:schemeClr>
                </a:solidFill>
              </a:defRPr>
            </a:lvl3pPr>
            <a:lvl4pPr marL="1133936" indent="0">
              <a:buNone/>
              <a:defRPr sz="1323">
                <a:solidFill>
                  <a:schemeClr val="tx1">
                    <a:tint val="75000"/>
                  </a:schemeClr>
                </a:solidFill>
              </a:defRPr>
            </a:lvl4pPr>
            <a:lvl5pPr marL="1511915" indent="0">
              <a:buNone/>
              <a:defRPr sz="1323">
                <a:solidFill>
                  <a:schemeClr val="tx1">
                    <a:tint val="75000"/>
                  </a:schemeClr>
                </a:solidFill>
              </a:defRPr>
            </a:lvl5pPr>
            <a:lvl6pPr marL="1889893" indent="0">
              <a:buNone/>
              <a:defRPr sz="1323">
                <a:solidFill>
                  <a:schemeClr val="tx1">
                    <a:tint val="75000"/>
                  </a:schemeClr>
                </a:solidFill>
              </a:defRPr>
            </a:lvl6pPr>
            <a:lvl7pPr marL="2267872" indent="0">
              <a:buNone/>
              <a:defRPr sz="1323">
                <a:solidFill>
                  <a:schemeClr val="tx1">
                    <a:tint val="75000"/>
                  </a:schemeClr>
                </a:solidFill>
              </a:defRPr>
            </a:lvl7pPr>
            <a:lvl8pPr marL="2645851" indent="0">
              <a:buNone/>
              <a:defRPr sz="1323">
                <a:solidFill>
                  <a:schemeClr val="tx1">
                    <a:tint val="75000"/>
                  </a:schemeClr>
                </a:solidFill>
              </a:defRPr>
            </a:lvl8pPr>
            <a:lvl9pPr marL="3023829" indent="0">
              <a:buNone/>
              <a:defRPr sz="132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591348" y="4194291"/>
            <a:ext cx="619235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5654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91349" y="887243"/>
            <a:ext cx="7244449" cy="116768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591348" y="2219992"/>
            <a:ext cx="3446056" cy="37892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89984" y="2219992"/>
            <a:ext cx="3445814" cy="3789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591349" y="2036072"/>
            <a:ext cx="7244449"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15824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591349" y="2036072"/>
            <a:ext cx="724444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591349" y="886442"/>
            <a:ext cx="7244450" cy="116439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91349" y="2226180"/>
            <a:ext cx="3445940" cy="883994"/>
          </a:xfrm>
        </p:spPr>
        <p:txBody>
          <a:bodyPr anchor="b">
            <a:normAutofit/>
          </a:bodyPr>
          <a:lstStyle>
            <a:lvl1pPr marL="0" indent="0">
              <a:lnSpc>
                <a:spcPct val="100000"/>
              </a:lnSpc>
              <a:buNone/>
              <a:defRPr sz="2425" b="0" cap="all" baseline="0">
                <a:solidFill>
                  <a:schemeClr val="accent1"/>
                </a:solidFill>
              </a:defRPr>
            </a:lvl1pPr>
            <a:lvl2pPr marL="377979" indent="0">
              <a:buNone/>
              <a:defRPr sz="1653" b="1"/>
            </a:lvl2pPr>
            <a:lvl3pPr marL="755957" indent="0">
              <a:buNone/>
              <a:defRPr sz="1488" b="1"/>
            </a:lvl3pPr>
            <a:lvl4pPr marL="1133936" indent="0">
              <a:buNone/>
              <a:defRPr sz="1323" b="1"/>
            </a:lvl4pPr>
            <a:lvl5pPr marL="1511915" indent="0">
              <a:buNone/>
              <a:defRPr sz="1323" b="1"/>
            </a:lvl5pPr>
            <a:lvl6pPr marL="1889893" indent="0">
              <a:buNone/>
              <a:defRPr sz="1323" b="1"/>
            </a:lvl6pPr>
            <a:lvl7pPr marL="2267872" indent="0">
              <a:buNone/>
              <a:defRPr sz="1323" b="1"/>
            </a:lvl7pPr>
            <a:lvl8pPr marL="2645851" indent="0">
              <a:buNone/>
              <a:defRPr sz="1323" b="1"/>
            </a:lvl8pPr>
            <a:lvl9pPr marL="3023829" indent="0">
              <a:buNone/>
              <a:defRPr sz="1323" b="1"/>
            </a:lvl9pPr>
          </a:lstStyle>
          <a:p>
            <a:pPr lvl="0"/>
            <a:r>
              <a:rPr lang="en-US"/>
              <a:t>Click to edit Master text styles</a:t>
            </a:r>
          </a:p>
        </p:txBody>
      </p:sp>
      <p:sp>
        <p:nvSpPr>
          <p:cNvPr id="4" name="Content Placeholder 3"/>
          <p:cNvSpPr>
            <a:spLocks noGrp="1"/>
          </p:cNvSpPr>
          <p:nvPr>
            <p:ph sz="half" idx="2"/>
          </p:nvPr>
        </p:nvSpPr>
        <p:spPr>
          <a:xfrm>
            <a:off x="1591349" y="3113235"/>
            <a:ext cx="3445940" cy="2915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89984" y="2229988"/>
            <a:ext cx="3445814" cy="884318"/>
          </a:xfrm>
        </p:spPr>
        <p:txBody>
          <a:bodyPr anchor="b">
            <a:normAutofit/>
          </a:bodyPr>
          <a:lstStyle>
            <a:lvl1pPr marL="0" indent="0">
              <a:lnSpc>
                <a:spcPct val="100000"/>
              </a:lnSpc>
              <a:buNone/>
              <a:defRPr sz="2425" b="0" cap="all" baseline="0">
                <a:solidFill>
                  <a:schemeClr val="accent1"/>
                </a:solidFill>
              </a:defRPr>
            </a:lvl1pPr>
            <a:lvl2pPr marL="377979" indent="0">
              <a:buNone/>
              <a:defRPr sz="1653" b="1"/>
            </a:lvl2pPr>
            <a:lvl3pPr marL="755957" indent="0">
              <a:buNone/>
              <a:defRPr sz="1488" b="1"/>
            </a:lvl3pPr>
            <a:lvl4pPr marL="1133936" indent="0">
              <a:buNone/>
              <a:defRPr sz="1323" b="1"/>
            </a:lvl4pPr>
            <a:lvl5pPr marL="1511915" indent="0">
              <a:buNone/>
              <a:defRPr sz="1323" b="1"/>
            </a:lvl5pPr>
            <a:lvl6pPr marL="1889893" indent="0">
              <a:buNone/>
              <a:defRPr sz="1323" b="1"/>
            </a:lvl6pPr>
            <a:lvl7pPr marL="2267872" indent="0">
              <a:buNone/>
              <a:defRPr sz="1323" b="1"/>
            </a:lvl7pPr>
            <a:lvl8pPr marL="2645851" indent="0">
              <a:buNone/>
              <a:defRPr sz="1323" b="1"/>
            </a:lvl8pPr>
            <a:lvl9pPr marL="3023829" indent="0">
              <a:buNone/>
              <a:defRPr sz="1323" b="1"/>
            </a:lvl9pPr>
          </a:lstStyle>
          <a:p>
            <a:pPr lvl="0"/>
            <a:r>
              <a:rPr lang="en-US"/>
              <a:t>Click to edit Master text styles</a:t>
            </a:r>
          </a:p>
        </p:txBody>
      </p:sp>
      <p:sp>
        <p:nvSpPr>
          <p:cNvPr id="6" name="Content Placeholder 5"/>
          <p:cNvSpPr>
            <a:spLocks noGrp="1"/>
          </p:cNvSpPr>
          <p:nvPr>
            <p:ph sz="quarter" idx="4"/>
          </p:nvPr>
        </p:nvSpPr>
        <p:spPr>
          <a:xfrm>
            <a:off x="5389984" y="3110172"/>
            <a:ext cx="3445814" cy="2907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06897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591349" y="2036072"/>
            <a:ext cx="724444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00859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09047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86444" y="880721"/>
            <a:ext cx="2674441" cy="2477030"/>
          </a:xfrm>
        </p:spPr>
        <p:txBody>
          <a:bodyPr anchor="b">
            <a:normAutofit/>
          </a:bodyPr>
          <a:lstStyle>
            <a:lvl1pPr algn="l">
              <a:defRPr sz="2646"/>
            </a:lvl1pPr>
          </a:lstStyle>
          <a:p>
            <a:r>
              <a:rPr lang="en-US"/>
              <a:t>Click to edit Master title style</a:t>
            </a:r>
            <a:endParaRPr lang="en-US" dirty="0"/>
          </a:p>
        </p:txBody>
      </p:sp>
      <p:sp>
        <p:nvSpPr>
          <p:cNvPr id="3" name="Content Placeholder 2"/>
          <p:cNvSpPr>
            <a:spLocks noGrp="1"/>
          </p:cNvSpPr>
          <p:nvPr>
            <p:ph idx="1"/>
          </p:nvPr>
        </p:nvSpPr>
        <p:spPr>
          <a:xfrm>
            <a:off x="4615498" y="880721"/>
            <a:ext cx="4220300" cy="5135493"/>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86444" y="3533462"/>
            <a:ext cx="2676006" cy="2478203"/>
          </a:xfrm>
        </p:spPr>
        <p:txBody>
          <a:bodyPr>
            <a:normAutofit/>
          </a:bodyPr>
          <a:lstStyle>
            <a:lvl1pPr marL="0" indent="0" algn="l">
              <a:buNone/>
              <a:defRPr sz="1764"/>
            </a:lvl1pPr>
            <a:lvl2pPr marL="377979" indent="0">
              <a:buNone/>
              <a:defRPr sz="1157"/>
            </a:lvl2pPr>
            <a:lvl3pPr marL="755957" indent="0">
              <a:buNone/>
              <a:defRPr sz="992"/>
            </a:lvl3pPr>
            <a:lvl4pPr marL="1133936" indent="0">
              <a:buNone/>
              <a:defRPr sz="827"/>
            </a:lvl4pPr>
            <a:lvl5pPr marL="1511915" indent="0">
              <a:buNone/>
              <a:defRPr sz="827"/>
            </a:lvl5pPr>
            <a:lvl6pPr marL="1889893" indent="0">
              <a:buNone/>
              <a:defRPr sz="827"/>
            </a:lvl6pPr>
            <a:lvl7pPr marL="2267872" indent="0">
              <a:buNone/>
              <a:defRPr sz="827"/>
            </a:lvl7pPr>
            <a:lvl8pPr marL="2645851" indent="0">
              <a:buNone/>
              <a:defRPr sz="827"/>
            </a:lvl8pPr>
            <a:lvl9pPr marL="3023829" indent="0">
              <a:buNone/>
              <a:defRPr sz="82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589427" y="3533460"/>
            <a:ext cx="267149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74768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5508296" y="531505"/>
            <a:ext cx="3871060" cy="5675930"/>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592074" y="1245079"/>
            <a:ext cx="3577315" cy="2017880"/>
          </a:xfrm>
        </p:spPr>
        <p:txBody>
          <a:bodyPr anchor="b">
            <a:normAutofit/>
          </a:bodyPr>
          <a:lstStyle>
            <a:lvl1pPr>
              <a:defRPr sz="3527"/>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7849" y="1237396"/>
            <a:ext cx="2463930" cy="4261910"/>
          </a:xfrm>
          <a:solidFill>
            <a:schemeClr val="bg1">
              <a:lumMod val="85000"/>
            </a:schemeClr>
          </a:solidFill>
          <a:ln w="9525" cap="sq">
            <a:noFill/>
            <a:miter lim="800000"/>
          </a:ln>
          <a:effectLst/>
        </p:spPr>
        <p:txBody>
          <a:bodyPr anchor="t"/>
          <a:lstStyle>
            <a:lvl1pPr marL="0" indent="0" algn="ctr">
              <a:buNone/>
              <a:defRPr sz="2646"/>
            </a:lvl1pPr>
            <a:lvl2pPr marL="377979" indent="0">
              <a:buNone/>
              <a:defRPr sz="2315"/>
            </a:lvl2pPr>
            <a:lvl3pPr marL="755957" indent="0">
              <a:buNone/>
              <a:defRPr sz="1984"/>
            </a:lvl3pPr>
            <a:lvl4pPr marL="1133936" indent="0">
              <a:buNone/>
              <a:defRPr sz="1653"/>
            </a:lvl4pPr>
            <a:lvl5pPr marL="1511915" indent="0">
              <a:buNone/>
              <a:defRPr sz="1653"/>
            </a:lvl5pPr>
            <a:lvl6pPr marL="1889893" indent="0">
              <a:buNone/>
              <a:defRPr sz="1653"/>
            </a:lvl6pPr>
            <a:lvl7pPr marL="2267872" indent="0">
              <a:buNone/>
              <a:defRPr sz="1653"/>
            </a:lvl7pPr>
            <a:lvl8pPr marL="2645851" indent="0">
              <a:buNone/>
              <a:defRPr sz="1653"/>
            </a:lvl8pPr>
            <a:lvl9pPr marL="3023829" indent="0">
              <a:buNone/>
              <a:defRPr sz="1653"/>
            </a:lvl9pPr>
          </a:lstStyle>
          <a:p>
            <a:r>
              <a:rPr lang="en-US"/>
              <a:t>Click icon to add picture</a:t>
            </a:r>
            <a:endParaRPr lang="en-US" dirty="0"/>
          </a:p>
        </p:txBody>
      </p:sp>
      <p:sp>
        <p:nvSpPr>
          <p:cNvPr id="4" name="Text Placeholder 3"/>
          <p:cNvSpPr>
            <a:spLocks noGrp="1"/>
          </p:cNvSpPr>
          <p:nvPr>
            <p:ph type="body" sz="half" idx="2"/>
          </p:nvPr>
        </p:nvSpPr>
        <p:spPr>
          <a:xfrm>
            <a:off x="1591350" y="3467874"/>
            <a:ext cx="3572190" cy="2208754"/>
          </a:xfrm>
        </p:spPr>
        <p:txBody>
          <a:bodyPr>
            <a:normAutofit/>
          </a:bodyPr>
          <a:lstStyle>
            <a:lvl1pPr marL="0" indent="0" algn="l">
              <a:buNone/>
              <a:defRPr sz="1984"/>
            </a:lvl1pPr>
            <a:lvl2pPr marL="377979" indent="0">
              <a:buNone/>
              <a:defRPr sz="1157"/>
            </a:lvl2pPr>
            <a:lvl3pPr marL="755957" indent="0">
              <a:buNone/>
              <a:defRPr sz="992"/>
            </a:lvl3pPr>
            <a:lvl4pPr marL="1133936" indent="0">
              <a:buNone/>
              <a:defRPr sz="827"/>
            </a:lvl4pPr>
            <a:lvl5pPr marL="1511915" indent="0">
              <a:buNone/>
              <a:defRPr sz="827"/>
            </a:lvl5pPr>
            <a:lvl6pPr marL="1889893" indent="0">
              <a:buNone/>
              <a:defRPr sz="827"/>
            </a:lvl6pPr>
            <a:lvl7pPr marL="2267872" indent="0">
              <a:buNone/>
              <a:defRPr sz="827"/>
            </a:lvl7pPr>
            <a:lvl8pPr marL="2645851" indent="0">
              <a:buNone/>
              <a:defRPr sz="827"/>
            </a:lvl8pPr>
            <a:lvl9pPr marL="3023829" indent="0">
              <a:buNone/>
              <a:defRPr sz="827"/>
            </a:lvl9pPr>
          </a:lstStyle>
          <a:p>
            <a:pPr lvl="0"/>
            <a:r>
              <a:rPr lang="en-US"/>
              <a:t>Click to edit Master text styles</a:t>
            </a:r>
          </a:p>
        </p:txBody>
      </p:sp>
      <p:sp>
        <p:nvSpPr>
          <p:cNvPr id="5" name="Date Placeholder 4"/>
          <p:cNvSpPr>
            <a:spLocks noGrp="1"/>
          </p:cNvSpPr>
          <p:nvPr>
            <p:ph type="dt" sz="half" idx="10"/>
          </p:nvPr>
        </p:nvSpPr>
        <p:spPr>
          <a:xfrm>
            <a:off x="1583822" y="6029505"/>
            <a:ext cx="3585567" cy="352876"/>
          </a:xfrm>
        </p:spPr>
        <p:txBody>
          <a:bodyPr/>
          <a:lstStyle>
            <a:lvl1pPr algn="l">
              <a:defRPr/>
            </a:lvl1pPr>
          </a:lstStyle>
          <a:p>
            <a:fld id="{48A87A34-81AB-432B-8DAE-1953F412C126}" type="datetimeFigureOut">
              <a:rPr lang="en-US" dirty="0"/>
              <a:pPr/>
              <a:t>5/12/2022</a:t>
            </a:fld>
            <a:endParaRPr lang="en-US" dirty="0"/>
          </a:p>
        </p:txBody>
      </p:sp>
      <p:sp>
        <p:nvSpPr>
          <p:cNvPr id="6" name="Footer Placeholder 5"/>
          <p:cNvSpPr>
            <a:spLocks noGrp="1"/>
          </p:cNvSpPr>
          <p:nvPr>
            <p:ph type="ftr" sz="quarter" idx="11"/>
          </p:nvPr>
        </p:nvSpPr>
        <p:spPr>
          <a:xfrm>
            <a:off x="1584778" y="351243"/>
            <a:ext cx="3584611" cy="353767"/>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588912" y="3465242"/>
            <a:ext cx="357409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31644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221974"/>
            <a:ext cx="10080625" cy="4496915"/>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718888"/>
            <a:ext cx="10080626" cy="853993"/>
          </a:xfrm>
          <a:prstGeom prst="rect">
            <a:avLst/>
          </a:prstGeom>
        </p:spPr>
      </p:pic>
      <p:cxnSp>
        <p:nvCxnSpPr>
          <p:cNvPr id="13" name="Straight Connector 12"/>
          <p:cNvCxnSpPr/>
          <p:nvPr/>
        </p:nvCxnSpPr>
        <p:spPr>
          <a:xfrm>
            <a:off x="0" y="6725363"/>
            <a:ext cx="10080625"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591349" y="886835"/>
            <a:ext cx="7244449" cy="1156587"/>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591349" y="2221973"/>
            <a:ext cx="7244449" cy="38036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24921" y="364172"/>
            <a:ext cx="2610877" cy="340837"/>
          </a:xfrm>
          <a:prstGeom prst="rect">
            <a:avLst/>
          </a:prstGeom>
        </p:spPr>
        <p:txBody>
          <a:bodyPr vert="horz" lIns="91440" tIns="45720" rIns="91440" bIns="45720" rtlCol="0" anchor="ctr"/>
          <a:lstStyle>
            <a:lvl1pPr algn="r">
              <a:defRPr sz="1102">
                <a:solidFill>
                  <a:schemeClr val="tx1">
                    <a:tint val="75000"/>
                  </a:schemeClr>
                </a:solidFill>
              </a:defRPr>
            </a:lvl1pPr>
          </a:lstStyle>
          <a:p>
            <a:fld id="{48A87A34-81AB-432B-8DAE-1953F412C126}" type="datetimeFigureOut">
              <a:rPr lang="en-US" dirty="0"/>
              <a:pPr/>
              <a:t>5/12/2022</a:t>
            </a:fld>
            <a:endParaRPr lang="en-US" dirty="0"/>
          </a:p>
        </p:txBody>
      </p:sp>
      <p:sp>
        <p:nvSpPr>
          <p:cNvPr id="5" name="Footer Placeholder 4"/>
          <p:cNvSpPr>
            <a:spLocks noGrp="1"/>
          </p:cNvSpPr>
          <p:nvPr>
            <p:ph type="ftr" sz="quarter" idx="3"/>
          </p:nvPr>
        </p:nvSpPr>
        <p:spPr>
          <a:xfrm>
            <a:off x="1591349" y="363002"/>
            <a:ext cx="4447209" cy="340837"/>
          </a:xfrm>
          <a:prstGeom prst="rect">
            <a:avLst/>
          </a:prstGeom>
        </p:spPr>
        <p:txBody>
          <a:bodyPr vert="horz" lIns="91440" tIns="45720" rIns="91440" bIns="45720" rtlCol="0" anchor="ctr"/>
          <a:lstStyle>
            <a:lvl1pPr algn="l">
              <a:defRPr sz="110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7683" y="880720"/>
            <a:ext cx="877255" cy="555101"/>
          </a:xfrm>
          <a:prstGeom prst="rect">
            <a:avLst/>
          </a:prstGeom>
        </p:spPr>
        <p:txBody>
          <a:bodyPr vert="horz" lIns="91440" tIns="45720" rIns="91440" bIns="45720" rtlCol="0" anchor="t"/>
          <a:lstStyle>
            <a:lvl1pPr algn="r">
              <a:defRPr sz="3086">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67126921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755957" rtl="0" eaLnBrk="1" latinLnBrk="0" hangingPunct="1">
        <a:lnSpc>
          <a:spcPct val="90000"/>
        </a:lnSpc>
        <a:spcBef>
          <a:spcPct val="0"/>
        </a:spcBef>
        <a:buNone/>
        <a:defRPr sz="3527" b="0" i="0" kern="1200" cap="all">
          <a:solidFill>
            <a:schemeClr val="tx1"/>
          </a:solidFill>
          <a:effectLst/>
          <a:latin typeface="+mj-lt"/>
          <a:ea typeface="+mj-ea"/>
          <a:cs typeface="+mj-cs"/>
        </a:defRPr>
      </a:lvl1pPr>
    </p:titleStyle>
    <p:bodyStyle>
      <a:lvl1pPr marL="251986" indent="-251986" algn="l" defTabSz="755957" rtl="0" eaLnBrk="1" latinLnBrk="0" hangingPunct="1">
        <a:lnSpc>
          <a:spcPct val="120000"/>
        </a:lnSpc>
        <a:spcBef>
          <a:spcPts val="1102"/>
        </a:spcBef>
        <a:buClr>
          <a:schemeClr val="accent1"/>
        </a:buClr>
        <a:buSzPct val="100000"/>
        <a:buFont typeface="Arial" panose="020B0604020202020204" pitchFamily="34" charset="0"/>
        <a:buChar char="•"/>
        <a:defRPr sz="2205" kern="1200" cap="none">
          <a:solidFill>
            <a:schemeClr val="tx1"/>
          </a:solidFill>
          <a:effectLst/>
          <a:latin typeface="+mn-lt"/>
          <a:ea typeface="+mn-ea"/>
          <a:cs typeface="+mn-cs"/>
        </a:defRPr>
      </a:lvl1pPr>
      <a:lvl2pPr marL="755957" indent="-251986" algn="l" defTabSz="755957" rtl="0" eaLnBrk="1" latinLnBrk="0" hangingPunct="1">
        <a:lnSpc>
          <a:spcPct val="120000"/>
        </a:lnSpc>
        <a:spcBef>
          <a:spcPts val="551"/>
        </a:spcBef>
        <a:buClr>
          <a:schemeClr val="accent1"/>
        </a:buClr>
        <a:buSzPct val="100000"/>
        <a:buFont typeface="Arial" panose="020B0604020202020204" pitchFamily="34" charset="0"/>
        <a:buChar char="•"/>
        <a:defRPr sz="1764" kern="1200" cap="none" baseline="0">
          <a:solidFill>
            <a:schemeClr val="tx1"/>
          </a:solidFill>
          <a:effectLst/>
          <a:latin typeface="+mn-lt"/>
          <a:ea typeface="+mn-ea"/>
          <a:cs typeface="+mn-cs"/>
        </a:defRPr>
      </a:lvl2pPr>
      <a:lvl3pPr marL="1259929" indent="-251986" algn="l" defTabSz="755957" rtl="0" eaLnBrk="1" latinLnBrk="0" hangingPunct="1">
        <a:lnSpc>
          <a:spcPct val="120000"/>
        </a:lnSpc>
        <a:spcBef>
          <a:spcPts val="551"/>
        </a:spcBef>
        <a:buClr>
          <a:schemeClr val="accent1"/>
        </a:buClr>
        <a:buSzPct val="100000"/>
        <a:buFont typeface="Arial" panose="020B0604020202020204" pitchFamily="34" charset="0"/>
        <a:buChar char="•"/>
        <a:defRPr sz="1764" kern="1200" cap="none">
          <a:solidFill>
            <a:schemeClr val="tx1"/>
          </a:solidFill>
          <a:effectLst/>
          <a:latin typeface="+mn-lt"/>
          <a:ea typeface="+mn-ea"/>
          <a:cs typeface="+mn-cs"/>
        </a:defRPr>
      </a:lvl3pPr>
      <a:lvl4pPr marL="1763900" indent="-251986" algn="l" defTabSz="755957" rtl="0" eaLnBrk="1" latinLnBrk="0" hangingPunct="1">
        <a:lnSpc>
          <a:spcPct val="120000"/>
        </a:lnSpc>
        <a:spcBef>
          <a:spcPts val="551"/>
        </a:spcBef>
        <a:buClr>
          <a:schemeClr val="accent1"/>
        </a:buClr>
        <a:buSzPct val="100000"/>
        <a:buFont typeface="Arial" panose="020B0604020202020204" pitchFamily="34" charset="0"/>
        <a:buChar char="•"/>
        <a:defRPr sz="1543" kern="1200" cap="none" baseline="0">
          <a:solidFill>
            <a:schemeClr val="tx1"/>
          </a:solidFill>
          <a:effectLst/>
          <a:latin typeface="+mn-lt"/>
          <a:ea typeface="+mn-ea"/>
          <a:cs typeface="+mn-cs"/>
        </a:defRPr>
      </a:lvl4pPr>
      <a:lvl5pPr marL="2267872" indent="-251986" algn="l" defTabSz="755957" rtl="0" eaLnBrk="1" latinLnBrk="0" hangingPunct="1">
        <a:lnSpc>
          <a:spcPct val="120000"/>
        </a:lnSpc>
        <a:spcBef>
          <a:spcPts val="551"/>
        </a:spcBef>
        <a:buClr>
          <a:schemeClr val="accent1"/>
        </a:buClr>
        <a:buSzPct val="100000"/>
        <a:buFont typeface="Arial" panose="020B0604020202020204" pitchFamily="34" charset="0"/>
        <a:buChar char="•"/>
        <a:defRPr sz="1323" kern="1200" cap="none">
          <a:solidFill>
            <a:schemeClr val="tx1"/>
          </a:solidFill>
          <a:effectLst/>
          <a:latin typeface="+mn-lt"/>
          <a:ea typeface="+mn-ea"/>
          <a:cs typeface="+mn-cs"/>
        </a:defRPr>
      </a:lvl5pPr>
      <a:lvl6pPr marL="2771844" indent="-251986" algn="l" defTabSz="1007943" rtl="0" eaLnBrk="1" latinLnBrk="0" hangingPunct="1">
        <a:lnSpc>
          <a:spcPct val="120000"/>
        </a:lnSpc>
        <a:spcBef>
          <a:spcPts val="551"/>
        </a:spcBef>
        <a:buClr>
          <a:schemeClr val="accent1"/>
        </a:buClr>
        <a:buSzPct val="100000"/>
        <a:buFont typeface="Arial" panose="020B0604020202020204" pitchFamily="34" charset="0"/>
        <a:buChar char="•"/>
        <a:defRPr sz="1323" kern="1200">
          <a:solidFill>
            <a:schemeClr val="tx1"/>
          </a:solidFill>
          <a:effectLst/>
          <a:latin typeface="+mn-lt"/>
          <a:ea typeface="+mn-ea"/>
          <a:cs typeface="+mn-cs"/>
        </a:defRPr>
      </a:lvl6pPr>
      <a:lvl7pPr marL="3275815" indent="-251986" algn="l" defTabSz="1007943" rtl="0" eaLnBrk="1" latinLnBrk="0" hangingPunct="1">
        <a:lnSpc>
          <a:spcPct val="120000"/>
        </a:lnSpc>
        <a:spcBef>
          <a:spcPts val="551"/>
        </a:spcBef>
        <a:buClr>
          <a:schemeClr val="accent1"/>
        </a:buClr>
        <a:buSzPct val="100000"/>
        <a:buFont typeface="Arial" panose="020B0604020202020204" pitchFamily="34" charset="0"/>
        <a:buChar char="•"/>
        <a:defRPr sz="1323" kern="1200">
          <a:solidFill>
            <a:schemeClr val="tx1"/>
          </a:solidFill>
          <a:effectLst/>
          <a:latin typeface="+mn-lt"/>
          <a:ea typeface="+mn-ea"/>
          <a:cs typeface="+mn-cs"/>
        </a:defRPr>
      </a:lvl7pPr>
      <a:lvl8pPr marL="3779787" indent="-251986" algn="l" defTabSz="1007943" rtl="0" eaLnBrk="1" latinLnBrk="0" hangingPunct="1">
        <a:lnSpc>
          <a:spcPct val="120000"/>
        </a:lnSpc>
        <a:spcBef>
          <a:spcPts val="551"/>
        </a:spcBef>
        <a:buClr>
          <a:schemeClr val="accent1"/>
        </a:buClr>
        <a:buSzPct val="100000"/>
        <a:buFont typeface="Arial" panose="020B0604020202020204" pitchFamily="34" charset="0"/>
        <a:buChar char="•"/>
        <a:defRPr sz="1323" kern="1200" baseline="0">
          <a:solidFill>
            <a:schemeClr val="tx1"/>
          </a:solidFill>
          <a:effectLst/>
          <a:latin typeface="+mn-lt"/>
          <a:ea typeface="+mn-ea"/>
          <a:cs typeface="+mn-cs"/>
        </a:defRPr>
      </a:lvl8pPr>
      <a:lvl9pPr marL="4283758" indent="-251986" algn="l" defTabSz="1007943" rtl="0" eaLnBrk="1" latinLnBrk="0" hangingPunct="1">
        <a:lnSpc>
          <a:spcPct val="120000"/>
        </a:lnSpc>
        <a:spcBef>
          <a:spcPts val="551"/>
        </a:spcBef>
        <a:buClr>
          <a:schemeClr val="accent1"/>
        </a:buClr>
        <a:buSzPct val="100000"/>
        <a:buFont typeface="Arial" panose="020B0604020202020204" pitchFamily="34" charset="0"/>
        <a:buChar char="•"/>
        <a:defRPr sz="1323" kern="1200" baseline="0">
          <a:solidFill>
            <a:schemeClr val="tx1"/>
          </a:solidFill>
          <a:effectLst/>
          <a:latin typeface="+mn-lt"/>
          <a:ea typeface="+mn-ea"/>
          <a:cs typeface="+mn-cs"/>
        </a:defRPr>
      </a:lvl9pPr>
    </p:bodyStyle>
    <p:otherStyle>
      <a:defPPr>
        <a:defRPr lang="en-US"/>
      </a:defPPr>
      <a:lvl1pPr marL="0" algn="l" defTabSz="755957" rtl="0" eaLnBrk="1" latinLnBrk="0" hangingPunct="1">
        <a:defRPr sz="1488" kern="1200">
          <a:solidFill>
            <a:schemeClr val="tx1"/>
          </a:solidFill>
          <a:latin typeface="+mn-lt"/>
          <a:ea typeface="+mn-ea"/>
          <a:cs typeface="+mn-cs"/>
        </a:defRPr>
      </a:lvl1pPr>
      <a:lvl2pPr marL="377979" algn="l" defTabSz="755957" rtl="0" eaLnBrk="1" latinLnBrk="0" hangingPunct="1">
        <a:defRPr sz="1488" kern="1200">
          <a:solidFill>
            <a:schemeClr val="tx1"/>
          </a:solidFill>
          <a:latin typeface="+mn-lt"/>
          <a:ea typeface="+mn-ea"/>
          <a:cs typeface="+mn-cs"/>
        </a:defRPr>
      </a:lvl2pPr>
      <a:lvl3pPr marL="755957" algn="l" defTabSz="755957" rtl="0" eaLnBrk="1" latinLnBrk="0" hangingPunct="1">
        <a:defRPr sz="1488" kern="1200">
          <a:solidFill>
            <a:schemeClr val="tx1"/>
          </a:solidFill>
          <a:latin typeface="+mn-lt"/>
          <a:ea typeface="+mn-ea"/>
          <a:cs typeface="+mn-cs"/>
        </a:defRPr>
      </a:lvl3pPr>
      <a:lvl4pPr marL="1133936" algn="l" defTabSz="755957" rtl="0" eaLnBrk="1" latinLnBrk="0" hangingPunct="1">
        <a:defRPr sz="1488" kern="1200">
          <a:solidFill>
            <a:schemeClr val="tx1"/>
          </a:solidFill>
          <a:latin typeface="+mn-lt"/>
          <a:ea typeface="+mn-ea"/>
          <a:cs typeface="+mn-cs"/>
        </a:defRPr>
      </a:lvl4pPr>
      <a:lvl5pPr marL="1511915" algn="l" defTabSz="755957" rtl="0" eaLnBrk="1" latinLnBrk="0" hangingPunct="1">
        <a:defRPr sz="1488" kern="1200">
          <a:solidFill>
            <a:schemeClr val="tx1"/>
          </a:solidFill>
          <a:latin typeface="+mn-lt"/>
          <a:ea typeface="+mn-ea"/>
          <a:cs typeface="+mn-cs"/>
        </a:defRPr>
      </a:lvl5pPr>
      <a:lvl6pPr marL="1889893" algn="l" defTabSz="755957" rtl="0" eaLnBrk="1" latinLnBrk="0" hangingPunct="1">
        <a:defRPr sz="1488" kern="1200">
          <a:solidFill>
            <a:schemeClr val="tx1"/>
          </a:solidFill>
          <a:latin typeface="+mn-lt"/>
          <a:ea typeface="+mn-ea"/>
          <a:cs typeface="+mn-cs"/>
        </a:defRPr>
      </a:lvl6pPr>
      <a:lvl7pPr marL="2267872" algn="l" defTabSz="755957" rtl="0" eaLnBrk="1" latinLnBrk="0" hangingPunct="1">
        <a:defRPr sz="1488" kern="1200">
          <a:solidFill>
            <a:schemeClr val="tx1"/>
          </a:solidFill>
          <a:latin typeface="+mn-lt"/>
          <a:ea typeface="+mn-ea"/>
          <a:cs typeface="+mn-cs"/>
        </a:defRPr>
      </a:lvl7pPr>
      <a:lvl8pPr marL="2645851" algn="l" defTabSz="755957" rtl="0" eaLnBrk="1" latinLnBrk="0" hangingPunct="1">
        <a:defRPr sz="1488" kern="1200">
          <a:solidFill>
            <a:schemeClr val="tx1"/>
          </a:solidFill>
          <a:latin typeface="+mn-lt"/>
          <a:ea typeface="+mn-ea"/>
          <a:cs typeface="+mn-cs"/>
        </a:defRPr>
      </a:lvl8pPr>
      <a:lvl9pPr marL="3023829" algn="l" defTabSz="755957"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ibm.com/watson/health/"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vrfocus.com/2016/07/now-you-can-catch-them-all-as-pokemon-go-launches-in-the-uk/" TargetMode="External"/><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hyperlink" Target="https://www.vrfocus.com/2017/04/snapchat-pushes-further-into-ar-announcing-new-world-lenses/"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1">
            <a:extLst>
              <a:ext uri="{FF2B5EF4-FFF2-40B4-BE49-F238E27FC236}">
                <a16:creationId xmlns:a16="http://schemas.microsoft.com/office/drawing/2014/main" id="{36DF71C2-748C-1671-94E8-FE752371713D}"/>
              </a:ext>
            </a:extLst>
          </p:cNvPr>
          <p:cNvSpPr>
            <a:spLocks noGrp="1"/>
          </p:cNvSpPr>
          <p:nvPr>
            <p:ph type="ctrTitle"/>
          </p:nvPr>
        </p:nvSpPr>
        <p:spPr>
          <a:xfrm>
            <a:off x="87312" y="46037"/>
            <a:ext cx="10080624" cy="2514600"/>
          </a:xfrm>
          <a:solidFill>
            <a:schemeClr val="bg1">
              <a:lumMod val="75000"/>
            </a:schemeClr>
          </a:solidFill>
        </p:spPr>
        <p:txBody>
          <a:bodyPr/>
          <a:lstStyle/>
          <a:p>
            <a:r>
              <a:rPr lang="en-US" altLang="en-US" sz="4400" dirty="0">
                <a:solidFill>
                  <a:srgbClr val="800000"/>
                </a:solidFill>
                <a:latin typeface="Aharoni" panose="02010803020104030203" pitchFamily="2" charset="-79"/>
              </a:rPr>
              <a:t>Advances in Healthcare Technology</a:t>
            </a:r>
            <a:br>
              <a:rPr lang="en-US" altLang="en-US" sz="3600" dirty="0">
                <a:solidFill>
                  <a:srgbClr val="800000"/>
                </a:solidFill>
                <a:latin typeface="Aharoni" panose="02010803020104030203" pitchFamily="2" charset="-79"/>
              </a:rPr>
            </a:br>
            <a:r>
              <a:rPr lang="en-US" altLang="en-US" sz="3600" dirty="0">
                <a:solidFill>
                  <a:srgbClr val="800000"/>
                </a:solidFill>
                <a:latin typeface="Aharoni" panose="02010803020104030203" pitchFamily="2" charset="-79"/>
              </a:rPr>
              <a:t>The Digital Doctor</a:t>
            </a:r>
            <a:br>
              <a:rPr lang="en-US" altLang="en-US" sz="3600" dirty="0">
                <a:solidFill>
                  <a:srgbClr val="800000"/>
                </a:solidFill>
                <a:latin typeface="Aharoni" panose="02010803020104030203" pitchFamily="2" charset="-79"/>
              </a:rPr>
            </a:br>
            <a:r>
              <a:rPr lang="en-US" altLang="en-US" sz="3600" dirty="0">
                <a:solidFill>
                  <a:srgbClr val="800000"/>
                </a:solidFill>
                <a:latin typeface="Aharoni" panose="02010803020104030203" pitchFamily="2" charset="-79"/>
              </a:rPr>
              <a:t>The Future of Medicine</a:t>
            </a:r>
            <a:r>
              <a:rPr lang="en-US" altLang="en-US" sz="1000" dirty="0">
                <a:solidFill>
                  <a:srgbClr val="800000"/>
                </a:solidFill>
                <a:latin typeface="Aharoni" panose="02010803020104030203" pitchFamily="2" charset="-79"/>
              </a:rPr>
              <a:t> </a:t>
            </a:r>
            <a:endParaRPr lang="en-US" altLang="en-US" sz="5400" dirty="0">
              <a:solidFill>
                <a:srgbClr val="800000"/>
              </a:solidFill>
              <a:latin typeface="Aharoni" panose="02010803020104030203" pitchFamily="2" charset="-79"/>
            </a:endParaRPr>
          </a:p>
        </p:txBody>
      </p:sp>
      <p:pic>
        <p:nvPicPr>
          <p:cNvPr id="4" name="Picture 3">
            <a:extLst>
              <a:ext uri="{FF2B5EF4-FFF2-40B4-BE49-F238E27FC236}">
                <a16:creationId xmlns:a16="http://schemas.microsoft.com/office/drawing/2014/main" id="{E4D71643-FA1A-7F10-B551-7E335E23E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645" y="2560637"/>
            <a:ext cx="5904230" cy="5034389"/>
          </a:xfrm>
          <a:prstGeom prst="rect">
            <a:avLst/>
          </a:prstGeom>
        </p:spPr>
      </p:pic>
      <p:sp>
        <p:nvSpPr>
          <p:cNvPr id="5" name="Title 1">
            <a:extLst>
              <a:ext uri="{FF2B5EF4-FFF2-40B4-BE49-F238E27FC236}">
                <a16:creationId xmlns:a16="http://schemas.microsoft.com/office/drawing/2014/main" id="{23B885C9-D3E3-C178-58C4-1B9E926DB554}"/>
              </a:ext>
            </a:extLst>
          </p:cNvPr>
          <p:cNvSpPr txBox="1">
            <a:spLocks/>
          </p:cNvSpPr>
          <p:nvPr/>
        </p:nvSpPr>
        <p:spPr>
          <a:xfrm>
            <a:off x="87312" y="2560637"/>
            <a:ext cx="4049197" cy="5034389"/>
          </a:xfrm>
          <a:prstGeom prst="rect">
            <a:avLst/>
          </a:prstGeom>
          <a:solidFill>
            <a:schemeClr val="bg1">
              <a:lumMod val="7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100" b="1" dirty="0">
              <a:latin typeface="Brush Script MT" panose="03060802040406070304" pitchFamily="66" charset="0"/>
              <a:cs typeface="Aharoni" panose="02010803020104030203" pitchFamily="2" charset="-79"/>
            </a:endParaRPr>
          </a:p>
          <a:p>
            <a:pPr algn="ctr"/>
            <a:r>
              <a:rPr lang="en-US" sz="3200" b="1" dirty="0">
                <a:latin typeface="Brush Script MT" panose="03060802040406070304" pitchFamily="66" charset="0"/>
                <a:cs typeface="Aharoni" panose="02010803020104030203" pitchFamily="2" charset="-79"/>
              </a:rPr>
              <a:t>Presented by:</a:t>
            </a:r>
            <a:endParaRPr lang="en-US" sz="3200" dirty="0">
              <a:latin typeface="Brush Script MT" panose="03060802040406070304" pitchFamily="66" charset="0"/>
              <a:cs typeface="Aharoni" panose="02010803020104030203" pitchFamily="2" charset="-79"/>
            </a:endParaRPr>
          </a:p>
          <a:p>
            <a:pPr algn="ctr"/>
            <a:endParaRPr lang="en-US" sz="3200" b="1" dirty="0">
              <a:latin typeface="Aharoni" panose="02010803020104030203" pitchFamily="2" charset="-79"/>
              <a:cs typeface="Aharoni" panose="02010803020104030203" pitchFamily="2" charset="-79"/>
            </a:endParaRPr>
          </a:p>
          <a:p>
            <a:pPr algn="ctr"/>
            <a:r>
              <a:rPr lang="en-US" sz="4100" b="1" dirty="0">
                <a:latin typeface="Brush Script MT" panose="03060802040406070304" pitchFamily="66" charset="0"/>
                <a:cs typeface="Aharoni" panose="02010803020104030203" pitchFamily="2" charset="-79"/>
              </a:rPr>
              <a:t>Shafeek Sandy Sanbar</a:t>
            </a:r>
            <a:r>
              <a:rPr lang="en-US" sz="4100" b="1" dirty="0">
                <a:latin typeface="Aharoni" panose="02010803020104030203" pitchFamily="2" charset="-79"/>
                <a:cs typeface="Aharoni" panose="02010803020104030203" pitchFamily="2" charset="-79"/>
              </a:rPr>
              <a:t>,</a:t>
            </a:r>
          </a:p>
          <a:p>
            <a:pPr algn="ctr"/>
            <a:r>
              <a:rPr lang="en-US" sz="3700" b="1" dirty="0">
                <a:latin typeface="Brush Script MT" panose="03060802040406070304" pitchFamily="66" charset="0"/>
                <a:cs typeface="Aharoni" panose="02010803020104030203" pitchFamily="2" charset="-79"/>
              </a:rPr>
              <a:t>MD, PhD, JD</a:t>
            </a:r>
          </a:p>
          <a:p>
            <a:pPr algn="ctr"/>
            <a:r>
              <a:rPr lang="en-US" sz="3700" b="1" dirty="0">
                <a:latin typeface="Brush Script MT" panose="03060802040406070304" pitchFamily="66" charset="0"/>
                <a:cs typeface="Aharoni" panose="02010803020104030203" pitchFamily="2" charset="-79"/>
              </a:rPr>
              <a:t>FCLM, DABLM</a:t>
            </a:r>
          </a:p>
          <a:p>
            <a:pPr algn="ctr"/>
            <a:endParaRPr lang="en-US" sz="3700" b="1" dirty="0">
              <a:latin typeface="Brush Script MT" panose="03060802040406070304" pitchFamily="66" charset="0"/>
              <a:cs typeface="Aharoni" panose="02010803020104030203" pitchFamily="2" charset="-79"/>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7596-67BF-7224-FB33-F1953A1674FB}"/>
              </a:ext>
            </a:extLst>
          </p:cNvPr>
          <p:cNvSpPr>
            <a:spLocks noGrp="1"/>
          </p:cNvSpPr>
          <p:nvPr>
            <p:ph type="title"/>
          </p:nvPr>
        </p:nvSpPr>
        <p:spPr>
          <a:xfrm>
            <a:off x="1591349" y="579437"/>
            <a:ext cx="7244449" cy="1156587"/>
          </a:xfrm>
          <a:solidFill>
            <a:schemeClr val="tx2">
              <a:lumMod val="40000"/>
              <a:lumOff val="60000"/>
            </a:schemeClr>
          </a:solidFill>
        </p:spPr>
        <p:txBody>
          <a:bodyPr/>
          <a:lstStyle/>
          <a:p>
            <a:pPr algn="ctr" defTabSz="755957" eaLnBrk="1" fontAlgn="auto" hangingPunct="1">
              <a:spcAft>
                <a:spcPts val="0"/>
              </a:spcAft>
              <a:defRPr/>
            </a:pPr>
            <a:br>
              <a:rPr lang="en-US" sz="1000" dirty="0">
                <a:solidFill>
                  <a:srgbClr val="800000"/>
                </a:solidFill>
                <a:latin typeface="Aharoni" panose="02010803020104030203" pitchFamily="2" charset="-79"/>
                <a:ea typeface="Calibri" panose="020F0502020204030204" pitchFamily="34" charset="0"/>
                <a:cs typeface="Aharoni" panose="02010803020104030203" pitchFamily="2" charset="-79"/>
              </a:rPr>
            </a:br>
            <a:br>
              <a:rPr lang="en-US" sz="1000" dirty="0">
                <a:solidFill>
                  <a:srgbClr val="800000"/>
                </a:solidFill>
                <a:latin typeface="Aharoni" panose="02010803020104030203" pitchFamily="2" charset="-79"/>
                <a:ea typeface="Calibri" panose="020F0502020204030204" pitchFamily="34" charset="0"/>
                <a:cs typeface="Aharoni" panose="02010803020104030203" pitchFamily="2" charset="-79"/>
              </a:rPr>
            </a:br>
            <a:r>
              <a:rPr lang="en-US" sz="3638" dirty="0">
                <a:solidFill>
                  <a:srgbClr val="800000"/>
                </a:solidFill>
                <a:latin typeface="Aharoni" panose="02010803020104030203" pitchFamily="2" charset="-79"/>
                <a:ea typeface="Calibri" panose="020F0502020204030204" pitchFamily="34" charset="0"/>
                <a:cs typeface="Aharoni" panose="02010803020104030203" pitchFamily="2" charset="-79"/>
              </a:rPr>
              <a:t>chatbots</a:t>
            </a:r>
            <a:endParaRPr lang="en-US" sz="3638" dirty="0">
              <a:solidFill>
                <a:srgbClr val="800000"/>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2A5FA7C1-1696-B56A-44ED-12362F985031}"/>
              </a:ext>
            </a:extLst>
          </p:cNvPr>
          <p:cNvSpPr>
            <a:spLocks noGrp="1"/>
          </p:cNvSpPr>
          <p:nvPr>
            <p:ph idx="1"/>
          </p:nvPr>
        </p:nvSpPr>
        <p:spPr/>
        <p:txBody>
          <a:bodyPr rtlCol="0">
            <a:normAutofit/>
          </a:bodyPr>
          <a:lstStyle/>
          <a:p>
            <a:pPr marL="425265" indent="-425265" defTabSz="755957" eaLnBrk="1" fontAlgn="auto" hangingPunct="1">
              <a:spcBef>
                <a:spcPts val="1102"/>
              </a:spcBef>
              <a:spcAft>
                <a:spcPts val="0"/>
              </a:spcAft>
              <a:buFont typeface="+mj-lt"/>
              <a:buAutoNum type="arabicPeriod"/>
              <a:defRPr/>
            </a:pPr>
            <a:r>
              <a:rPr lang="en-US" sz="2646" dirty="0"/>
              <a:t>Uses of Chatbots in Healthcare</a:t>
            </a:r>
          </a:p>
          <a:p>
            <a:pPr marL="425265" indent="-425265" defTabSz="755957" eaLnBrk="1" fontAlgn="auto" hangingPunct="1">
              <a:spcBef>
                <a:spcPts val="1102"/>
              </a:spcBef>
              <a:spcAft>
                <a:spcPts val="0"/>
              </a:spcAft>
              <a:buFont typeface="+mj-lt"/>
              <a:buAutoNum type="arabicPeriod"/>
              <a:defRPr/>
            </a:pPr>
            <a:r>
              <a:rPr lang="en-US" sz="2646" dirty="0"/>
              <a:t>Rule-Based</a:t>
            </a:r>
          </a:p>
          <a:p>
            <a:pPr marL="425265" indent="-425265" defTabSz="755957" eaLnBrk="1" fontAlgn="auto" hangingPunct="1">
              <a:spcBef>
                <a:spcPts val="1102"/>
              </a:spcBef>
              <a:spcAft>
                <a:spcPts val="0"/>
              </a:spcAft>
              <a:buFont typeface="+mj-lt"/>
              <a:buAutoNum type="arabicPeriod"/>
              <a:defRPr/>
            </a:pPr>
            <a:r>
              <a:rPr lang="en-US" sz="2646" dirty="0">
                <a:ea typeface="Times New Roman" panose="02020603050405020304" pitchFamily="18" charset="0"/>
              </a:rPr>
              <a:t>Use </a:t>
            </a:r>
            <a:r>
              <a:rPr lang="en-US" sz="2646" i="1" dirty="0">
                <a:ea typeface="Times New Roman" panose="02020603050405020304" pitchFamily="18" charset="0"/>
              </a:rPr>
              <a:t>natural language processing</a:t>
            </a:r>
            <a:r>
              <a:rPr lang="en-US" sz="2646" dirty="0">
                <a:ea typeface="Times New Roman" panose="02020603050405020304" pitchFamily="18" charset="0"/>
              </a:rPr>
              <a:t> (NLP) </a:t>
            </a:r>
          </a:p>
          <a:p>
            <a:pPr marL="425265" indent="-425265" defTabSz="755957" eaLnBrk="1" fontAlgn="auto" hangingPunct="1">
              <a:spcBef>
                <a:spcPts val="1102"/>
              </a:spcBef>
              <a:spcAft>
                <a:spcPts val="0"/>
              </a:spcAft>
              <a:buFont typeface="+mj-lt"/>
              <a:buAutoNum type="arabicPeriod"/>
              <a:defRPr/>
            </a:pPr>
            <a:r>
              <a:rPr lang="en-US" sz="2646" dirty="0">
                <a:ea typeface="Times New Roman" panose="02020603050405020304" pitchFamily="18" charset="0"/>
              </a:rPr>
              <a:t>Determines </a:t>
            </a:r>
            <a:r>
              <a:rPr lang="en-US" sz="2646" i="1" dirty="0">
                <a:ea typeface="Times New Roman" panose="02020603050405020304" pitchFamily="18" charset="0"/>
              </a:rPr>
              <a:t>intent</a:t>
            </a:r>
            <a:r>
              <a:rPr lang="en-US" sz="2646" dirty="0">
                <a:ea typeface="Times New Roman" panose="02020603050405020304" pitchFamily="18" charset="0"/>
              </a:rPr>
              <a:t> of the human caller, and what </a:t>
            </a:r>
            <a:r>
              <a:rPr lang="en-US" sz="2646" i="1" dirty="0">
                <a:ea typeface="Times New Roman" panose="02020603050405020304" pitchFamily="18" charset="0"/>
              </a:rPr>
              <a:t>entity</a:t>
            </a:r>
            <a:r>
              <a:rPr lang="en-US" sz="2646" dirty="0">
                <a:ea typeface="Times New Roman" panose="02020603050405020304" pitchFamily="18" charset="0"/>
              </a:rPr>
              <a:t> they are referring to.</a:t>
            </a:r>
          </a:p>
          <a:p>
            <a:pPr marL="425265" indent="-425265" defTabSz="755957" eaLnBrk="1" fontAlgn="auto" hangingPunct="1">
              <a:spcBef>
                <a:spcPts val="1102"/>
              </a:spcBef>
              <a:spcAft>
                <a:spcPts val="0"/>
              </a:spcAft>
              <a:buFont typeface="+mj-lt"/>
              <a:buAutoNum type="arabicPeriod"/>
              <a:defRPr/>
            </a:pPr>
            <a:r>
              <a:rPr lang="en-US" sz="2646" dirty="0"/>
              <a:t>Algorithm makes a query</a:t>
            </a:r>
          </a:p>
        </p:txBody>
      </p:sp>
    </p:spTree>
    <p:extLst>
      <p:ext uri="{BB962C8B-B14F-4D97-AF65-F5344CB8AC3E}">
        <p14:creationId xmlns:p14="http://schemas.microsoft.com/office/powerpoint/2010/main" val="269814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73F42-182C-6552-5CBC-2982B2611BB9}"/>
              </a:ext>
            </a:extLst>
          </p:cNvPr>
          <p:cNvSpPr>
            <a:spLocks noGrp="1"/>
          </p:cNvSpPr>
          <p:nvPr>
            <p:ph type="title"/>
          </p:nvPr>
        </p:nvSpPr>
        <p:spPr>
          <a:xfrm>
            <a:off x="0" y="413450"/>
            <a:ext cx="10080625" cy="1156587"/>
          </a:xfrm>
          <a:solidFill>
            <a:schemeClr val="tx2">
              <a:lumMod val="40000"/>
              <a:lumOff val="60000"/>
            </a:schemeClr>
          </a:solidFill>
        </p:spPr>
        <p:txBody>
          <a:bodyPr>
            <a:normAutofit/>
          </a:bodyPr>
          <a:lstStyle/>
          <a:p>
            <a:pPr algn="ctr" defTabSz="755957" eaLnBrk="1" fontAlgn="auto" hangingPunct="1">
              <a:spcAft>
                <a:spcPts val="0"/>
              </a:spcAft>
              <a:defRPr/>
            </a:pPr>
            <a:br>
              <a:rPr lang="en-US" sz="1323" kern="1800" spc="33" dirty="0">
                <a:solidFill>
                  <a:srgbClr val="800000"/>
                </a:solidFill>
                <a:latin typeface="Aharoni" panose="02010803020104030203" pitchFamily="2" charset="-79"/>
                <a:ea typeface="Times New Roman" panose="02020603050405020304" pitchFamily="18" charset="0"/>
                <a:cs typeface="Aharoni" panose="02010803020104030203" pitchFamily="2" charset="-79"/>
              </a:rPr>
            </a:br>
            <a:r>
              <a:rPr lang="en-US" kern="1800" spc="33" dirty="0">
                <a:solidFill>
                  <a:srgbClr val="800000"/>
                </a:solidFill>
                <a:latin typeface="Aharoni" panose="02010803020104030203" pitchFamily="2" charset="-79"/>
                <a:ea typeface="Tahoma" panose="020B0604030504040204" pitchFamily="34" charset="0"/>
                <a:cs typeface="Aharoni" panose="02010803020104030203" pitchFamily="2" charset="-79"/>
              </a:rPr>
              <a:t>Use of AI Systems in Healthcare </a:t>
            </a:r>
            <a:endParaRPr lang="en-US" dirty="0">
              <a:solidFill>
                <a:srgbClr val="800000"/>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BB5113C2-F2AB-0B03-2704-77D9ED825B0E}"/>
              </a:ext>
            </a:extLst>
          </p:cNvPr>
          <p:cNvSpPr>
            <a:spLocks noGrp="1"/>
          </p:cNvSpPr>
          <p:nvPr>
            <p:ph idx="1"/>
          </p:nvPr>
        </p:nvSpPr>
        <p:spPr>
          <a:xfrm>
            <a:off x="1200150" y="2611438"/>
            <a:ext cx="7940675" cy="3092450"/>
          </a:xfrm>
        </p:spPr>
        <p:txBody>
          <a:bodyPr rtlCol="0">
            <a:noAutofit/>
          </a:bodyPr>
          <a:lstStyle/>
          <a:p>
            <a:pPr marL="0" indent="0" defTabSz="755957" eaLnBrk="1" fontAlgn="auto" hangingPunct="1">
              <a:lnSpc>
                <a:spcPct val="100000"/>
              </a:lnSpc>
              <a:spcBef>
                <a:spcPts val="1102"/>
              </a:spcBef>
              <a:spcAft>
                <a:spcPts val="0"/>
              </a:spcAft>
              <a:buFont typeface="Arial" panose="020B0604020202020204" pitchFamily="34" charset="0"/>
              <a:buNone/>
              <a:defRPr/>
            </a:pPr>
            <a:r>
              <a:rPr lang="en-US" sz="2646" dirty="0">
                <a:ea typeface="Times New Roman" panose="02020603050405020304" pitchFamily="18" charset="0"/>
              </a:rPr>
              <a:t>AI Systems:</a:t>
            </a:r>
          </a:p>
          <a:p>
            <a:pPr marL="425265" indent="-425265" defTabSz="755957" eaLnBrk="1" fontAlgn="auto" hangingPunct="1">
              <a:lnSpc>
                <a:spcPct val="100000"/>
              </a:lnSpc>
              <a:spcBef>
                <a:spcPts val="1102"/>
              </a:spcBef>
              <a:spcAft>
                <a:spcPts val="0"/>
              </a:spcAft>
              <a:buFont typeface="+mj-lt"/>
              <a:buAutoNum type="arabicPeriod"/>
              <a:defRPr/>
            </a:pPr>
            <a:r>
              <a:rPr lang="en-US" sz="2646" dirty="0">
                <a:ea typeface="Tahoma" panose="020B0604030504040204" pitchFamily="34" charset="0"/>
              </a:rPr>
              <a:t>Efficiently Diagnose and Reduce Error;</a:t>
            </a:r>
          </a:p>
          <a:p>
            <a:pPr marL="378013" indent="-378013" defTabSz="755957" eaLnBrk="1" fontAlgn="auto" hangingPunct="1">
              <a:lnSpc>
                <a:spcPct val="100000"/>
              </a:lnSpc>
              <a:spcBef>
                <a:spcPts val="1102"/>
              </a:spcBef>
              <a:spcAft>
                <a:spcPts val="0"/>
              </a:spcAft>
              <a:buFont typeface="+mj-lt"/>
              <a:buAutoNum type="arabicPeriod"/>
              <a:defRPr/>
            </a:pPr>
            <a:r>
              <a:rPr lang="en-US" sz="2646" dirty="0">
                <a:ea typeface="Tahoma" panose="020B0604030504040204" pitchFamily="34" charset="0"/>
              </a:rPr>
              <a:t>Help in Developing New Medicines;</a:t>
            </a:r>
          </a:p>
          <a:p>
            <a:pPr marL="378013" indent="-378013" defTabSz="755957" eaLnBrk="1" fontAlgn="auto" hangingPunct="1">
              <a:lnSpc>
                <a:spcPct val="100000"/>
              </a:lnSpc>
              <a:spcBef>
                <a:spcPts val="1102"/>
              </a:spcBef>
              <a:spcAft>
                <a:spcPts val="0"/>
              </a:spcAft>
              <a:buFont typeface="+mj-lt"/>
              <a:buAutoNum type="arabicPeriod"/>
              <a:defRPr/>
            </a:pPr>
            <a:r>
              <a:rPr lang="en-US" sz="2646" dirty="0">
                <a:ea typeface="Tahoma" panose="020B0604030504040204" pitchFamily="34" charset="0"/>
              </a:rPr>
              <a:t>Assist in Streamlining Patient Experience;</a:t>
            </a:r>
          </a:p>
          <a:p>
            <a:pPr marL="378013" indent="-378013" defTabSz="755957" eaLnBrk="1" fontAlgn="auto" hangingPunct="1">
              <a:lnSpc>
                <a:spcPct val="100000"/>
              </a:lnSpc>
              <a:spcBef>
                <a:spcPts val="1102"/>
              </a:spcBef>
              <a:spcAft>
                <a:spcPts val="0"/>
              </a:spcAft>
              <a:buFont typeface="+mj-lt"/>
              <a:buAutoNum type="arabicPeriod"/>
              <a:defRPr/>
            </a:pPr>
            <a:r>
              <a:rPr lang="en-US" sz="2646" dirty="0">
                <a:ea typeface="Tahoma" panose="020B0604030504040204" pitchFamily="34" charset="0"/>
                <a:cs typeface="Times New Roman" panose="02020603050405020304" pitchFamily="18" charset="0"/>
              </a:rPr>
              <a:t>Mine and Manage Medical Data; and</a:t>
            </a:r>
          </a:p>
          <a:p>
            <a:pPr marL="378013" indent="-378013" defTabSz="755957" eaLnBrk="1" fontAlgn="auto" hangingPunct="1">
              <a:lnSpc>
                <a:spcPct val="100000"/>
              </a:lnSpc>
              <a:spcBef>
                <a:spcPts val="1102"/>
              </a:spcBef>
              <a:spcAft>
                <a:spcPts val="0"/>
              </a:spcAft>
              <a:buFont typeface="+mj-lt"/>
              <a:buAutoNum type="arabicPeriod"/>
              <a:defRPr/>
            </a:pPr>
            <a:r>
              <a:rPr lang="en-US" sz="2646" dirty="0">
                <a:ea typeface="Tahoma" panose="020B0604030504040204" pitchFamily="34" charset="0"/>
                <a:cs typeface="Times New Roman" panose="02020603050405020304" pitchFamily="18" charset="0"/>
              </a:rPr>
              <a:t>Useful in Robot-Assisted Surgery.</a:t>
            </a:r>
          </a:p>
        </p:txBody>
      </p:sp>
    </p:spTree>
    <p:extLst>
      <p:ext uri="{BB962C8B-B14F-4D97-AF65-F5344CB8AC3E}">
        <p14:creationId xmlns:p14="http://schemas.microsoft.com/office/powerpoint/2010/main" val="882641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Introduction to Natural Language Processing - LEAD">
            <a:extLst>
              <a:ext uri="{FF2B5EF4-FFF2-40B4-BE49-F238E27FC236}">
                <a16:creationId xmlns:a16="http://schemas.microsoft.com/office/drawing/2014/main" id="{D2EACAC2-17CE-1A79-52EA-02A3DD5BA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30163"/>
            <a:ext cx="10080625" cy="5292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4">
            <a:extLst>
              <a:ext uri="{FF2B5EF4-FFF2-40B4-BE49-F238E27FC236}">
                <a16:creationId xmlns:a16="http://schemas.microsoft.com/office/drawing/2014/main" id="{A9003538-A717-C639-76FA-F258CBBD4C86}"/>
              </a:ext>
            </a:extLst>
          </p:cNvPr>
          <p:cNvSpPr txBox="1">
            <a:spLocks noChangeArrowheads="1"/>
          </p:cNvSpPr>
          <p:nvPr/>
        </p:nvSpPr>
        <p:spPr bwMode="auto">
          <a:xfrm>
            <a:off x="441325" y="4922838"/>
            <a:ext cx="9220200" cy="215265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ea typeface="msgothic"/>
                <a:cs typeface="msgothic"/>
              </a:defRPr>
            </a:lvl1pPr>
            <a:lvl2pPr marL="742950" indent="-285750">
              <a:defRPr sz="2400">
                <a:solidFill>
                  <a:schemeClr val="tx1"/>
                </a:solidFill>
                <a:latin typeface="Times New Roman" panose="02020603050405020304" pitchFamily="18" charset="0"/>
                <a:ea typeface="msgothic"/>
                <a:cs typeface="msgothic"/>
              </a:defRPr>
            </a:lvl2pPr>
            <a:lvl3pPr marL="1143000" indent="-228600">
              <a:defRPr sz="2400">
                <a:solidFill>
                  <a:schemeClr val="tx1"/>
                </a:solidFill>
                <a:latin typeface="Times New Roman" panose="02020603050405020304" pitchFamily="18" charset="0"/>
                <a:ea typeface="msgothic"/>
                <a:cs typeface="msgothic"/>
              </a:defRPr>
            </a:lvl3pPr>
            <a:lvl4pPr marL="1600200" indent="-228600">
              <a:defRPr sz="2400">
                <a:solidFill>
                  <a:schemeClr val="tx1"/>
                </a:solidFill>
                <a:latin typeface="Times New Roman" panose="02020603050405020304" pitchFamily="18" charset="0"/>
                <a:ea typeface="msgothic"/>
                <a:cs typeface="msgothic"/>
              </a:defRPr>
            </a:lvl4pPr>
            <a:lvl5pPr marL="2057400" indent="-228600">
              <a:defRPr sz="2400">
                <a:solidFill>
                  <a:schemeClr val="tx1"/>
                </a:solidFill>
                <a:latin typeface="Times New Roman" panose="02020603050405020304" pitchFamily="18" charset="0"/>
                <a:ea typeface="msgothic"/>
                <a:cs typeface="msgothic"/>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9pPr>
          </a:lstStyle>
          <a:p>
            <a:pPr eaLnBrk="1">
              <a:lnSpc>
                <a:spcPct val="93000"/>
              </a:lnSpc>
              <a:buClr>
                <a:srgbClr val="000000"/>
              </a:buClr>
              <a:buSzPct val="45000"/>
              <a:buFont typeface="Wingdings" panose="05000000000000000000" pitchFamily="2" charset="2"/>
              <a:buChar char="Ø"/>
            </a:pPr>
            <a:r>
              <a:rPr lang="en-US" altLang="en-US">
                <a:latin typeface="Helvetica" panose="020B0604020202020204" pitchFamily="34" charset="0"/>
              </a:rPr>
              <a:t>B</a:t>
            </a:r>
            <a:r>
              <a:rPr lang="en-US" altLang="en-US">
                <a:solidFill>
                  <a:srgbClr val="000000"/>
                </a:solidFill>
                <a:latin typeface="Helvetica" panose="020B0604020202020204" pitchFamily="34" charset="0"/>
              </a:rPr>
              <a:t>ranch of AI - includes speech recognition, text analysis, translation, and other goals related to language.</a:t>
            </a:r>
          </a:p>
          <a:p>
            <a:pPr eaLnBrk="1">
              <a:lnSpc>
                <a:spcPct val="93000"/>
              </a:lnSpc>
              <a:buClr>
                <a:srgbClr val="000000"/>
              </a:buClr>
              <a:buSzPct val="45000"/>
              <a:buFont typeface="Wingdings" panose="05000000000000000000" pitchFamily="2" charset="2"/>
              <a:buChar char="Ø"/>
            </a:pPr>
            <a:r>
              <a:rPr lang="en-US" altLang="en-US">
                <a:solidFill>
                  <a:srgbClr val="000000"/>
                </a:solidFill>
                <a:latin typeface="Helvetica" panose="020B0604020202020204" pitchFamily="34" charset="0"/>
              </a:rPr>
              <a:t>Accelerates review of medical records, and minimizes need for manual review </a:t>
            </a:r>
          </a:p>
          <a:p>
            <a:pPr eaLnBrk="1">
              <a:lnSpc>
                <a:spcPct val="93000"/>
              </a:lnSpc>
              <a:buClr>
                <a:srgbClr val="000000"/>
              </a:buClr>
              <a:buSzPct val="45000"/>
              <a:buFont typeface="Wingdings" panose="05000000000000000000" pitchFamily="2" charset="2"/>
              <a:buChar char="Ø"/>
            </a:pPr>
            <a:r>
              <a:rPr lang="en-US" altLang="en-US">
                <a:solidFill>
                  <a:srgbClr val="000000"/>
                </a:solidFill>
                <a:latin typeface="Helvetica" panose="020B0604020202020204" pitchFamily="34" charset="0"/>
              </a:rPr>
              <a:t>Accesses vast libraries of coding rules and classifications.</a:t>
            </a:r>
          </a:p>
          <a:p>
            <a:pPr eaLnBrk="1">
              <a:lnSpc>
                <a:spcPct val="93000"/>
              </a:lnSpc>
              <a:buClr>
                <a:srgbClr val="000000"/>
              </a:buClr>
              <a:buSzPct val="45000"/>
              <a:buFont typeface="Wingdings" panose="05000000000000000000" pitchFamily="2" charset="2"/>
              <a:buChar char="Ø"/>
            </a:pPr>
            <a:r>
              <a:rPr lang="en-US" altLang="en-US">
                <a:solidFill>
                  <a:srgbClr val="000000"/>
                </a:solidFill>
                <a:latin typeface="Helvetica" panose="020B0604020202020204" pitchFamily="34" charset="0"/>
              </a:rPr>
              <a:t>Minimizes coding errors.</a:t>
            </a:r>
            <a:endParaRPr lang="en-US" altLang="en-US"/>
          </a:p>
        </p:txBody>
      </p:sp>
    </p:spTree>
    <p:extLst>
      <p:ext uri="{BB962C8B-B14F-4D97-AF65-F5344CB8AC3E}">
        <p14:creationId xmlns:p14="http://schemas.microsoft.com/office/powerpoint/2010/main" val="1429999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4F1FF-6C2F-B41E-A824-FA676BB43605}"/>
              </a:ext>
            </a:extLst>
          </p:cNvPr>
          <p:cNvSpPr>
            <a:spLocks noGrp="1"/>
          </p:cNvSpPr>
          <p:nvPr>
            <p:ph type="title"/>
          </p:nvPr>
        </p:nvSpPr>
        <p:spPr>
          <a:solidFill>
            <a:schemeClr val="bg1">
              <a:lumMod val="75000"/>
            </a:schemeClr>
          </a:solidFill>
        </p:spPr>
        <p:txBody>
          <a:bodyPr>
            <a:normAutofit fontScale="90000"/>
          </a:bodyPr>
          <a:lstStyle/>
          <a:p>
            <a:pPr>
              <a:defRPr/>
            </a:pPr>
            <a:r>
              <a:rPr lang="en-US" sz="6000" dirty="0">
                <a:solidFill>
                  <a:srgbClr val="800000"/>
                </a:solidFill>
                <a:cs typeface="Aharoni"/>
              </a:rPr>
              <a:t>The Digital Doctor</a:t>
            </a:r>
          </a:p>
        </p:txBody>
      </p:sp>
      <p:pic>
        <p:nvPicPr>
          <p:cNvPr id="14339" name="Picture 3" descr="Digital Doctor Pictures | Download Free Images on Unsplash">
            <a:extLst>
              <a:ext uri="{FF2B5EF4-FFF2-40B4-BE49-F238E27FC236}">
                <a16:creationId xmlns:a16="http://schemas.microsoft.com/office/drawing/2014/main" id="{22AE3847-27AC-4ED4-9D4B-EBBE0A4FA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2713" y="2179638"/>
            <a:ext cx="4267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Healthcare Information Systems Market 2019 Top Key Players are McKesson  Corporation, athenahealth, Cerner Corporation, Medidata Solutions,  Allscripts and Forecast to 2025 | Medgadget">
            <a:extLst>
              <a:ext uri="{FF2B5EF4-FFF2-40B4-BE49-F238E27FC236}">
                <a16:creationId xmlns:a16="http://schemas.microsoft.com/office/drawing/2014/main" id="{474B3BAB-6824-D5F8-18EA-CBA296409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88" y="5380038"/>
            <a:ext cx="28289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What Does The Future Of Healthcare Look Like?">
            <a:extLst>
              <a:ext uri="{FF2B5EF4-FFF2-40B4-BE49-F238E27FC236}">
                <a16:creationId xmlns:a16="http://schemas.microsoft.com/office/drawing/2014/main" id="{27D905BA-BC73-0206-CDFD-656B392CC2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2913" y="5380038"/>
            <a:ext cx="2743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Medicine Doctor Holding Electronic Medical And Record On Tablet Dna Digital  Healthcare And Network Connection On Hologram Modern Virtual Screen  Interface Medical Technology And Futuristic Concept Stock Photo - Download  Image Now -">
            <a:extLst>
              <a:ext uri="{FF2B5EF4-FFF2-40B4-BE49-F238E27FC236}">
                <a16:creationId xmlns:a16="http://schemas.microsoft.com/office/drawing/2014/main" id="{E1B89038-44E4-2C65-FBF3-67102B2B34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0113" y="5380038"/>
            <a:ext cx="3048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a:extLst>
              <a:ext uri="{FF2B5EF4-FFF2-40B4-BE49-F238E27FC236}">
                <a16:creationId xmlns:a16="http://schemas.microsoft.com/office/drawing/2014/main" id="{1470B6D0-32CC-7564-6384-298B0F1B2F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713" y="2103438"/>
            <a:ext cx="4419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483C1-5D03-6CC8-8D9F-0577A3E3F160}"/>
              </a:ext>
            </a:extLst>
          </p:cNvPr>
          <p:cNvSpPr>
            <a:spLocks noGrp="1"/>
          </p:cNvSpPr>
          <p:nvPr>
            <p:ph type="title"/>
          </p:nvPr>
        </p:nvSpPr>
        <p:spPr>
          <a:xfrm>
            <a:off x="315913" y="122238"/>
            <a:ext cx="9372600" cy="1260475"/>
          </a:xfrm>
          <a:solidFill>
            <a:schemeClr val="bg1">
              <a:lumMod val="75000"/>
            </a:schemeClr>
          </a:solidFill>
        </p:spPr>
        <p:txBody>
          <a:bodyPr>
            <a:normAutofit/>
          </a:bodyPr>
          <a:lstStyle/>
          <a:p>
            <a:pPr algn="ctr">
              <a:defRPr/>
            </a:pPr>
            <a:br>
              <a:rPr lang="en-US" sz="1000" b="1" dirty="0">
                <a:solidFill>
                  <a:srgbClr val="800000"/>
                </a:solidFill>
                <a:latin typeface="Tahoma" panose="020B0604030504040204" pitchFamily="34" charset="0"/>
                <a:ea typeface="Tahoma" panose="020B0604030504040204" pitchFamily="34" charset="0"/>
                <a:cs typeface="Tahoma" panose="020B0604030504040204" pitchFamily="34" charset="0"/>
              </a:rPr>
            </a:br>
            <a:br>
              <a:rPr lang="en-US" sz="1000" b="1" dirty="0">
                <a:solidFill>
                  <a:srgbClr val="80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800000"/>
                </a:solidFill>
                <a:latin typeface="Tahoma" panose="020B0604030504040204" pitchFamily="34" charset="0"/>
                <a:ea typeface="Tahoma" panose="020B0604030504040204" pitchFamily="34" charset="0"/>
                <a:cs typeface="Tahoma" panose="020B0604030504040204" pitchFamily="34" charset="0"/>
              </a:rPr>
              <a:t>The 21st Century Cures Act</a:t>
            </a:r>
          </a:p>
        </p:txBody>
      </p:sp>
      <p:pic>
        <p:nvPicPr>
          <p:cNvPr id="15363" name="Picture 3" descr="What the final rule means for stakeholders">
            <a:extLst>
              <a:ext uri="{FF2B5EF4-FFF2-40B4-BE49-F238E27FC236}">
                <a16:creationId xmlns:a16="http://schemas.microsoft.com/office/drawing/2014/main" id="{64D56942-30E5-1F19-480B-5E5C2AAD2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13" y="1341438"/>
            <a:ext cx="9372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9C57B879-EB30-E2BF-BC10-377CDBBF7726}"/>
              </a:ext>
            </a:extLst>
          </p:cNvPr>
          <p:cNvSpPr txBox="1">
            <a:spLocks/>
          </p:cNvSpPr>
          <p:nvPr/>
        </p:nvSpPr>
        <p:spPr bwMode="auto">
          <a:xfrm>
            <a:off x="315913" y="4999038"/>
            <a:ext cx="9372600" cy="2286000"/>
          </a:xfrm>
          <a:prstGeom prst="rect">
            <a:avLst/>
          </a:prstGeom>
          <a:solidFill>
            <a:schemeClr val="bg1">
              <a:lumMod val="75000"/>
            </a:schemeClr>
          </a:solidFill>
          <a:ln w="9525">
            <a:noFill/>
            <a:round/>
            <a:headEnd/>
            <a:tailEnd/>
          </a:ln>
          <a:effectLst/>
        </p:spPr>
        <p:txBody>
          <a:bodyPr lIns="0" tIns="0" rIns="0" bIns="0" anchor="ctr"/>
          <a:lstStyle/>
          <a:p>
            <a:pPr marL="457200" indent="-457200">
              <a:lnSpc>
                <a:spcPct val="93000"/>
              </a:lnSpc>
              <a:buClr>
                <a:srgbClr val="000000"/>
              </a:buClr>
              <a:buSzPct val="45000"/>
              <a:buFont typeface="+mj-lt"/>
              <a:buAutoNum type="arabicPeriod"/>
              <a:defRPr/>
            </a:pPr>
            <a:r>
              <a:rPr lang="en-US" dirty="0">
                <a:latin typeface="Tahoma" pitchFamily="34" charset="0"/>
                <a:ea typeface="Tahoma" pitchFamily="34" charset="0"/>
                <a:cs typeface="Tahoma" pitchFamily="34" charset="0"/>
              </a:rPr>
              <a:t>Seamless and secure </a:t>
            </a:r>
            <a:r>
              <a:rPr lang="en-US" b="1" dirty="0">
                <a:solidFill>
                  <a:schemeClr val="accent6"/>
                </a:solidFill>
                <a:latin typeface="Tahoma" pitchFamily="34" charset="0"/>
                <a:ea typeface="Tahoma" pitchFamily="34" charset="0"/>
                <a:cs typeface="Tahoma" pitchFamily="34" charset="0"/>
              </a:rPr>
              <a:t>access, exchange, and use </a:t>
            </a:r>
            <a:r>
              <a:rPr lang="en-US" dirty="0">
                <a:latin typeface="Tahoma" pitchFamily="34" charset="0"/>
                <a:ea typeface="Tahoma" pitchFamily="34" charset="0"/>
                <a:cs typeface="Tahoma" pitchFamily="34" charset="0"/>
              </a:rPr>
              <a:t>of electronic health information (EHI) by both patients and providers. </a:t>
            </a:r>
          </a:p>
          <a:p>
            <a:pPr marL="457200" indent="-457200">
              <a:lnSpc>
                <a:spcPct val="93000"/>
              </a:lnSpc>
              <a:buClr>
                <a:srgbClr val="000000"/>
              </a:buClr>
              <a:buSzPct val="45000"/>
              <a:buFont typeface="+mj-lt"/>
              <a:buAutoNum type="arabicPeriod"/>
              <a:defRPr/>
            </a:pPr>
            <a:r>
              <a:rPr lang="en-US" dirty="0">
                <a:latin typeface="Tahoma" pitchFamily="34" charset="0"/>
                <a:ea typeface="Tahoma" pitchFamily="34" charset="0"/>
                <a:cs typeface="Tahoma" pitchFamily="34" charset="0"/>
              </a:rPr>
              <a:t>Ecosystem of </a:t>
            </a:r>
            <a:r>
              <a:rPr lang="en-US" b="1" dirty="0">
                <a:solidFill>
                  <a:schemeClr val="accent6"/>
                </a:solidFill>
                <a:latin typeface="Tahoma" pitchFamily="34" charset="0"/>
                <a:ea typeface="Tahoma" pitchFamily="34" charset="0"/>
                <a:cs typeface="Tahoma" pitchFamily="34" charset="0"/>
              </a:rPr>
              <a:t>new applications</a:t>
            </a:r>
            <a:r>
              <a:rPr lang="en-US" dirty="0">
                <a:latin typeface="Tahoma" pitchFamily="34" charset="0"/>
                <a:ea typeface="Tahoma" pitchFamily="34" charset="0"/>
                <a:cs typeface="Tahoma" pitchFamily="34" charset="0"/>
              </a:rPr>
              <a:t>.</a:t>
            </a:r>
          </a:p>
          <a:p>
            <a:pPr marL="457200" indent="-457200">
              <a:lnSpc>
                <a:spcPct val="93000"/>
              </a:lnSpc>
              <a:buClr>
                <a:srgbClr val="000000"/>
              </a:buClr>
              <a:buSzPct val="45000"/>
              <a:buFont typeface="+mj-lt"/>
              <a:buAutoNum type="arabicPeriod"/>
              <a:defRPr/>
            </a:pPr>
            <a:r>
              <a:rPr lang="en-US" b="1" dirty="0">
                <a:solidFill>
                  <a:schemeClr val="accent6"/>
                </a:solidFill>
                <a:latin typeface="Tahoma" pitchFamily="34" charset="0"/>
                <a:ea typeface="Tahoma" pitchFamily="34" charset="0"/>
                <a:cs typeface="Tahoma" pitchFamily="34" charset="0"/>
              </a:rPr>
              <a:t>Standardized</a:t>
            </a:r>
            <a:r>
              <a:rPr lang="en-US" dirty="0">
                <a:latin typeface="Tahoma" pitchFamily="34" charset="0"/>
                <a:ea typeface="Tahoma" pitchFamily="34" charset="0"/>
                <a:cs typeface="Tahoma" pitchFamily="34" charset="0"/>
              </a:rPr>
              <a:t> application programming interfaces (APIs).</a:t>
            </a:r>
          </a:p>
          <a:p>
            <a:pPr marL="457200" indent="-457200">
              <a:lnSpc>
                <a:spcPct val="93000"/>
              </a:lnSpc>
              <a:buClr>
                <a:srgbClr val="000000"/>
              </a:buClr>
              <a:buSzPct val="45000"/>
              <a:buFont typeface="+mj-lt"/>
              <a:buAutoNum type="arabicPeriod"/>
              <a:defRPr/>
            </a:pPr>
            <a:r>
              <a:rPr lang="en-US" dirty="0">
                <a:latin typeface="Tahoma" pitchFamily="34" charset="0"/>
                <a:ea typeface="Tahoma" pitchFamily="34" charset="0"/>
                <a:cs typeface="Tahoma" pitchFamily="34" charset="0"/>
              </a:rPr>
              <a:t>Patients access to all of their EHI,</a:t>
            </a:r>
          </a:p>
          <a:p>
            <a:pPr marL="457200" indent="-457200">
              <a:lnSpc>
                <a:spcPct val="93000"/>
              </a:lnSpc>
              <a:buClr>
                <a:srgbClr val="000000"/>
              </a:buClr>
              <a:buSzPct val="45000"/>
              <a:buFont typeface="+mj-lt"/>
              <a:buAutoNum type="arabicPeriod"/>
              <a:defRPr/>
            </a:pPr>
            <a:r>
              <a:rPr lang="en-US" dirty="0">
                <a:latin typeface="Tahoma" pitchFamily="34" charset="0"/>
                <a:ea typeface="Tahoma" pitchFamily="34" charset="0"/>
                <a:cs typeface="Tahoma" pitchFamily="34" charset="0"/>
              </a:rPr>
              <a:t>Implement </a:t>
            </a:r>
            <a:r>
              <a:rPr lang="en-US" b="1" dirty="0">
                <a:solidFill>
                  <a:schemeClr val="accent6"/>
                </a:solidFill>
                <a:latin typeface="Tahoma" pitchFamily="34" charset="0"/>
                <a:ea typeface="Tahoma" pitchFamily="34" charset="0"/>
                <a:cs typeface="Tahoma" pitchFamily="34" charset="0"/>
              </a:rPr>
              <a:t>information blocking</a:t>
            </a:r>
            <a:r>
              <a:rPr lang="en-US" dirty="0">
                <a:latin typeface="Tahoma" pitchFamily="34" charset="0"/>
                <a:ea typeface="Tahoma" pitchFamily="34" charset="0"/>
                <a:cs typeface="Tahoma" pitchFamily="34" charset="0"/>
              </a:rPr>
              <a:t>.</a:t>
            </a:r>
            <a:endParaRPr lang="en-US" dirty="0">
              <a:solidFill>
                <a:schemeClr val="accent6"/>
              </a:solidFill>
              <a:latin typeface="Tahoma" pitchFamily="34" charset="0"/>
              <a:ea typeface="Tahoma" pitchFamily="34" charset="0"/>
              <a:cs typeface="Tahoma"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933D8-D30F-C4A0-CCF7-DC0342D60752}"/>
              </a:ext>
            </a:extLst>
          </p:cNvPr>
          <p:cNvSpPr>
            <a:spLocks noGrp="1"/>
          </p:cNvSpPr>
          <p:nvPr>
            <p:ph type="title"/>
          </p:nvPr>
        </p:nvSpPr>
        <p:spPr>
          <a:xfrm>
            <a:off x="468313" y="246063"/>
            <a:ext cx="9144000" cy="1095375"/>
          </a:xfrm>
          <a:solidFill>
            <a:schemeClr val="bg1">
              <a:lumMod val="75000"/>
            </a:schemeClr>
          </a:solidFill>
        </p:spPr>
        <p:txBody>
          <a:bodyPr/>
          <a:lstStyle/>
          <a:p>
            <a:pPr>
              <a:defRPr/>
            </a:pPr>
            <a:r>
              <a:rPr lang="en-US" sz="3600" dirty="0">
                <a:solidFill>
                  <a:srgbClr val="800000"/>
                </a:solidFill>
                <a:cs typeface="Aharoni"/>
              </a:rPr>
              <a:t>Companies Developing Medical Devices </a:t>
            </a:r>
          </a:p>
        </p:txBody>
      </p:sp>
      <p:pic>
        <p:nvPicPr>
          <p:cNvPr id="16387" name="Picture 3" descr="Development status of wearable devices for digital individual healthcare |  Download Scientific Diagram">
            <a:extLst>
              <a:ext uri="{FF2B5EF4-FFF2-40B4-BE49-F238E27FC236}">
                <a16:creationId xmlns:a16="http://schemas.microsoft.com/office/drawing/2014/main" id="{09E6A5B5-ACED-50BF-331F-E2329C79AE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341438"/>
            <a:ext cx="9144000" cy="606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5DC2D1A3-DAF8-D13A-B5D2-AACFBDAD39A2}"/>
              </a:ext>
            </a:extLst>
          </p:cNvPr>
          <p:cNvSpPr>
            <a:spLocks noGrp="1" noChangeArrowheads="1"/>
          </p:cNvSpPr>
          <p:nvPr>
            <p:ph type="title"/>
          </p:nvPr>
        </p:nvSpPr>
        <p:spPr>
          <a:xfrm>
            <a:off x="0" y="-30163"/>
            <a:ext cx="10080625" cy="1949451"/>
          </a:xfrm>
          <a:solidFill>
            <a:srgbClr val="0070C0"/>
          </a:solidFill>
        </p:spPr>
        <p:txBody>
          <a:bodyPr/>
          <a:lstStyle/>
          <a:p>
            <a:pPr eaLnBrk="1"/>
            <a:r>
              <a:rPr lang="en-US" altLang="en-US" sz="6000">
                <a:solidFill>
                  <a:schemeClr val="bg1"/>
                </a:solidFill>
                <a:latin typeface="Aharoni" panose="02010803020104030203" pitchFamily="2" charset="-79"/>
                <a:cs typeface="Aharoni" panose="02010803020104030203" pitchFamily="2" charset="-79"/>
              </a:rPr>
              <a:t>EHR – EMR:</a:t>
            </a:r>
            <a:br>
              <a:rPr lang="en-US" altLang="en-US" sz="4000">
                <a:solidFill>
                  <a:schemeClr val="bg1"/>
                </a:solidFill>
                <a:latin typeface="Aharoni" panose="02010803020104030203" pitchFamily="2" charset="-79"/>
                <a:cs typeface="Aharoni" panose="02010803020104030203" pitchFamily="2" charset="-79"/>
              </a:rPr>
            </a:br>
            <a:r>
              <a:rPr lang="en-US" altLang="en-US" sz="4000">
                <a:solidFill>
                  <a:schemeClr val="bg1"/>
                </a:solidFill>
                <a:latin typeface="Aharoni" panose="02010803020104030203" pitchFamily="2" charset="-79"/>
                <a:cs typeface="Aharoni" panose="02010803020104030203" pitchFamily="2" charset="-79"/>
              </a:rPr>
              <a:t>Role of  Artificial Intelligence (AI)</a:t>
            </a:r>
          </a:p>
        </p:txBody>
      </p:sp>
      <p:pic>
        <p:nvPicPr>
          <p:cNvPr id="17411" name="Picture 2" descr="Artificial Intelligence and Machine Learning for Healthcare - Sigmoidal">
            <a:extLst>
              <a:ext uri="{FF2B5EF4-FFF2-40B4-BE49-F238E27FC236}">
                <a16:creationId xmlns:a16="http://schemas.microsoft.com/office/drawing/2014/main" id="{AD03E580-7C43-0096-127B-F07F2A8DCC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9288"/>
            <a:ext cx="10080625"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1">
            <a:extLst>
              <a:ext uri="{FF2B5EF4-FFF2-40B4-BE49-F238E27FC236}">
                <a16:creationId xmlns:a16="http://schemas.microsoft.com/office/drawing/2014/main" id="{88048A9D-2B0E-D4BD-9A17-74F7B9398382}"/>
              </a:ext>
            </a:extLst>
          </p:cNvPr>
          <p:cNvSpPr txBox="1">
            <a:spLocks noChangeArrowheads="1"/>
          </p:cNvSpPr>
          <p:nvPr/>
        </p:nvSpPr>
        <p:spPr bwMode="auto">
          <a:xfrm>
            <a:off x="5192713" y="1951038"/>
            <a:ext cx="44196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gothic"/>
                <a:cs typeface="msgothic"/>
              </a:defRPr>
            </a:lvl1pPr>
            <a:lvl2pPr marL="742950" indent="-285750">
              <a:defRPr sz="2400">
                <a:solidFill>
                  <a:schemeClr val="tx1"/>
                </a:solidFill>
                <a:latin typeface="Times New Roman" panose="02020603050405020304" pitchFamily="18" charset="0"/>
                <a:ea typeface="msgothic"/>
                <a:cs typeface="msgothic"/>
              </a:defRPr>
            </a:lvl2pPr>
            <a:lvl3pPr marL="1143000" indent="-228600">
              <a:defRPr sz="2400">
                <a:solidFill>
                  <a:schemeClr val="tx1"/>
                </a:solidFill>
                <a:latin typeface="Times New Roman" panose="02020603050405020304" pitchFamily="18" charset="0"/>
                <a:ea typeface="msgothic"/>
                <a:cs typeface="msgothic"/>
              </a:defRPr>
            </a:lvl3pPr>
            <a:lvl4pPr marL="1600200" indent="-228600">
              <a:defRPr sz="2400">
                <a:solidFill>
                  <a:schemeClr val="tx1"/>
                </a:solidFill>
                <a:latin typeface="Times New Roman" panose="02020603050405020304" pitchFamily="18" charset="0"/>
                <a:ea typeface="msgothic"/>
                <a:cs typeface="msgothic"/>
              </a:defRPr>
            </a:lvl4pPr>
            <a:lvl5pPr marL="2057400" indent="-228600">
              <a:defRPr sz="2400">
                <a:solidFill>
                  <a:schemeClr val="tx1"/>
                </a:solidFill>
                <a:latin typeface="Times New Roman" panose="02020603050405020304" pitchFamily="18" charset="0"/>
                <a:ea typeface="msgothic"/>
                <a:cs typeface="msgothic"/>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9pPr>
          </a:lstStyle>
          <a:p>
            <a:pPr algn="r"/>
            <a:r>
              <a:rPr lang="en-US" altLang="en-US" sz="3600" b="1">
                <a:solidFill>
                  <a:schemeClr val="bg1"/>
                </a:solidFill>
                <a:cs typeface="Times New Roman" panose="02020603050405020304" pitchFamily="18" charset="0"/>
              </a:rPr>
              <a:t>Epic </a:t>
            </a:r>
          </a:p>
          <a:p>
            <a:pPr algn="r"/>
            <a:r>
              <a:rPr lang="en-US" altLang="en-US" sz="3600" b="1">
                <a:solidFill>
                  <a:schemeClr val="bg1"/>
                </a:solidFill>
                <a:cs typeface="Times New Roman" panose="02020603050405020304" pitchFamily="18" charset="0"/>
              </a:rPr>
              <a:t>NextGen, </a:t>
            </a:r>
          </a:p>
          <a:p>
            <a:pPr algn="r"/>
            <a:r>
              <a:rPr lang="en-US" altLang="en-US" sz="3600" b="1">
                <a:solidFill>
                  <a:schemeClr val="bg1"/>
                </a:solidFill>
                <a:cs typeface="Times New Roman" panose="02020603050405020304" pitchFamily="18" charset="0"/>
              </a:rPr>
              <a:t>MEDITECH, </a:t>
            </a:r>
          </a:p>
          <a:p>
            <a:pPr algn="r"/>
            <a:r>
              <a:rPr lang="en-US" altLang="en-US" sz="3600" b="1">
                <a:solidFill>
                  <a:schemeClr val="bg1"/>
                </a:solidFill>
                <a:cs typeface="Times New Roman" panose="02020603050405020304" pitchFamily="18" charset="0"/>
              </a:rPr>
              <a:t>Allscripts, and </a:t>
            </a:r>
          </a:p>
          <a:p>
            <a:pPr algn="r"/>
            <a:r>
              <a:rPr lang="en-US" altLang="en-US" sz="3600" b="1">
                <a:solidFill>
                  <a:schemeClr val="bg1"/>
                </a:solidFill>
                <a:cs typeface="Times New Roman" panose="02020603050405020304" pitchFamily="18" charset="0"/>
              </a:rPr>
              <a:t>Cerner</a:t>
            </a:r>
            <a:endParaRPr lang="en-US" altLang="en-US" sz="3600" b="1">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oT devices in healthcare. | Download Scientific Diagram">
            <a:extLst>
              <a:ext uri="{FF2B5EF4-FFF2-40B4-BE49-F238E27FC236}">
                <a16:creationId xmlns:a16="http://schemas.microsoft.com/office/drawing/2014/main" id="{42D1E8E0-A33F-15CB-41D5-5E2AB7862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646238"/>
            <a:ext cx="100615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3">
            <a:extLst>
              <a:ext uri="{FF2B5EF4-FFF2-40B4-BE49-F238E27FC236}">
                <a16:creationId xmlns:a16="http://schemas.microsoft.com/office/drawing/2014/main" id="{1B351291-1773-0AC5-C051-1E8CB49EFE4A}"/>
              </a:ext>
            </a:extLst>
          </p:cNvPr>
          <p:cNvSpPr txBox="1">
            <a:spLocks noChangeArrowheads="1"/>
          </p:cNvSpPr>
          <p:nvPr/>
        </p:nvSpPr>
        <p:spPr bwMode="auto">
          <a:xfrm>
            <a:off x="1077913" y="427038"/>
            <a:ext cx="8001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gothic"/>
                <a:cs typeface="msgothic"/>
              </a:defRPr>
            </a:lvl1pPr>
            <a:lvl2pPr marL="742950" indent="-285750">
              <a:defRPr sz="2400">
                <a:solidFill>
                  <a:schemeClr val="tx1"/>
                </a:solidFill>
                <a:latin typeface="Times New Roman" panose="02020603050405020304" pitchFamily="18" charset="0"/>
                <a:ea typeface="msgothic"/>
                <a:cs typeface="msgothic"/>
              </a:defRPr>
            </a:lvl2pPr>
            <a:lvl3pPr marL="1143000" indent="-228600">
              <a:defRPr sz="2400">
                <a:solidFill>
                  <a:schemeClr val="tx1"/>
                </a:solidFill>
                <a:latin typeface="Times New Roman" panose="02020603050405020304" pitchFamily="18" charset="0"/>
                <a:ea typeface="msgothic"/>
                <a:cs typeface="msgothic"/>
              </a:defRPr>
            </a:lvl3pPr>
            <a:lvl4pPr marL="1600200" indent="-228600">
              <a:defRPr sz="2400">
                <a:solidFill>
                  <a:schemeClr val="tx1"/>
                </a:solidFill>
                <a:latin typeface="Times New Roman" panose="02020603050405020304" pitchFamily="18" charset="0"/>
                <a:ea typeface="msgothic"/>
                <a:cs typeface="msgothic"/>
              </a:defRPr>
            </a:lvl4pPr>
            <a:lvl5pPr marL="2057400" indent="-228600">
              <a:defRPr sz="2400">
                <a:solidFill>
                  <a:schemeClr val="tx1"/>
                </a:solidFill>
                <a:latin typeface="Times New Roman" panose="02020603050405020304" pitchFamily="18" charset="0"/>
                <a:ea typeface="msgothic"/>
                <a:cs typeface="msgothic"/>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9pPr>
          </a:lstStyle>
          <a:p>
            <a:pPr algn="ctr"/>
            <a:r>
              <a:rPr lang="en-US" altLang="en-US" sz="6600">
                <a:solidFill>
                  <a:srgbClr val="800000"/>
                </a:solidFill>
                <a:latin typeface="Aharoni" panose="02010803020104030203" pitchFamily="2" charset="-79"/>
                <a:cs typeface="Aharoni" panose="02010803020104030203" pitchFamily="2" charset="-79"/>
              </a:rPr>
              <a:t>IoT  -  IoMT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ow the IoT Is Enabling the Next Generation of Medical Devices - Medical  Design Briefs">
            <a:extLst>
              <a:ext uri="{FF2B5EF4-FFF2-40B4-BE49-F238E27FC236}">
                <a16:creationId xmlns:a16="http://schemas.microsoft.com/office/drawing/2014/main" id="{4D45AC94-FA3C-3DA3-1EFA-029DE5D05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10037763" cy="598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8CEFD-52D8-0D81-43BE-E72C56241EDA}"/>
              </a:ext>
            </a:extLst>
          </p:cNvPr>
          <p:cNvSpPr>
            <a:spLocks noGrp="1"/>
          </p:cNvSpPr>
          <p:nvPr>
            <p:ph type="title"/>
          </p:nvPr>
        </p:nvSpPr>
        <p:spPr>
          <a:xfrm>
            <a:off x="-15875" y="46038"/>
            <a:ext cx="10052050" cy="1828800"/>
          </a:xfrm>
          <a:solidFill>
            <a:schemeClr val="bg2">
              <a:lumMod val="20000"/>
              <a:lumOff val="80000"/>
            </a:schemeClr>
          </a:solidFill>
        </p:spPr>
        <p:txBody>
          <a:bodyPr>
            <a:normAutofit fontScale="90000"/>
          </a:bodyPr>
          <a:lstStyle/>
          <a:p>
            <a:pPr>
              <a:defRPr/>
            </a:pPr>
            <a:br>
              <a:rPr lang="en-US" sz="1000" dirty="0">
                <a:latin typeface="Open Sans" panose="020B0606030504020204" pitchFamily="34" charset="0"/>
                <a:ea typeface="+mj-ea"/>
              </a:rPr>
            </a:br>
            <a:br>
              <a:rPr lang="en-US" sz="1000" dirty="0">
                <a:latin typeface="Open Sans" panose="020B0606030504020204" pitchFamily="34" charset="0"/>
                <a:ea typeface="+mj-ea"/>
              </a:rPr>
            </a:br>
            <a:r>
              <a:rPr lang="en-US" sz="4000" dirty="0">
                <a:solidFill>
                  <a:srgbClr val="800000"/>
                </a:solidFill>
                <a:latin typeface="Open Sans" panose="020B0606030504020204" pitchFamily="34" charset="0"/>
                <a:ea typeface="+mj-ea"/>
              </a:rPr>
              <a:t>GPS Used for Tracking People and Internal Body Systems e.g. MIT “</a:t>
            </a:r>
            <a:r>
              <a:rPr lang="en-US" sz="4000" dirty="0" err="1">
                <a:solidFill>
                  <a:srgbClr val="800000"/>
                </a:solidFill>
                <a:latin typeface="Open Sans" panose="020B0606030504020204" pitchFamily="34" charset="0"/>
                <a:ea typeface="+mj-ea"/>
              </a:rPr>
              <a:t>ReMix</a:t>
            </a:r>
            <a:r>
              <a:rPr lang="en-US" sz="4000" dirty="0">
                <a:solidFill>
                  <a:srgbClr val="800000"/>
                </a:solidFill>
                <a:latin typeface="Open Sans" panose="020B0606030504020204" pitchFamily="34" charset="0"/>
                <a:ea typeface="+mj-ea"/>
              </a:rPr>
              <a:t>” </a:t>
            </a:r>
            <a:br>
              <a:rPr lang="en-US" sz="4000" dirty="0">
                <a:latin typeface="Open Sans" panose="020B0606030504020204" pitchFamily="34" charset="0"/>
                <a:ea typeface="+mj-ea"/>
              </a:rPr>
            </a:br>
            <a:endParaRPr lang="en-US" sz="4000" dirty="0">
              <a:ea typeface="+mj-ea"/>
            </a:endParaRPr>
          </a:p>
        </p:txBody>
      </p:sp>
      <p:pic>
        <p:nvPicPr>
          <p:cNvPr id="20483" name="Picture 2" descr="GPS">
            <a:extLst>
              <a:ext uri="{FF2B5EF4-FFF2-40B4-BE49-F238E27FC236}">
                <a16:creationId xmlns:a16="http://schemas.microsoft.com/office/drawing/2014/main" id="{FE63868F-0930-5E51-D656-724F03B26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1874838"/>
            <a:ext cx="10053637"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a:extLst>
              <a:ext uri="{FF2B5EF4-FFF2-40B4-BE49-F238E27FC236}">
                <a16:creationId xmlns:a16="http://schemas.microsoft.com/office/drawing/2014/main" id="{560C45CD-DD7B-FC51-5DA5-FB7F5A7D7585}"/>
              </a:ext>
            </a:extLst>
          </p:cNvPr>
          <p:cNvSpPr txBox="1">
            <a:spLocks noGrp="1" noChangeArrowheads="1"/>
          </p:cNvSpPr>
          <p:nvPr>
            <p:ph type="title"/>
          </p:nvPr>
        </p:nvSpPr>
        <p:spPr bwMode="auto">
          <a:xfrm>
            <a:off x="0" y="46037"/>
            <a:ext cx="10097915" cy="1608902"/>
          </a:xfrm>
          <a:prstGeom prst="rect">
            <a:avLst/>
          </a:prstGeom>
          <a:solidFill>
            <a:schemeClr val="bg1">
              <a:lumMod val="75000"/>
            </a:schemeClr>
          </a:solidFill>
          <a:ln>
            <a:noFill/>
          </a:ln>
        </p:spPr>
        <p:txBody>
          <a:bodyPr wrap="square">
            <a:spAutoFit/>
          </a:bodyPr>
          <a:lstStyle>
            <a:lvl1pPr>
              <a:defRPr sz="2400">
                <a:solidFill>
                  <a:schemeClr val="tx1"/>
                </a:solidFill>
                <a:latin typeface="Times New Roman" panose="02020603050405020304" pitchFamily="18" charset="0"/>
                <a:ea typeface="msgothic"/>
                <a:cs typeface="msgothic"/>
              </a:defRPr>
            </a:lvl1pPr>
            <a:lvl2pPr marL="742950" indent="-285750">
              <a:defRPr sz="2400">
                <a:solidFill>
                  <a:schemeClr val="tx1"/>
                </a:solidFill>
                <a:latin typeface="Times New Roman" panose="02020603050405020304" pitchFamily="18" charset="0"/>
                <a:ea typeface="msgothic"/>
                <a:cs typeface="msgothic"/>
              </a:defRPr>
            </a:lvl2pPr>
            <a:lvl3pPr marL="1143000" indent="-228600">
              <a:defRPr sz="2400">
                <a:solidFill>
                  <a:schemeClr val="tx1"/>
                </a:solidFill>
                <a:latin typeface="Times New Roman" panose="02020603050405020304" pitchFamily="18" charset="0"/>
                <a:ea typeface="msgothic"/>
                <a:cs typeface="msgothic"/>
              </a:defRPr>
            </a:lvl3pPr>
            <a:lvl4pPr marL="1600200" indent="-228600">
              <a:defRPr sz="2400">
                <a:solidFill>
                  <a:schemeClr val="tx1"/>
                </a:solidFill>
                <a:latin typeface="Times New Roman" panose="02020603050405020304" pitchFamily="18" charset="0"/>
                <a:ea typeface="msgothic"/>
                <a:cs typeface="msgothic"/>
              </a:defRPr>
            </a:lvl4pPr>
            <a:lvl5pPr marL="2057400" indent="-228600">
              <a:defRPr sz="2400">
                <a:solidFill>
                  <a:schemeClr val="tx1"/>
                </a:solidFill>
                <a:latin typeface="Times New Roman" panose="02020603050405020304" pitchFamily="18" charset="0"/>
                <a:ea typeface="msgothic"/>
                <a:cs typeface="msgothic"/>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9pPr>
          </a:lstStyle>
          <a:p>
            <a:pPr algn="ctr"/>
            <a:r>
              <a:rPr lang="en-US" altLang="en-US" sz="5400" b="1" dirty="0">
                <a:solidFill>
                  <a:srgbClr val="800000"/>
                </a:solidFill>
                <a:latin typeface="Aharoni" panose="02010803020104030203" pitchFamily="2" charset="-79"/>
                <a:cs typeface="Aharoni" panose="02010803020104030203" pitchFamily="2" charset="-79"/>
              </a:rPr>
              <a:t>Healthcare Technology</a:t>
            </a:r>
          </a:p>
          <a:p>
            <a:pPr algn="ctr"/>
            <a:r>
              <a:rPr lang="en-US" altLang="en-US" sz="5400" b="1" dirty="0">
                <a:solidFill>
                  <a:srgbClr val="800000"/>
                </a:solidFill>
                <a:latin typeface="Aharoni" panose="02010803020104030203" pitchFamily="2" charset="-79"/>
                <a:cs typeface="Aharoni" panose="02010803020104030203" pitchFamily="2" charset="-79"/>
              </a:rPr>
              <a:t>(</a:t>
            </a:r>
            <a:r>
              <a:rPr lang="en-US" altLang="en-US" sz="5400" b="1" dirty="0" err="1">
                <a:solidFill>
                  <a:srgbClr val="800000"/>
                </a:solidFill>
                <a:latin typeface="Aharoni" panose="02010803020104030203" pitchFamily="2" charset="-79"/>
                <a:cs typeface="Aharoni" panose="02010803020104030203" pitchFamily="2" charset="-79"/>
              </a:rPr>
              <a:t>HealthTech</a:t>
            </a:r>
            <a:r>
              <a:rPr lang="en-US" altLang="en-US" sz="5400" b="1" dirty="0">
                <a:solidFill>
                  <a:srgbClr val="800000"/>
                </a:solidFill>
                <a:latin typeface="Aharoni" panose="02010803020104030203" pitchFamily="2" charset="-79"/>
                <a:cs typeface="Aharoni" panose="02010803020104030203" pitchFamily="2" charset="-79"/>
              </a:rPr>
              <a:t>)</a:t>
            </a:r>
            <a:endParaRPr lang="en-US" altLang="en-US" sz="5400" dirty="0">
              <a:solidFill>
                <a:srgbClr val="800000"/>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A5D38F92-A124-BE32-6133-3E02329767AC}"/>
              </a:ext>
            </a:extLst>
          </p:cNvPr>
          <p:cNvSpPr>
            <a:spLocks noGrp="1"/>
          </p:cNvSpPr>
          <p:nvPr>
            <p:ph idx="1"/>
          </p:nvPr>
        </p:nvSpPr>
        <p:spPr/>
        <p:txBody>
          <a:bodyPr rtlCol="0">
            <a:normAutofit/>
          </a:bodyPr>
          <a:lstStyle/>
          <a:p>
            <a:pPr marL="251986" indent="-251986" defTabSz="755957" eaLnBrk="1" fontAlgn="auto" hangingPunct="1">
              <a:spcBef>
                <a:spcPts val="1102"/>
              </a:spcBef>
              <a:spcAft>
                <a:spcPts val="0"/>
              </a:spcAft>
              <a:defRPr/>
            </a:pPr>
            <a:endParaRPr lang="en-US" sz="2205"/>
          </a:p>
        </p:txBody>
      </p:sp>
      <p:pic>
        <p:nvPicPr>
          <p:cNvPr id="31748" name="Picture 3" descr="ML vs DL vs AI">
            <a:extLst>
              <a:ext uri="{FF2B5EF4-FFF2-40B4-BE49-F238E27FC236}">
                <a16:creationId xmlns:a16="http://schemas.microsoft.com/office/drawing/2014/main" id="{FA8D9F32-A9D0-0373-E91B-5ED7C8FCAD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90" y="1654939"/>
            <a:ext cx="10080625" cy="590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3977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IoT Healthcare Market">
            <a:extLst>
              <a:ext uri="{FF2B5EF4-FFF2-40B4-BE49-F238E27FC236}">
                <a16:creationId xmlns:a16="http://schemas.microsoft.com/office/drawing/2014/main" id="{66073555-9768-D977-622F-18B34D07C4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113" y="-30163"/>
            <a:ext cx="7543800" cy="7543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B6D8A1F0-FE8B-991F-1029-3DE4E1C8A626}"/>
              </a:ext>
            </a:extLst>
          </p:cNvPr>
          <p:cNvSpPr>
            <a:spLocks noGrp="1" noChangeArrowheads="1"/>
          </p:cNvSpPr>
          <p:nvPr>
            <p:ph type="title"/>
          </p:nvPr>
        </p:nvSpPr>
        <p:spPr/>
        <p:txBody>
          <a:bodyPr/>
          <a:lstStyle/>
          <a:p>
            <a:pPr eaLnBrk="1"/>
            <a:endParaRPr lang="en-US" altLang="en-US"/>
          </a:p>
        </p:txBody>
      </p:sp>
      <p:sp>
        <p:nvSpPr>
          <p:cNvPr id="22531" name="Content Placeholder 2">
            <a:extLst>
              <a:ext uri="{FF2B5EF4-FFF2-40B4-BE49-F238E27FC236}">
                <a16:creationId xmlns:a16="http://schemas.microsoft.com/office/drawing/2014/main" id="{F97EEBF2-7B0F-88A0-FD81-6E2FC0C88308}"/>
              </a:ext>
            </a:extLst>
          </p:cNvPr>
          <p:cNvSpPr>
            <a:spLocks noGrp="1" noChangeArrowheads="1"/>
          </p:cNvSpPr>
          <p:nvPr>
            <p:ph idx="1"/>
          </p:nvPr>
        </p:nvSpPr>
        <p:spPr/>
        <p:txBody>
          <a:bodyPr/>
          <a:lstStyle/>
          <a:p>
            <a:pPr eaLnBrk="1"/>
            <a:endParaRPr lang="en-US" altLang="en-US"/>
          </a:p>
        </p:txBody>
      </p:sp>
      <p:pic>
        <p:nvPicPr>
          <p:cNvPr id="22532" name="Picture 2" descr="EHR vs EMR">
            <a:extLst>
              <a:ext uri="{FF2B5EF4-FFF2-40B4-BE49-F238E27FC236}">
                <a16:creationId xmlns:a16="http://schemas.microsoft.com/office/drawing/2014/main" id="{2F153A71-4538-CE49-9D56-2C4232017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688" y="-636588"/>
            <a:ext cx="11430001" cy="891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EHR and EMR Implementation Hurdles">
            <a:extLst>
              <a:ext uri="{FF2B5EF4-FFF2-40B4-BE49-F238E27FC236}">
                <a16:creationId xmlns:a16="http://schemas.microsoft.com/office/drawing/2014/main" id="{4DE49FAC-10E2-6E11-F158-1EEDE9D38C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0729912" cy="804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766823B4-0716-8EB5-8090-910ED12FEA53}"/>
              </a:ext>
            </a:extLst>
          </p:cNvPr>
          <p:cNvSpPr>
            <a:spLocks noGrp="1" noChangeArrowheads="1"/>
          </p:cNvSpPr>
          <p:nvPr>
            <p:ph type="title"/>
          </p:nvPr>
        </p:nvSpPr>
        <p:spPr/>
        <p:txBody>
          <a:bodyPr/>
          <a:lstStyle/>
          <a:p>
            <a:pPr eaLnBrk="1"/>
            <a:endParaRPr lang="en-US" altLang="en-US"/>
          </a:p>
        </p:txBody>
      </p:sp>
      <p:sp>
        <p:nvSpPr>
          <p:cNvPr id="24579" name="Content Placeholder 2">
            <a:extLst>
              <a:ext uri="{FF2B5EF4-FFF2-40B4-BE49-F238E27FC236}">
                <a16:creationId xmlns:a16="http://schemas.microsoft.com/office/drawing/2014/main" id="{D73C258C-09DB-70F4-0D87-0EF87F9DB44C}"/>
              </a:ext>
            </a:extLst>
          </p:cNvPr>
          <p:cNvSpPr>
            <a:spLocks noGrp="1" noChangeArrowheads="1"/>
          </p:cNvSpPr>
          <p:nvPr>
            <p:ph idx="1"/>
          </p:nvPr>
        </p:nvSpPr>
        <p:spPr/>
        <p:txBody>
          <a:bodyPr/>
          <a:lstStyle/>
          <a:p>
            <a:pPr eaLnBrk="1"/>
            <a:endParaRPr lang="en-US" altLang="en-US"/>
          </a:p>
        </p:txBody>
      </p:sp>
      <p:pic>
        <p:nvPicPr>
          <p:cNvPr id="24580" name="Picture 2" descr="Visual search query image">
            <a:extLst>
              <a:ext uri="{FF2B5EF4-FFF2-40B4-BE49-F238E27FC236}">
                <a16:creationId xmlns:a16="http://schemas.microsoft.com/office/drawing/2014/main" id="{F3C9A3E4-A445-B189-6064-1D5F85D77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363" y="0"/>
            <a:ext cx="11058526" cy="755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a:extLst>
              <a:ext uri="{FF2B5EF4-FFF2-40B4-BE49-F238E27FC236}">
                <a16:creationId xmlns:a16="http://schemas.microsoft.com/office/drawing/2014/main" id="{DDF9932B-F402-8481-F328-A7E124D539B4}"/>
              </a:ext>
            </a:extLst>
          </p:cNvPr>
          <p:cNvSpPr txBox="1">
            <a:spLocks noChangeArrowheads="1"/>
          </p:cNvSpPr>
          <p:nvPr/>
        </p:nvSpPr>
        <p:spPr bwMode="auto">
          <a:xfrm>
            <a:off x="1806575" y="585788"/>
            <a:ext cx="7805738"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gothic"/>
                <a:cs typeface="msgothic"/>
              </a:defRPr>
            </a:lvl1pPr>
            <a:lvl2pPr marL="742950" indent="-285750">
              <a:defRPr sz="2400">
                <a:solidFill>
                  <a:schemeClr val="tx1"/>
                </a:solidFill>
                <a:latin typeface="Times New Roman" panose="02020603050405020304" pitchFamily="18" charset="0"/>
                <a:ea typeface="msgothic"/>
                <a:cs typeface="msgothic"/>
              </a:defRPr>
            </a:lvl2pPr>
            <a:lvl3pPr marL="1143000" indent="-228600">
              <a:defRPr sz="2400">
                <a:solidFill>
                  <a:schemeClr val="tx1"/>
                </a:solidFill>
                <a:latin typeface="Times New Roman" panose="02020603050405020304" pitchFamily="18" charset="0"/>
                <a:ea typeface="msgothic"/>
                <a:cs typeface="msgothic"/>
              </a:defRPr>
            </a:lvl3pPr>
            <a:lvl4pPr marL="1600200" indent="-228600">
              <a:defRPr sz="2400">
                <a:solidFill>
                  <a:schemeClr val="tx1"/>
                </a:solidFill>
                <a:latin typeface="Times New Roman" panose="02020603050405020304" pitchFamily="18" charset="0"/>
                <a:ea typeface="msgothic"/>
                <a:cs typeface="msgothic"/>
              </a:defRPr>
            </a:lvl4pPr>
            <a:lvl5pPr marL="2057400" indent="-228600">
              <a:defRPr sz="2400">
                <a:solidFill>
                  <a:schemeClr val="tx1"/>
                </a:solidFill>
                <a:latin typeface="Times New Roman" panose="02020603050405020304" pitchFamily="18" charset="0"/>
                <a:ea typeface="msgothic"/>
                <a:cs typeface="msgothic"/>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9pPr>
          </a:lstStyle>
          <a:p>
            <a:pPr algn="ctr" eaLnBrk="1">
              <a:lnSpc>
                <a:spcPct val="93000"/>
              </a:lnSpc>
              <a:buClr>
                <a:srgbClr val="000000"/>
              </a:buClr>
              <a:buSzPct val="45000"/>
              <a:buFont typeface="Wingdings" panose="05000000000000000000" pitchFamily="2" charset="2"/>
              <a:buNone/>
            </a:pPr>
            <a:endParaRPr lang="en-US" altLang="en-US" sz="1000">
              <a:solidFill>
                <a:srgbClr val="800000"/>
              </a:solidFill>
              <a:latin typeface="Arial Black" panose="020B0A04020102020204" pitchFamily="34" charset="0"/>
            </a:endParaRPr>
          </a:p>
          <a:p>
            <a:pPr algn="ctr" eaLnBrk="1">
              <a:lnSpc>
                <a:spcPct val="93000"/>
              </a:lnSpc>
              <a:buClr>
                <a:srgbClr val="000000"/>
              </a:buClr>
              <a:buSzPct val="45000"/>
              <a:buFont typeface="Wingdings" panose="05000000000000000000" pitchFamily="2" charset="2"/>
              <a:buNone/>
            </a:pPr>
            <a:endParaRPr lang="en-US" altLang="en-US" sz="1400">
              <a:solidFill>
                <a:srgbClr val="800000"/>
              </a:solidFill>
              <a:latin typeface="Aharoni" panose="02010803020104030203" pitchFamily="2" charset="-79"/>
              <a:cs typeface="Aharoni" panose="02010803020104030203" pitchFamily="2" charset="-79"/>
            </a:endParaRPr>
          </a:p>
          <a:p>
            <a:pPr eaLnBrk="1">
              <a:lnSpc>
                <a:spcPct val="93000"/>
              </a:lnSpc>
              <a:buClr>
                <a:srgbClr val="000000"/>
              </a:buClr>
              <a:buSzPct val="45000"/>
              <a:buFont typeface="Wingdings" panose="05000000000000000000" pitchFamily="2" charset="2"/>
              <a:buNone/>
            </a:pPr>
            <a:r>
              <a:rPr lang="en-US" altLang="en-US" sz="7200">
                <a:solidFill>
                  <a:schemeClr val="bg1"/>
                </a:solidFill>
                <a:latin typeface="Aharoni" panose="02010803020104030203" pitchFamily="2" charset="-79"/>
                <a:cs typeface="Aharoni" panose="02010803020104030203" pitchFamily="2" charset="-79"/>
              </a:rPr>
              <a:t>EHR               EMR</a:t>
            </a:r>
          </a:p>
          <a:p>
            <a:pPr algn="r" eaLnBrk="1">
              <a:lnSpc>
                <a:spcPct val="93000"/>
              </a:lnSpc>
              <a:buClr>
                <a:srgbClr val="000000"/>
              </a:buClr>
              <a:buSzPct val="45000"/>
              <a:buFont typeface="Wingdings" panose="05000000000000000000" pitchFamily="2" charset="2"/>
              <a:buNone/>
            </a:pPr>
            <a:endParaRPr lang="en-US" altLang="en-US" sz="1400">
              <a:solidFill>
                <a:srgbClr val="800000"/>
              </a:solidFill>
              <a:latin typeface="Aharoni" panose="02010803020104030203" pitchFamily="2" charset="-79"/>
              <a:cs typeface="Aharoni" panose="02010803020104030203" pitchFamily="2" charset="-79"/>
            </a:endParaRPr>
          </a:p>
        </p:txBody>
      </p:sp>
      <p:sp>
        <p:nvSpPr>
          <p:cNvPr id="24582" name="TextBox 3">
            <a:extLst>
              <a:ext uri="{FF2B5EF4-FFF2-40B4-BE49-F238E27FC236}">
                <a16:creationId xmlns:a16="http://schemas.microsoft.com/office/drawing/2014/main" id="{3CC3DDA0-C374-5C3F-FD5A-98B4528E475F}"/>
              </a:ext>
            </a:extLst>
          </p:cNvPr>
          <p:cNvSpPr txBox="1">
            <a:spLocks noChangeArrowheads="1"/>
          </p:cNvSpPr>
          <p:nvPr/>
        </p:nvSpPr>
        <p:spPr bwMode="auto">
          <a:xfrm>
            <a:off x="5605463" y="6484938"/>
            <a:ext cx="44577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gothic"/>
                <a:cs typeface="msgothic"/>
              </a:defRPr>
            </a:lvl1pPr>
            <a:lvl2pPr marL="742950" indent="-285750">
              <a:defRPr sz="2400">
                <a:solidFill>
                  <a:schemeClr val="tx1"/>
                </a:solidFill>
                <a:latin typeface="Times New Roman" panose="02020603050405020304" pitchFamily="18" charset="0"/>
                <a:ea typeface="msgothic"/>
                <a:cs typeface="msgothic"/>
              </a:defRPr>
            </a:lvl2pPr>
            <a:lvl3pPr marL="1143000" indent="-228600">
              <a:defRPr sz="2400">
                <a:solidFill>
                  <a:schemeClr val="tx1"/>
                </a:solidFill>
                <a:latin typeface="Times New Roman" panose="02020603050405020304" pitchFamily="18" charset="0"/>
                <a:ea typeface="msgothic"/>
                <a:cs typeface="msgothic"/>
              </a:defRPr>
            </a:lvl3pPr>
            <a:lvl4pPr marL="1600200" indent="-228600">
              <a:defRPr sz="2400">
                <a:solidFill>
                  <a:schemeClr val="tx1"/>
                </a:solidFill>
                <a:latin typeface="Times New Roman" panose="02020603050405020304" pitchFamily="18" charset="0"/>
                <a:ea typeface="msgothic"/>
                <a:cs typeface="msgothic"/>
              </a:defRPr>
            </a:lvl4pPr>
            <a:lvl5pPr marL="2057400" indent="-228600">
              <a:defRPr sz="2400">
                <a:solidFill>
                  <a:schemeClr val="tx1"/>
                </a:solidFill>
                <a:latin typeface="Times New Roman" panose="02020603050405020304" pitchFamily="18" charset="0"/>
                <a:ea typeface="msgothic"/>
                <a:cs typeface="msgothic"/>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9pPr>
          </a:lstStyle>
          <a:p>
            <a:pPr eaLnBrk="1">
              <a:lnSpc>
                <a:spcPct val="93000"/>
              </a:lnSpc>
              <a:buClr>
                <a:srgbClr val="000000"/>
              </a:buClr>
              <a:buSzPct val="45000"/>
              <a:buFont typeface="Wingdings" panose="05000000000000000000" pitchFamily="2" charset="2"/>
              <a:buNone/>
            </a:pPr>
            <a:r>
              <a:rPr lang="en-US" altLang="en-US" b="1">
                <a:solidFill>
                  <a:schemeClr val="bg1"/>
                </a:solidFill>
                <a:latin typeface="Roboto" panose="02000000000000000000" pitchFamily="2" charset="0"/>
              </a:rPr>
              <a:t>Mont Saint-Michel on the Normandy coast of France</a:t>
            </a:r>
          </a:p>
        </p:txBody>
      </p:sp>
      <p:sp>
        <p:nvSpPr>
          <p:cNvPr id="6" name="TextBox 5">
            <a:extLst>
              <a:ext uri="{FF2B5EF4-FFF2-40B4-BE49-F238E27FC236}">
                <a16:creationId xmlns:a16="http://schemas.microsoft.com/office/drawing/2014/main" id="{B456280C-2E0D-B5F4-057B-CF4E211BA075}"/>
              </a:ext>
            </a:extLst>
          </p:cNvPr>
          <p:cNvSpPr txBox="1"/>
          <p:nvPr/>
        </p:nvSpPr>
        <p:spPr>
          <a:xfrm>
            <a:off x="17463" y="4849813"/>
            <a:ext cx="4038600" cy="2497137"/>
          </a:xfrm>
          <a:prstGeom prst="rect">
            <a:avLst/>
          </a:prstGeom>
          <a:noFill/>
        </p:spPr>
        <p:txBody>
          <a:bodyPr>
            <a:spAutoFit/>
          </a:bodyPr>
          <a:lstStyle/>
          <a:p>
            <a:pPr marL="457200" indent="-457200" eaLnBrk="1">
              <a:lnSpc>
                <a:spcPct val="93000"/>
              </a:lnSpc>
              <a:buClr>
                <a:srgbClr val="000000"/>
              </a:buClr>
              <a:buSzPct val="45000"/>
              <a:buFont typeface="Wingdings" panose="05000000000000000000" pitchFamily="2" charset="2"/>
              <a:buChar char="Ø"/>
              <a:defRPr/>
            </a:pPr>
            <a:r>
              <a:rPr lang="en-US" sz="2800" b="1" dirty="0">
                <a:solidFill>
                  <a:schemeClr val="bg1"/>
                </a:solidFill>
                <a:ea typeface="+mn-ea"/>
                <a:cs typeface="msgothic" charset="0"/>
              </a:rPr>
              <a:t>Cost</a:t>
            </a:r>
          </a:p>
          <a:p>
            <a:pPr marL="457200" indent="-457200" eaLnBrk="1">
              <a:lnSpc>
                <a:spcPct val="93000"/>
              </a:lnSpc>
              <a:buClr>
                <a:srgbClr val="000000"/>
              </a:buClr>
              <a:buSzPct val="45000"/>
              <a:buFont typeface="Wingdings" panose="05000000000000000000" pitchFamily="2" charset="2"/>
              <a:buChar char="Ø"/>
              <a:defRPr/>
            </a:pPr>
            <a:r>
              <a:rPr lang="en-US" sz="2800" b="1" dirty="0">
                <a:solidFill>
                  <a:schemeClr val="bg1"/>
                </a:solidFill>
                <a:ea typeface="+mn-ea"/>
                <a:cs typeface="msgothic" charset="0"/>
              </a:rPr>
              <a:t>Documentation Issues</a:t>
            </a:r>
          </a:p>
          <a:p>
            <a:pPr marL="457200" indent="-457200" eaLnBrk="1">
              <a:lnSpc>
                <a:spcPct val="93000"/>
              </a:lnSpc>
              <a:buClr>
                <a:srgbClr val="000000"/>
              </a:buClr>
              <a:buSzPct val="45000"/>
              <a:buFont typeface="Wingdings" panose="05000000000000000000" pitchFamily="2" charset="2"/>
              <a:buChar char="Ø"/>
              <a:defRPr/>
            </a:pPr>
            <a:r>
              <a:rPr lang="en-US" sz="2800" b="1" dirty="0">
                <a:solidFill>
                  <a:schemeClr val="bg1"/>
                </a:solidFill>
                <a:ea typeface="+mn-ea"/>
                <a:cs typeface="msgothic" charset="0"/>
              </a:rPr>
              <a:t>Doctor Unfriendly</a:t>
            </a:r>
          </a:p>
          <a:p>
            <a:pPr marL="457200" indent="-457200" eaLnBrk="1">
              <a:lnSpc>
                <a:spcPct val="93000"/>
              </a:lnSpc>
              <a:buClr>
                <a:srgbClr val="000000"/>
              </a:buClr>
              <a:buSzPct val="45000"/>
              <a:buFont typeface="Wingdings" panose="05000000000000000000" pitchFamily="2" charset="2"/>
              <a:buChar char="Ø"/>
              <a:defRPr/>
            </a:pPr>
            <a:r>
              <a:rPr lang="en-US" sz="2800" b="1" dirty="0">
                <a:solidFill>
                  <a:schemeClr val="bg1"/>
                </a:solidFill>
                <a:ea typeface="+mn-ea"/>
                <a:cs typeface="msgothic" charset="0"/>
              </a:rPr>
              <a:t>Need Improvement &amp;</a:t>
            </a:r>
          </a:p>
          <a:p>
            <a:pPr marL="457200" indent="-457200" eaLnBrk="1">
              <a:lnSpc>
                <a:spcPct val="93000"/>
              </a:lnSpc>
              <a:buClr>
                <a:srgbClr val="000000"/>
              </a:buClr>
              <a:buSzPct val="45000"/>
              <a:buFont typeface="Wingdings" panose="05000000000000000000" pitchFamily="2" charset="2"/>
              <a:buChar char="Ø"/>
              <a:defRPr/>
            </a:pPr>
            <a:r>
              <a:rPr lang="en-US" sz="2800" b="1" dirty="0">
                <a:solidFill>
                  <a:schemeClr val="bg1"/>
                </a:solidFill>
                <a:ea typeface="+mn-ea"/>
                <a:cs typeface="msgothic" charset="0"/>
              </a:rPr>
              <a:t>Further Development</a:t>
            </a:r>
          </a:p>
          <a:p>
            <a:pPr eaLnBrk="1">
              <a:lnSpc>
                <a:spcPct val="93000"/>
              </a:lnSpc>
              <a:buClr>
                <a:srgbClr val="000000"/>
              </a:buClr>
              <a:buSzPct val="45000"/>
              <a:buFont typeface="Wingdings" panose="05000000000000000000" pitchFamily="2" charset="2"/>
              <a:buNone/>
              <a:defRPr/>
            </a:pPr>
            <a:endParaRPr lang="en-US" sz="2800" b="1" dirty="0">
              <a:solidFill>
                <a:schemeClr val="bg1"/>
              </a:solidFill>
              <a:ea typeface="+mn-ea"/>
              <a:cs typeface="msgothic"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6499E1F-E24D-96EC-7F54-DBA23BC22ECE}"/>
              </a:ext>
            </a:extLst>
          </p:cNvPr>
          <p:cNvSpPr txBox="1"/>
          <p:nvPr/>
        </p:nvSpPr>
        <p:spPr>
          <a:xfrm>
            <a:off x="1077913" y="2916238"/>
            <a:ext cx="8540750" cy="5043487"/>
          </a:xfrm>
          <a:prstGeom prst="rect">
            <a:avLst/>
          </a:prstGeom>
          <a:noFill/>
        </p:spPr>
        <p:txBody>
          <a:bodyPr>
            <a:spAutoFit/>
          </a:bodyPr>
          <a:lstStyle/>
          <a:p>
            <a:pPr algn="ctr" eaLnBrk="1">
              <a:lnSpc>
                <a:spcPct val="93000"/>
              </a:lnSpc>
              <a:buClr>
                <a:srgbClr val="000000"/>
              </a:buClr>
              <a:buSzPct val="45000"/>
              <a:buFont typeface="Wingdings" panose="05000000000000000000" pitchFamily="2" charset="2"/>
              <a:buNone/>
              <a:defRPr/>
            </a:pPr>
            <a:endParaRPr lang="en-US" sz="1000" dirty="0">
              <a:solidFill>
                <a:srgbClr val="002060"/>
              </a:solidFill>
              <a:latin typeface="Arial Black" panose="020B0A04020102020204" pitchFamily="34" charset="0"/>
              <a:ea typeface="+mn-ea"/>
              <a:cs typeface="msgothic" charset="0"/>
            </a:endParaRPr>
          </a:p>
          <a:p>
            <a:pPr eaLnBrk="1">
              <a:lnSpc>
                <a:spcPct val="93000"/>
              </a:lnSpc>
              <a:buClr>
                <a:srgbClr val="000000"/>
              </a:buClr>
              <a:buSzPct val="45000"/>
              <a:buFont typeface="Wingdings" panose="05000000000000000000" pitchFamily="2" charset="2"/>
              <a:buNone/>
              <a:defRPr/>
            </a:pPr>
            <a:r>
              <a:rPr lang="en-US" sz="2800" dirty="0">
                <a:solidFill>
                  <a:srgbClr val="002060"/>
                </a:solidFill>
                <a:latin typeface="Arial Black" panose="020B0A04020102020204" pitchFamily="34" charset="0"/>
                <a:ea typeface="+mn-ea"/>
                <a:cs typeface="msgothic" charset="0"/>
              </a:rPr>
              <a:t>I.  Artificial Intelligence</a:t>
            </a:r>
          </a:p>
          <a:p>
            <a:pPr marL="946150" lvl="1" indent="-514350" eaLnBrk="1">
              <a:lnSpc>
                <a:spcPct val="93000"/>
              </a:lnSpc>
              <a:buClr>
                <a:srgbClr val="000000"/>
              </a:buClr>
              <a:buSzPct val="45000"/>
              <a:buFont typeface="+mj-lt"/>
              <a:buAutoNum type="arabicPeriod"/>
              <a:defRPr/>
            </a:pPr>
            <a:r>
              <a:rPr lang="en-US" sz="2800" dirty="0">
                <a:latin typeface="Tahoma" panose="020B0604030504040204" pitchFamily="34" charset="0"/>
                <a:ea typeface="Tahoma" panose="020B0604030504040204" pitchFamily="34" charset="0"/>
                <a:cs typeface="Tahoma" panose="020B0604030504040204" pitchFamily="34" charset="0"/>
              </a:rPr>
              <a:t>Natural Language Processing</a:t>
            </a:r>
          </a:p>
          <a:p>
            <a:pPr marL="946150" lvl="1" indent="-514350" eaLnBrk="1">
              <a:lnSpc>
                <a:spcPct val="93000"/>
              </a:lnSpc>
              <a:buClr>
                <a:srgbClr val="000000"/>
              </a:buClr>
              <a:buSzPct val="45000"/>
              <a:buFont typeface="+mj-lt"/>
              <a:buAutoNum type="arabicPeriod"/>
              <a:defRPr/>
            </a:pPr>
            <a:r>
              <a:rPr lang="en-US" sz="2800" dirty="0">
                <a:latin typeface="Tahoma" panose="020B0604030504040204" pitchFamily="34" charset="0"/>
                <a:ea typeface="Tahoma" panose="020B0604030504040204" pitchFamily="34" charset="0"/>
                <a:cs typeface="Tahoma" panose="020B0604030504040204" pitchFamily="34" charset="0"/>
              </a:rPr>
              <a:t>Knowledge Representation</a:t>
            </a:r>
          </a:p>
          <a:p>
            <a:pPr marL="946150" lvl="1" indent="-514350" eaLnBrk="1">
              <a:lnSpc>
                <a:spcPct val="93000"/>
              </a:lnSpc>
              <a:buClr>
                <a:srgbClr val="000000"/>
              </a:buClr>
              <a:buSzPct val="45000"/>
              <a:buFont typeface="+mj-lt"/>
              <a:buAutoNum type="arabicPeriod"/>
              <a:defRPr/>
            </a:pPr>
            <a:r>
              <a:rPr lang="en-US" sz="2800" dirty="0">
                <a:latin typeface="Tahoma" panose="020B0604030504040204" pitchFamily="34" charset="0"/>
                <a:ea typeface="Tahoma" panose="020B0604030504040204" pitchFamily="34" charset="0"/>
                <a:cs typeface="Tahoma" panose="020B0604030504040204" pitchFamily="34" charset="0"/>
              </a:rPr>
              <a:t>Automated Reasoning</a:t>
            </a:r>
          </a:p>
          <a:p>
            <a:pPr marL="946150" lvl="1" indent="-514350" eaLnBrk="1">
              <a:lnSpc>
                <a:spcPct val="93000"/>
              </a:lnSpc>
              <a:buClr>
                <a:srgbClr val="000000"/>
              </a:buClr>
              <a:buSzPct val="45000"/>
              <a:buFont typeface="+mj-lt"/>
              <a:buAutoNum type="arabicPeriod"/>
              <a:defRPr/>
            </a:pPr>
            <a:r>
              <a:rPr lang="en-US" sz="2800" dirty="0">
                <a:latin typeface="Tahoma" panose="020B0604030504040204" pitchFamily="34" charset="0"/>
                <a:ea typeface="Tahoma" panose="020B0604030504040204" pitchFamily="34" charset="0"/>
                <a:cs typeface="Tahoma" panose="020B0604030504040204" pitchFamily="34" charset="0"/>
              </a:rPr>
              <a:t>Machine Learning</a:t>
            </a:r>
          </a:p>
          <a:p>
            <a:pPr marL="946150" lvl="1" indent="-514350" eaLnBrk="1">
              <a:lnSpc>
                <a:spcPct val="93000"/>
              </a:lnSpc>
              <a:buClr>
                <a:srgbClr val="000000"/>
              </a:buClr>
              <a:buSzPct val="45000"/>
              <a:buFont typeface="+mj-lt"/>
              <a:buAutoNum type="arabicPeriod"/>
              <a:defRPr/>
            </a:pPr>
            <a:r>
              <a:rPr lang="en-US" sz="2800" dirty="0">
                <a:latin typeface="Tahoma" panose="020B0604030504040204" pitchFamily="34" charset="0"/>
                <a:ea typeface="Tahoma" panose="020B0604030504040204" pitchFamily="34" charset="0"/>
                <a:cs typeface="Tahoma" panose="020B0604030504040204" pitchFamily="34" charset="0"/>
              </a:rPr>
              <a:t>Deep learning</a:t>
            </a:r>
          </a:p>
          <a:p>
            <a:pPr marL="946150" lvl="1" indent="-514350" eaLnBrk="1">
              <a:lnSpc>
                <a:spcPct val="93000"/>
              </a:lnSpc>
              <a:buClr>
                <a:srgbClr val="000000"/>
              </a:buClr>
              <a:buSzPct val="45000"/>
              <a:buFont typeface="+mj-lt"/>
              <a:buAutoNum type="arabicPeriod"/>
              <a:defRPr/>
            </a:pPr>
            <a:r>
              <a:rPr lang="en-US" sz="2800" dirty="0">
                <a:latin typeface="Tahoma" panose="020B0604030504040204" pitchFamily="34" charset="0"/>
                <a:ea typeface="Tahoma" panose="020B0604030504040204" pitchFamily="34" charset="0"/>
                <a:cs typeface="Tahoma" panose="020B0604030504040204" pitchFamily="34" charset="0"/>
              </a:rPr>
              <a:t>Computer or Digital Vision</a:t>
            </a:r>
          </a:p>
          <a:p>
            <a:pPr marL="946150" lvl="1" indent="-514350" eaLnBrk="1">
              <a:lnSpc>
                <a:spcPct val="93000"/>
              </a:lnSpc>
              <a:buClr>
                <a:srgbClr val="000000"/>
              </a:buClr>
              <a:buSzPct val="45000"/>
              <a:buFont typeface="+mj-lt"/>
              <a:buAutoNum type="arabicPeriod"/>
              <a:defRPr/>
            </a:pPr>
            <a:r>
              <a:rPr lang="en-US" sz="2800" dirty="0">
                <a:latin typeface="Tahoma" panose="020B0604030504040204" pitchFamily="34" charset="0"/>
                <a:ea typeface="Tahoma" panose="020B0604030504040204" pitchFamily="34" charset="0"/>
                <a:cs typeface="Tahoma" panose="020B0604030504040204" pitchFamily="34" charset="0"/>
              </a:rPr>
              <a:t>Robotics</a:t>
            </a:r>
          </a:p>
          <a:p>
            <a:pPr marL="514350" indent="-514350" eaLnBrk="1">
              <a:lnSpc>
                <a:spcPct val="93000"/>
              </a:lnSpc>
              <a:buClr>
                <a:srgbClr val="000000"/>
              </a:buClr>
              <a:buSzPct val="45000"/>
              <a:buFont typeface="+mj-lt"/>
              <a:buAutoNum type="arabicPeriod"/>
              <a:defRPr/>
            </a:pPr>
            <a:endParaRPr lang="en-US" sz="2800" dirty="0">
              <a:latin typeface="Arial Black" panose="020B0A04020102020204" pitchFamily="34" charset="0"/>
              <a:ea typeface="+mn-ea"/>
              <a:cs typeface="msgothic" charset="0"/>
            </a:endParaRPr>
          </a:p>
          <a:p>
            <a:pPr eaLnBrk="1">
              <a:lnSpc>
                <a:spcPct val="93000"/>
              </a:lnSpc>
              <a:buClr>
                <a:srgbClr val="000000"/>
              </a:buClr>
              <a:buSzPct val="45000"/>
              <a:buFont typeface="Wingdings" panose="05000000000000000000" pitchFamily="2" charset="2"/>
              <a:buNone/>
              <a:defRPr/>
            </a:pPr>
            <a:r>
              <a:rPr lang="en-US" sz="2800" dirty="0">
                <a:solidFill>
                  <a:srgbClr val="002060"/>
                </a:solidFill>
                <a:latin typeface="Arial Black" panose="020B0A04020102020204" pitchFamily="34" charset="0"/>
                <a:ea typeface="+mn-ea"/>
                <a:cs typeface="msgothic" charset="0"/>
              </a:rPr>
              <a:t>II.  Clinical Decision Support</a:t>
            </a:r>
          </a:p>
          <a:p>
            <a:pPr eaLnBrk="1">
              <a:lnSpc>
                <a:spcPct val="93000"/>
              </a:lnSpc>
              <a:buClr>
                <a:srgbClr val="000000"/>
              </a:buClr>
              <a:buSzPct val="45000"/>
              <a:defRPr/>
            </a:pPr>
            <a:r>
              <a:rPr lang="en-US" sz="2800" dirty="0">
                <a:solidFill>
                  <a:srgbClr val="002060"/>
                </a:solidFill>
                <a:latin typeface="Arial Black" panose="020B0A04020102020204" pitchFamily="34" charset="0"/>
                <a:ea typeface="+mn-ea"/>
                <a:cs typeface="msgothic" charset="0"/>
              </a:rPr>
              <a:t>III. Blockchain</a:t>
            </a:r>
          </a:p>
          <a:p>
            <a:pPr eaLnBrk="1">
              <a:lnSpc>
                <a:spcPct val="93000"/>
              </a:lnSpc>
              <a:buClr>
                <a:srgbClr val="000000"/>
              </a:buClr>
              <a:buSzPct val="45000"/>
              <a:buFont typeface="Wingdings" panose="05000000000000000000" pitchFamily="2" charset="2"/>
              <a:buNone/>
              <a:defRPr/>
            </a:pPr>
            <a:endParaRPr lang="en-US" sz="2800" dirty="0">
              <a:latin typeface="Arial Black" panose="020B0A04020102020204" pitchFamily="34" charset="0"/>
              <a:ea typeface="+mn-ea"/>
              <a:cs typeface="msgothic" charset="0"/>
            </a:endParaRPr>
          </a:p>
        </p:txBody>
      </p:sp>
      <p:pic>
        <p:nvPicPr>
          <p:cNvPr id="25603" name="Picture 7">
            <a:extLst>
              <a:ext uri="{FF2B5EF4-FFF2-40B4-BE49-F238E27FC236}">
                <a16:creationId xmlns:a16="http://schemas.microsoft.com/office/drawing/2014/main" id="{38A8633D-3B97-B755-FC0A-F1EE8328C6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4572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4">
            <a:extLst>
              <a:ext uri="{FF2B5EF4-FFF2-40B4-BE49-F238E27FC236}">
                <a16:creationId xmlns:a16="http://schemas.microsoft.com/office/drawing/2014/main" id="{9A1D38E7-3E7A-A8C0-BDF3-0FE9D1526734}"/>
              </a:ext>
            </a:extLst>
          </p:cNvPr>
          <p:cNvSpPr txBox="1">
            <a:spLocks noChangeArrowheads="1"/>
          </p:cNvSpPr>
          <p:nvPr/>
        </p:nvSpPr>
        <p:spPr bwMode="auto">
          <a:xfrm>
            <a:off x="2519363" y="1423988"/>
            <a:ext cx="7561262" cy="1166812"/>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gothic"/>
                <a:cs typeface="msgothic"/>
              </a:defRPr>
            </a:lvl1pPr>
            <a:lvl2pPr marL="742950" indent="-285750">
              <a:defRPr sz="2400">
                <a:solidFill>
                  <a:schemeClr val="tx1"/>
                </a:solidFill>
                <a:latin typeface="Times New Roman" panose="02020603050405020304" pitchFamily="18" charset="0"/>
                <a:ea typeface="msgothic"/>
                <a:cs typeface="msgothic"/>
              </a:defRPr>
            </a:lvl2pPr>
            <a:lvl3pPr marL="1143000" indent="-228600">
              <a:defRPr sz="2400">
                <a:solidFill>
                  <a:schemeClr val="tx1"/>
                </a:solidFill>
                <a:latin typeface="Times New Roman" panose="02020603050405020304" pitchFamily="18" charset="0"/>
                <a:ea typeface="msgothic"/>
                <a:cs typeface="msgothic"/>
              </a:defRPr>
            </a:lvl3pPr>
            <a:lvl4pPr marL="1600200" indent="-228600">
              <a:defRPr sz="2400">
                <a:solidFill>
                  <a:schemeClr val="tx1"/>
                </a:solidFill>
                <a:latin typeface="Times New Roman" panose="02020603050405020304" pitchFamily="18" charset="0"/>
                <a:ea typeface="msgothic"/>
                <a:cs typeface="msgothic"/>
              </a:defRPr>
            </a:lvl4pPr>
            <a:lvl5pPr marL="2057400" indent="-228600">
              <a:defRPr sz="2400">
                <a:solidFill>
                  <a:schemeClr val="tx1"/>
                </a:solidFill>
                <a:latin typeface="Times New Roman" panose="02020603050405020304" pitchFamily="18" charset="0"/>
                <a:ea typeface="msgothic"/>
                <a:cs typeface="msgothic"/>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9pPr>
          </a:lstStyle>
          <a:p>
            <a:pPr algn="ctr" eaLnBrk="1">
              <a:lnSpc>
                <a:spcPct val="93000"/>
              </a:lnSpc>
              <a:buClr>
                <a:srgbClr val="000000"/>
              </a:buClr>
              <a:buSzPct val="45000"/>
              <a:buFont typeface="Wingdings" panose="05000000000000000000" pitchFamily="2" charset="2"/>
              <a:buNone/>
            </a:pPr>
            <a:endParaRPr lang="en-US" altLang="en-US" sz="1000">
              <a:latin typeface="Aharoni" panose="02010803020104030203" pitchFamily="2" charset="-79"/>
              <a:cs typeface="Aharoni" panose="02010803020104030203" pitchFamily="2" charset="-79"/>
            </a:endParaRPr>
          </a:p>
          <a:p>
            <a:pPr algn="ctr" eaLnBrk="1">
              <a:lnSpc>
                <a:spcPct val="93000"/>
              </a:lnSpc>
              <a:buClr>
                <a:srgbClr val="000000"/>
              </a:buClr>
              <a:buSzPct val="45000"/>
              <a:buFont typeface="Wingdings" panose="05000000000000000000" pitchFamily="2" charset="2"/>
              <a:buNone/>
            </a:pPr>
            <a:endParaRPr lang="en-US" altLang="en-US" sz="1000">
              <a:latin typeface="Aharoni" panose="02010803020104030203" pitchFamily="2" charset="-79"/>
              <a:cs typeface="Aharoni" panose="02010803020104030203" pitchFamily="2" charset="-79"/>
            </a:endParaRPr>
          </a:p>
          <a:p>
            <a:pPr algn="ctr" eaLnBrk="1">
              <a:lnSpc>
                <a:spcPct val="93000"/>
              </a:lnSpc>
              <a:buClr>
                <a:srgbClr val="000000"/>
              </a:buClr>
              <a:buSzPct val="45000"/>
              <a:buFont typeface="Wingdings" panose="05000000000000000000" pitchFamily="2" charset="2"/>
              <a:buNone/>
            </a:pPr>
            <a:r>
              <a:rPr lang="en-US" altLang="en-US" sz="5400">
                <a:solidFill>
                  <a:srgbClr val="800000"/>
                </a:solidFill>
                <a:latin typeface="Aharoni" panose="02010803020104030203" pitchFamily="2" charset="-79"/>
                <a:cs typeface="Aharoni" panose="02010803020104030203" pitchFamily="2" charset="-79"/>
              </a:rPr>
              <a:t>eHealthTech AI</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Applsci 09 01736 g002">
            <a:extLst>
              <a:ext uri="{FF2B5EF4-FFF2-40B4-BE49-F238E27FC236}">
                <a16:creationId xmlns:a16="http://schemas.microsoft.com/office/drawing/2014/main" id="{FD7DD0E5-93BA-9D3D-E8D9-AF1433AE5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13" y="1538288"/>
            <a:ext cx="868680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3">
            <a:extLst>
              <a:ext uri="{FF2B5EF4-FFF2-40B4-BE49-F238E27FC236}">
                <a16:creationId xmlns:a16="http://schemas.microsoft.com/office/drawing/2014/main" id="{04791B37-DF16-6953-19A8-C27A2725A1A3}"/>
              </a:ext>
            </a:extLst>
          </p:cNvPr>
          <p:cNvSpPr txBox="1">
            <a:spLocks noChangeArrowheads="1"/>
          </p:cNvSpPr>
          <p:nvPr/>
        </p:nvSpPr>
        <p:spPr bwMode="auto">
          <a:xfrm>
            <a:off x="0" y="-30163"/>
            <a:ext cx="10080625" cy="1477963"/>
          </a:xfrm>
          <a:prstGeom prst="rect">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gothic"/>
                <a:cs typeface="msgothic"/>
              </a:defRPr>
            </a:lvl1pPr>
            <a:lvl2pPr marL="742950" indent="-285750">
              <a:defRPr sz="2400">
                <a:solidFill>
                  <a:schemeClr val="tx1"/>
                </a:solidFill>
                <a:latin typeface="Times New Roman" panose="02020603050405020304" pitchFamily="18" charset="0"/>
                <a:ea typeface="msgothic"/>
                <a:cs typeface="msgothic"/>
              </a:defRPr>
            </a:lvl2pPr>
            <a:lvl3pPr marL="1143000" indent="-228600">
              <a:defRPr sz="2400">
                <a:solidFill>
                  <a:schemeClr val="tx1"/>
                </a:solidFill>
                <a:latin typeface="Times New Roman" panose="02020603050405020304" pitchFamily="18" charset="0"/>
                <a:ea typeface="msgothic"/>
                <a:cs typeface="msgothic"/>
              </a:defRPr>
            </a:lvl3pPr>
            <a:lvl4pPr marL="1600200" indent="-228600">
              <a:defRPr sz="2400">
                <a:solidFill>
                  <a:schemeClr val="tx1"/>
                </a:solidFill>
                <a:latin typeface="Times New Roman" panose="02020603050405020304" pitchFamily="18" charset="0"/>
                <a:ea typeface="msgothic"/>
                <a:cs typeface="msgothic"/>
              </a:defRPr>
            </a:lvl4pPr>
            <a:lvl5pPr marL="2057400" indent="-228600">
              <a:defRPr sz="2400">
                <a:solidFill>
                  <a:schemeClr val="tx1"/>
                </a:solidFill>
                <a:latin typeface="Times New Roman" panose="02020603050405020304" pitchFamily="18" charset="0"/>
                <a:ea typeface="msgothic"/>
                <a:cs typeface="msgothic"/>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9pPr>
          </a:lstStyle>
          <a:p>
            <a:pPr algn="ctr"/>
            <a:endParaRPr lang="en-US" altLang="en-US" sz="1000">
              <a:solidFill>
                <a:srgbClr val="800000"/>
              </a:solidFill>
              <a:latin typeface="Aharoni" panose="02010803020104030203" pitchFamily="2" charset="-79"/>
              <a:cs typeface="Aharoni" panose="02010803020104030203" pitchFamily="2" charset="-79"/>
            </a:endParaRPr>
          </a:p>
          <a:p>
            <a:pPr algn="ctr"/>
            <a:r>
              <a:rPr lang="en-US" altLang="en-US" sz="4000">
                <a:solidFill>
                  <a:srgbClr val="800000"/>
                </a:solidFill>
                <a:latin typeface="Aharoni" panose="02010803020104030203" pitchFamily="2" charset="-79"/>
                <a:cs typeface="Aharoni" panose="02010803020104030203" pitchFamily="2" charset="-79"/>
              </a:rPr>
              <a:t>Blockchain-based healthcare applications.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AEDEC-86B8-07D3-FDD1-80BD81CA5AD7}"/>
              </a:ext>
            </a:extLst>
          </p:cNvPr>
          <p:cNvSpPr>
            <a:spLocks noGrp="1"/>
          </p:cNvSpPr>
          <p:nvPr>
            <p:ph type="title"/>
          </p:nvPr>
        </p:nvSpPr>
        <p:spPr>
          <a:xfrm>
            <a:off x="473075" y="-30163"/>
            <a:ext cx="9139238" cy="2286001"/>
          </a:xfrm>
          <a:solidFill>
            <a:schemeClr val="accent5">
              <a:lumMod val="40000"/>
              <a:lumOff val="60000"/>
            </a:schemeClr>
          </a:solidFill>
        </p:spPr>
        <p:txBody>
          <a:bodyPr>
            <a:normAutofit fontScale="90000"/>
          </a:bodyPr>
          <a:lstStyle/>
          <a:p>
            <a:pPr eaLnBrk="1">
              <a:defRPr/>
            </a:pPr>
            <a:r>
              <a:rPr lang="en-US" sz="3600" dirty="0">
                <a:solidFill>
                  <a:srgbClr val="800000"/>
                </a:solidFill>
                <a:latin typeface="Aharoni" panose="02010803020104030203" pitchFamily="2" charset="-79"/>
                <a:ea typeface="+mj-ea"/>
                <a:cs typeface="Aharoni" panose="02010803020104030203" pitchFamily="2" charset="-79"/>
              </a:rPr>
              <a:t>Artificial Intelligence (AI)</a:t>
            </a:r>
            <a:br>
              <a:rPr lang="en-US" sz="3600" dirty="0">
                <a:solidFill>
                  <a:srgbClr val="800000"/>
                </a:solidFill>
                <a:latin typeface="Aharoni" panose="02010803020104030203" pitchFamily="2" charset="-79"/>
                <a:ea typeface="+mj-ea"/>
                <a:cs typeface="Aharoni" panose="02010803020104030203" pitchFamily="2" charset="-79"/>
              </a:rPr>
            </a:br>
            <a:r>
              <a:rPr lang="en-US" dirty="0">
                <a:solidFill>
                  <a:schemeClr val="tx1"/>
                </a:solidFill>
                <a:latin typeface="Titillium Web" panose="00000500000000000000" pitchFamily="2" charset="0"/>
                <a:ea typeface="+mj-ea"/>
                <a:hlinkClick r:id="rId2" tooltip="Opens internal link in current window"/>
              </a:rPr>
              <a:t>IBM Watson Innovation Center</a:t>
            </a:r>
            <a:r>
              <a:rPr lang="en-US" dirty="0">
                <a:solidFill>
                  <a:schemeClr val="accent2"/>
                </a:solidFill>
                <a:latin typeface="Titillium Web" panose="00000500000000000000" pitchFamily="2" charset="0"/>
                <a:ea typeface="+mj-ea"/>
              </a:rPr>
              <a:t>,</a:t>
            </a:r>
            <a:r>
              <a:rPr lang="en-US" dirty="0">
                <a:solidFill>
                  <a:srgbClr val="20201E"/>
                </a:solidFill>
                <a:latin typeface="Titillium Web" panose="00000500000000000000" pitchFamily="2" charset="0"/>
                <a:ea typeface="+mj-ea"/>
              </a:rPr>
              <a:t> in Munich,</a:t>
            </a:r>
            <a:br>
              <a:rPr lang="en-US" b="0" dirty="0">
                <a:solidFill>
                  <a:srgbClr val="20201E"/>
                </a:solidFill>
                <a:latin typeface="Titillium Web" panose="00000500000000000000" pitchFamily="2" charset="0"/>
                <a:ea typeface="+mj-ea"/>
              </a:rPr>
            </a:br>
            <a:r>
              <a:rPr lang="en-US" sz="2400" dirty="0">
                <a:solidFill>
                  <a:srgbClr val="20201E"/>
                </a:solidFill>
                <a:latin typeface="Titillium Web" panose="00000500000000000000" pitchFamily="2" charset="0"/>
                <a:ea typeface="+mj-ea"/>
              </a:rPr>
              <a:t>named after Thomas J. Watson, past president of IBM, helps </a:t>
            </a:r>
            <a:r>
              <a:rPr lang="en-US" sz="2400" dirty="0">
                <a:solidFill>
                  <a:srgbClr val="800000"/>
                </a:solidFill>
                <a:latin typeface="Titillium Web" panose="00000500000000000000" pitchFamily="2" charset="0"/>
                <a:ea typeface="+mj-ea"/>
              </a:rPr>
              <a:t>analyze medical records </a:t>
            </a:r>
            <a:r>
              <a:rPr lang="en-US" sz="2400" dirty="0">
                <a:solidFill>
                  <a:srgbClr val="20201E"/>
                </a:solidFill>
                <a:latin typeface="Titillium Web" panose="00000500000000000000" pitchFamily="2" charset="0"/>
                <a:ea typeface="+mj-ea"/>
              </a:rPr>
              <a:t>for rare illnesses. In doing so, the system captures 200 million pages of text in three seconds.</a:t>
            </a:r>
            <a:endParaRPr lang="en-US" sz="2400" dirty="0">
              <a:ea typeface="+mj-ea"/>
            </a:endParaRPr>
          </a:p>
        </p:txBody>
      </p:sp>
      <p:pic>
        <p:nvPicPr>
          <p:cNvPr id="27651" name="Picture 2" descr="IBM Watson Full Review: Price, Details, and Feature - Digital  Transformation Feed">
            <a:extLst>
              <a:ext uri="{FF2B5EF4-FFF2-40B4-BE49-F238E27FC236}">
                <a16:creationId xmlns:a16="http://schemas.microsoft.com/office/drawing/2014/main" id="{496E04FE-E383-961D-DFED-04991707C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75" y="2255838"/>
            <a:ext cx="9139238" cy="529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D2553-5F6E-FFA1-35A7-91FF3F72BC8D}"/>
              </a:ext>
            </a:extLst>
          </p:cNvPr>
          <p:cNvSpPr>
            <a:spLocks noGrp="1"/>
          </p:cNvSpPr>
          <p:nvPr>
            <p:ph type="title"/>
          </p:nvPr>
        </p:nvSpPr>
        <p:spPr>
          <a:xfrm>
            <a:off x="737393" y="427038"/>
            <a:ext cx="8605838" cy="1553734"/>
          </a:xfrm>
          <a:solidFill>
            <a:schemeClr val="bg1">
              <a:lumMod val="75000"/>
            </a:schemeClr>
          </a:solidFill>
        </p:spPr>
        <p:txBody>
          <a:bodyPr/>
          <a:lstStyle/>
          <a:p>
            <a:r>
              <a:rPr lang="en-US" sz="4400" dirty="0">
                <a:solidFill>
                  <a:srgbClr val="800000"/>
                </a:solidFill>
                <a:latin typeface="Aharoni" panose="02010803020104030203" pitchFamily="2" charset="-79"/>
                <a:ea typeface="Calibri" panose="020F0502020204030204" pitchFamily="34" charset="0"/>
                <a:cs typeface="Aharoni" panose="02010803020104030203" pitchFamily="2" charset="-79"/>
              </a:rPr>
              <a:t>W</a:t>
            </a:r>
            <a:r>
              <a:rPr lang="en-US" sz="4400" b="1" dirty="0">
                <a:solidFill>
                  <a:srgbClr val="800000"/>
                </a:solidFill>
                <a:effectLst/>
                <a:latin typeface="Aharoni" panose="02010803020104030203" pitchFamily="2" charset="-79"/>
                <a:ea typeface="Calibri" panose="020F0502020204030204" pitchFamily="34" charset="0"/>
                <a:cs typeface="Aharoni" panose="02010803020104030203" pitchFamily="2" charset="-79"/>
              </a:rPr>
              <a:t>earable devices are being integrated with EHRs,</a:t>
            </a:r>
            <a:endParaRPr lang="en-US" sz="4400" dirty="0">
              <a:solidFill>
                <a:srgbClr val="800000"/>
              </a:solidFill>
              <a:latin typeface="Aharoni" panose="02010803020104030203" pitchFamily="2" charset="-79"/>
              <a:cs typeface="Aharoni" panose="02010803020104030203" pitchFamily="2" charset="-79"/>
            </a:endParaRPr>
          </a:p>
        </p:txBody>
      </p:sp>
      <p:pic>
        <p:nvPicPr>
          <p:cNvPr id="4" name="Picture 3" descr="Wearables Devices Integration">
            <a:extLst>
              <a:ext uri="{FF2B5EF4-FFF2-40B4-BE49-F238E27FC236}">
                <a16:creationId xmlns:a16="http://schemas.microsoft.com/office/drawing/2014/main" id="{6830B76A-EDB0-8C99-4587-340DBF826F12}"/>
              </a:ext>
            </a:extLst>
          </p:cNvPr>
          <p:cNvPicPr>
            <a:picLocks noChangeAspect="1"/>
          </p:cNvPicPr>
          <p:nvPr/>
        </p:nvPicPr>
        <p:blipFill>
          <a:blip r:embed="rId2" cstate="print"/>
          <a:srcRect/>
          <a:stretch>
            <a:fillRect/>
          </a:stretch>
        </p:blipFill>
        <p:spPr bwMode="auto">
          <a:xfrm>
            <a:off x="4934" y="2408237"/>
            <a:ext cx="10134044" cy="4454525"/>
          </a:xfrm>
          <a:prstGeom prst="rect">
            <a:avLst/>
          </a:prstGeom>
          <a:noFill/>
          <a:ln w="9525">
            <a:noFill/>
            <a:miter lim="800000"/>
            <a:headEnd/>
            <a:tailEnd/>
          </a:ln>
        </p:spPr>
      </p:pic>
    </p:spTree>
    <p:extLst>
      <p:ext uri="{BB962C8B-B14F-4D97-AF65-F5344CB8AC3E}">
        <p14:creationId xmlns:p14="http://schemas.microsoft.com/office/powerpoint/2010/main" val="4088381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CE111-9ECF-6F5F-9E25-8F3605CC4242}"/>
              </a:ext>
            </a:extLst>
          </p:cNvPr>
          <p:cNvSpPr>
            <a:spLocks noGrp="1"/>
          </p:cNvSpPr>
          <p:nvPr>
            <p:ph type="title"/>
          </p:nvPr>
        </p:nvSpPr>
        <p:spPr>
          <a:xfrm>
            <a:off x="11113" y="46038"/>
            <a:ext cx="9990137" cy="1752600"/>
          </a:xfrm>
          <a:solidFill>
            <a:schemeClr val="accent6">
              <a:lumMod val="20000"/>
              <a:lumOff val="80000"/>
            </a:schemeClr>
          </a:solidFill>
        </p:spPr>
        <p:txBody>
          <a:bodyPr>
            <a:normAutofit fontScale="90000"/>
          </a:bodyPr>
          <a:lstStyle/>
          <a:p>
            <a:pPr>
              <a:defRPr/>
            </a:pPr>
            <a:r>
              <a:rPr lang="en-US" sz="4800" dirty="0">
                <a:solidFill>
                  <a:srgbClr val="800000"/>
                </a:solidFill>
                <a:latin typeface="Aharoni" panose="02010803020104030203" pitchFamily="2" charset="-79"/>
                <a:ea typeface="+mj-ea"/>
                <a:cs typeface="Aharoni" panose="02010803020104030203" pitchFamily="2" charset="-79"/>
              </a:rPr>
              <a:t>Top Technology Innovations Supporting EHR Optimization</a:t>
            </a:r>
          </a:p>
        </p:txBody>
      </p:sp>
      <p:pic>
        <p:nvPicPr>
          <p:cNvPr id="29699" name="Picture 2">
            <a:extLst>
              <a:ext uri="{FF2B5EF4-FFF2-40B4-BE49-F238E27FC236}">
                <a16:creationId xmlns:a16="http://schemas.microsoft.com/office/drawing/2014/main" id="{50A4C205-ED34-E321-0D19-0BACB2A44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98638"/>
            <a:ext cx="999013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3">
            <a:extLst>
              <a:ext uri="{FF2B5EF4-FFF2-40B4-BE49-F238E27FC236}">
                <a16:creationId xmlns:a16="http://schemas.microsoft.com/office/drawing/2014/main" id="{71A86804-1CB0-E34C-F024-CF111F6A5ABF}"/>
              </a:ext>
            </a:extLst>
          </p:cNvPr>
          <p:cNvSpPr txBox="1">
            <a:spLocks noChangeArrowheads="1"/>
          </p:cNvSpPr>
          <p:nvPr/>
        </p:nvSpPr>
        <p:spPr bwMode="auto">
          <a:xfrm>
            <a:off x="141288" y="1874838"/>
            <a:ext cx="962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gothic"/>
                <a:cs typeface="msgothic"/>
              </a:defRPr>
            </a:lvl1pPr>
            <a:lvl2pPr marL="742950" indent="-285750">
              <a:defRPr sz="2400">
                <a:solidFill>
                  <a:schemeClr val="tx1"/>
                </a:solidFill>
                <a:latin typeface="Times New Roman" panose="02020603050405020304" pitchFamily="18" charset="0"/>
                <a:ea typeface="msgothic"/>
                <a:cs typeface="msgothic"/>
              </a:defRPr>
            </a:lvl2pPr>
            <a:lvl3pPr marL="1143000" indent="-228600">
              <a:defRPr sz="2400">
                <a:solidFill>
                  <a:schemeClr val="tx1"/>
                </a:solidFill>
                <a:latin typeface="Times New Roman" panose="02020603050405020304" pitchFamily="18" charset="0"/>
                <a:ea typeface="msgothic"/>
                <a:cs typeface="msgothic"/>
              </a:defRPr>
            </a:lvl3pPr>
            <a:lvl4pPr marL="1600200" indent="-228600">
              <a:defRPr sz="2400">
                <a:solidFill>
                  <a:schemeClr val="tx1"/>
                </a:solidFill>
                <a:latin typeface="Times New Roman" panose="02020603050405020304" pitchFamily="18" charset="0"/>
                <a:ea typeface="msgothic"/>
                <a:cs typeface="msgothic"/>
              </a:defRPr>
            </a:lvl4pPr>
            <a:lvl5pPr marL="2057400" indent="-228600">
              <a:defRPr sz="2400">
                <a:solidFill>
                  <a:schemeClr val="tx1"/>
                </a:solidFill>
                <a:latin typeface="Times New Roman" panose="02020603050405020304" pitchFamily="18" charset="0"/>
                <a:ea typeface="msgothic"/>
                <a:cs typeface="msgothic"/>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9pPr>
          </a:lstStyle>
          <a:p>
            <a:r>
              <a:rPr lang="en-US" altLang="en-US" sz="2800" b="1">
                <a:solidFill>
                  <a:schemeClr val="bg1"/>
                </a:solidFill>
              </a:rPr>
              <a:t>Accessibility     Interoperability     Searchability     Ease of Use</a:t>
            </a:r>
          </a:p>
        </p:txBody>
      </p:sp>
      <p:sp>
        <p:nvSpPr>
          <p:cNvPr id="29701" name="TextBox 6">
            <a:extLst>
              <a:ext uri="{FF2B5EF4-FFF2-40B4-BE49-F238E27FC236}">
                <a16:creationId xmlns:a16="http://schemas.microsoft.com/office/drawing/2014/main" id="{6849923C-A537-6B5C-256D-35C1E514D735}"/>
              </a:ext>
            </a:extLst>
          </p:cNvPr>
          <p:cNvSpPr txBox="1">
            <a:spLocks noChangeArrowheads="1"/>
          </p:cNvSpPr>
          <p:nvPr/>
        </p:nvSpPr>
        <p:spPr bwMode="auto">
          <a:xfrm>
            <a:off x="141288" y="6950075"/>
            <a:ext cx="962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gothic"/>
                <a:cs typeface="msgothic"/>
              </a:defRPr>
            </a:lvl1pPr>
            <a:lvl2pPr marL="742950" indent="-285750">
              <a:defRPr sz="2400">
                <a:solidFill>
                  <a:schemeClr val="tx1"/>
                </a:solidFill>
                <a:latin typeface="Times New Roman" panose="02020603050405020304" pitchFamily="18" charset="0"/>
                <a:ea typeface="msgothic"/>
                <a:cs typeface="msgothic"/>
              </a:defRPr>
            </a:lvl2pPr>
            <a:lvl3pPr marL="1143000" indent="-228600">
              <a:defRPr sz="2400">
                <a:solidFill>
                  <a:schemeClr val="tx1"/>
                </a:solidFill>
                <a:latin typeface="Times New Roman" panose="02020603050405020304" pitchFamily="18" charset="0"/>
                <a:ea typeface="msgothic"/>
                <a:cs typeface="msgothic"/>
              </a:defRPr>
            </a:lvl3pPr>
            <a:lvl4pPr marL="1600200" indent="-228600">
              <a:defRPr sz="2400">
                <a:solidFill>
                  <a:schemeClr val="tx1"/>
                </a:solidFill>
                <a:latin typeface="Times New Roman" panose="02020603050405020304" pitchFamily="18" charset="0"/>
                <a:ea typeface="msgothic"/>
                <a:cs typeface="msgothic"/>
              </a:defRPr>
            </a:lvl4pPr>
            <a:lvl5pPr marL="2057400" indent="-228600">
              <a:defRPr sz="2400">
                <a:solidFill>
                  <a:schemeClr val="tx1"/>
                </a:solidFill>
                <a:latin typeface="Times New Roman" panose="02020603050405020304" pitchFamily="18" charset="0"/>
                <a:ea typeface="msgothic"/>
                <a:cs typeface="msgothic"/>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msgothic"/>
                <a:cs typeface="msgothic"/>
              </a:defRPr>
            </a:lvl9pPr>
          </a:lstStyle>
          <a:p>
            <a:pPr algn="ctr"/>
            <a:r>
              <a:rPr lang="en-US" altLang="en-US" sz="2800" b="1">
                <a:solidFill>
                  <a:schemeClr val="bg1"/>
                </a:solidFill>
              </a:rPr>
              <a:t>Standardization of EHRs     Patient-centric Engagement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inyML is giving hardware new life | TechCrunch">
            <a:extLst>
              <a:ext uri="{FF2B5EF4-FFF2-40B4-BE49-F238E27FC236}">
                <a16:creationId xmlns:a16="http://schemas.microsoft.com/office/drawing/2014/main" id="{D8E90593-981B-4D72-B8D6-4DDC36527B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523" y="2918000"/>
            <a:ext cx="3854905" cy="28874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0FA7BF6-90DC-4063-A3A2-337D6DE9CD7C}"/>
              </a:ext>
            </a:extLst>
          </p:cNvPr>
          <p:cNvSpPr txBox="1"/>
          <p:nvPr/>
        </p:nvSpPr>
        <p:spPr>
          <a:xfrm>
            <a:off x="1200199" y="1430691"/>
            <a:ext cx="7940208" cy="779444"/>
          </a:xfrm>
          <a:prstGeom prst="rect">
            <a:avLst/>
          </a:prstGeom>
          <a:solidFill>
            <a:srgbClr val="FFC000"/>
          </a:solidFill>
        </p:spPr>
        <p:txBody>
          <a:bodyPr wrap="square" rtlCol="0">
            <a:spAutoFit/>
          </a:bodyPr>
          <a:lstStyle/>
          <a:p>
            <a:r>
              <a:rPr lang="en-US" sz="4465" dirty="0">
                <a:solidFill>
                  <a:schemeClr val="accent1">
                    <a:lumMod val="50000"/>
                  </a:schemeClr>
                </a:solidFill>
                <a:latin typeface="Aharoni" panose="02010803020104030203" pitchFamily="2" charset="-79"/>
                <a:cs typeface="Aharoni" panose="02010803020104030203" pitchFamily="2" charset="-79"/>
              </a:rPr>
              <a:t>Tiny ML microcontroller</a:t>
            </a:r>
          </a:p>
        </p:txBody>
      </p:sp>
      <p:pic>
        <p:nvPicPr>
          <p:cNvPr id="7172" name="Picture 4">
            <a:extLst>
              <a:ext uri="{FF2B5EF4-FFF2-40B4-BE49-F238E27FC236}">
                <a16:creationId xmlns:a16="http://schemas.microsoft.com/office/drawing/2014/main" id="{EF7811EC-0767-411A-B8B2-0EFEFD65A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4706" y="2877790"/>
            <a:ext cx="5218299" cy="288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186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B1237-6EF4-A00D-D237-34EE662D6600}"/>
              </a:ext>
            </a:extLst>
          </p:cNvPr>
          <p:cNvSpPr>
            <a:spLocks noGrp="1"/>
          </p:cNvSpPr>
          <p:nvPr>
            <p:ph type="title"/>
          </p:nvPr>
        </p:nvSpPr>
        <p:spPr>
          <a:xfrm>
            <a:off x="1168400" y="906462"/>
            <a:ext cx="7940675" cy="1203325"/>
          </a:xfrm>
          <a:solidFill>
            <a:schemeClr val="tx2">
              <a:lumMod val="40000"/>
              <a:lumOff val="60000"/>
            </a:schemeClr>
          </a:solidFill>
        </p:spPr>
        <p:txBody>
          <a:bodyPr>
            <a:normAutofit fontScale="90000"/>
          </a:bodyPr>
          <a:lstStyle/>
          <a:p>
            <a:pPr algn="ctr" defTabSz="755957" eaLnBrk="1" fontAlgn="auto" hangingPunct="1">
              <a:spcAft>
                <a:spcPts val="0"/>
              </a:spcAft>
              <a:defRPr/>
            </a:pPr>
            <a:br>
              <a:rPr lang="en-US" sz="1323" dirty="0">
                <a:solidFill>
                  <a:schemeClr val="accent1">
                    <a:lumMod val="50000"/>
                  </a:schemeClr>
                </a:solidFill>
                <a:latin typeface="Aharoni" panose="02010803020104030203" pitchFamily="2" charset="-79"/>
                <a:cs typeface="Aharoni" panose="02010803020104030203" pitchFamily="2" charset="-79"/>
              </a:rPr>
            </a:br>
            <a:r>
              <a:rPr lang="en-US" sz="4465" dirty="0">
                <a:solidFill>
                  <a:schemeClr val="accent1">
                    <a:lumMod val="50000"/>
                  </a:schemeClr>
                </a:solidFill>
                <a:latin typeface="Aharoni" panose="02010803020104030203" pitchFamily="2" charset="-79"/>
                <a:cs typeface="Aharoni" panose="02010803020104030203" pitchFamily="2" charset="-79"/>
              </a:rPr>
              <a:t>Artificial intelligence (AI)</a:t>
            </a:r>
          </a:p>
        </p:txBody>
      </p:sp>
      <p:sp>
        <p:nvSpPr>
          <p:cNvPr id="3" name="Content Placeholder 2">
            <a:extLst>
              <a:ext uri="{FF2B5EF4-FFF2-40B4-BE49-F238E27FC236}">
                <a16:creationId xmlns:a16="http://schemas.microsoft.com/office/drawing/2014/main" id="{EA59B1D2-4A91-D2C2-18E5-DA9BBEA59727}"/>
              </a:ext>
            </a:extLst>
          </p:cNvPr>
          <p:cNvSpPr>
            <a:spLocks noGrp="1"/>
          </p:cNvSpPr>
          <p:nvPr>
            <p:ph idx="1"/>
          </p:nvPr>
        </p:nvSpPr>
        <p:spPr>
          <a:xfrm>
            <a:off x="827088" y="2478088"/>
            <a:ext cx="8623300" cy="3573462"/>
          </a:xfrm>
        </p:spPr>
        <p:txBody>
          <a:bodyPr rtlCol="0">
            <a:normAutofit/>
          </a:bodyPr>
          <a:lstStyle/>
          <a:p>
            <a:pPr marL="614271" indent="-614271" defTabSz="755957" eaLnBrk="1" fontAlgn="auto" hangingPunct="1">
              <a:lnSpc>
                <a:spcPct val="100000"/>
              </a:lnSpc>
              <a:spcBef>
                <a:spcPts val="1102"/>
              </a:spcBef>
              <a:spcAft>
                <a:spcPts val="0"/>
              </a:spcAft>
              <a:buFont typeface="+mj-lt"/>
              <a:buAutoNum type="arabicPeriod"/>
              <a:defRPr/>
            </a:pPr>
            <a:r>
              <a:rPr lang="en-US" sz="2646" dirty="0">
                <a:ea typeface="Calibri" panose="020F0502020204030204" pitchFamily="34" charset="0"/>
              </a:rPr>
              <a:t>Performs Cognitive Skills – </a:t>
            </a:r>
          </a:p>
          <a:p>
            <a:pPr marL="992284" lvl="1" indent="-614271" defTabSz="755957" eaLnBrk="1" fontAlgn="auto" hangingPunct="1">
              <a:lnSpc>
                <a:spcPct val="100000"/>
              </a:lnSpc>
              <a:spcBef>
                <a:spcPts val="551"/>
              </a:spcBef>
              <a:spcAft>
                <a:spcPts val="0"/>
              </a:spcAft>
              <a:buFont typeface="+mj-lt"/>
              <a:buAutoNum type="alphaLcParenR"/>
              <a:defRPr/>
            </a:pPr>
            <a:r>
              <a:rPr lang="en-US" sz="2480" dirty="0">
                <a:ea typeface="Calibri" panose="020F0502020204030204" pitchFamily="34" charset="0"/>
              </a:rPr>
              <a:t>Learning; </a:t>
            </a:r>
          </a:p>
          <a:p>
            <a:pPr marL="992284" lvl="1" indent="-614271" defTabSz="755957" eaLnBrk="1" fontAlgn="auto" hangingPunct="1">
              <a:lnSpc>
                <a:spcPct val="100000"/>
              </a:lnSpc>
              <a:spcBef>
                <a:spcPts val="551"/>
              </a:spcBef>
              <a:spcAft>
                <a:spcPts val="0"/>
              </a:spcAft>
              <a:buFont typeface="+mj-lt"/>
              <a:buAutoNum type="alphaLcParenR"/>
              <a:defRPr/>
            </a:pPr>
            <a:r>
              <a:rPr lang="en-US" sz="2480" dirty="0">
                <a:ea typeface="Calibri" panose="020F0502020204030204" pitchFamily="34" charset="0"/>
              </a:rPr>
              <a:t>Reasoning; and </a:t>
            </a:r>
          </a:p>
          <a:p>
            <a:pPr marL="992284" lvl="1" indent="-614271" defTabSz="755957" eaLnBrk="1" fontAlgn="auto" hangingPunct="1">
              <a:lnSpc>
                <a:spcPct val="100000"/>
              </a:lnSpc>
              <a:spcBef>
                <a:spcPts val="551"/>
              </a:spcBef>
              <a:spcAft>
                <a:spcPts val="0"/>
              </a:spcAft>
              <a:buFont typeface="+mj-lt"/>
              <a:buAutoNum type="alphaLcParenR"/>
              <a:defRPr/>
            </a:pPr>
            <a:r>
              <a:rPr lang="en-US" sz="2480" dirty="0">
                <a:ea typeface="Calibri" panose="020F0502020204030204" pitchFamily="34" charset="0"/>
              </a:rPr>
              <a:t>Self-Correction</a:t>
            </a:r>
          </a:p>
          <a:p>
            <a:pPr marL="614271" indent="-614271" defTabSz="755957" eaLnBrk="1" fontAlgn="auto" hangingPunct="1">
              <a:lnSpc>
                <a:spcPct val="100000"/>
              </a:lnSpc>
              <a:spcBef>
                <a:spcPts val="1102"/>
              </a:spcBef>
              <a:spcAft>
                <a:spcPts val="0"/>
              </a:spcAft>
              <a:buFont typeface="+mj-lt"/>
              <a:buAutoNum type="arabicPeriod"/>
              <a:defRPr/>
            </a:pPr>
            <a:r>
              <a:rPr lang="en-US" sz="2646" dirty="0">
                <a:ea typeface="Calibri" panose="020F0502020204030204" pitchFamily="34" charset="0"/>
              </a:rPr>
              <a:t>Artificial Narrow Intelligence (ANI) or Weak AI</a:t>
            </a:r>
          </a:p>
          <a:p>
            <a:pPr marL="614271" indent="-614271" defTabSz="755957" eaLnBrk="1" fontAlgn="auto" hangingPunct="1">
              <a:lnSpc>
                <a:spcPct val="100000"/>
              </a:lnSpc>
              <a:spcBef>
                <a:spcPts val="1102"/>
              </a:spcBef>
              <a:spcAft>
                <a:spcPts val="0"/>
              </a:spcAft>
              <a:buFont typeface="+mj-lt"/>
              <a:buAutoNum type="arabicPeriod"/>
              <a:defRPr/>
            </a:pPr>
            <a:r>
              <a:rPr lang="en-US" sz="2646" dirty="0">
                <a:ea typeface="Calibri" panose="020F0502020204030204" pitchFamily="34" charset="0"/>
              </a:rPr>
              <a:t>Artificial General Intelligence (AGI) or Strong AI</a:t>
            </a:r>
          </a:p>
          <a:p>
            <a:pPr marL="614271" indent="-614271" defTabSz="755957" eaLnBrk="1" fontAlgn="auto" hangingPunct="1">
              <a:lnSpc>
                <a:spcPct val="100000"/>
              </a:lnSpc>
              <a:spcBef>
                <a:spcPts val="1102"/>
              </a:spcBef>
              <a:spcAft>
                <a:spcPts val="0"/>
              </a:spcAft>
              <a:buFont typeface="+mj-lt"/>
              <a:buAutoNum type="arabicPeriod"/>
              <a:defRPr/>
            </a:pPr>
            <a:r>
              <a:rPr lang="en-US" sz="2646" dirty="0">
                <a:ea typeface="Calibri" panose="020F0502020204030204" pitchFamily="34" charset="0"/>
              </a:rPr>
              <a:t>Artificial Super Intelligence (ASI) or Super AI</a:t>
            </a:r>
            <a:endParaRPr lang="en-US" sz="2646" dirty="0"/>
          </a:p>
        </p:txBody>
      </p:sp>
    </p:spTree>
    <p:extLst>
      <p:ext uri="{BB962C8B-B14F-4D97-AF65-F5344CB8AC3E}">
        <p14:creationId xmlns:p14="http://schemas.microsoft.com/office/powerpoint/2010/main" val="19533114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Quantum Machine Learning — The Next Big Thing | by Deep Dutta | The Startup  | Medium">
            <a:extLst>
              <a:ext uri="{FF2B5EF4-FFF2-40B4-BE49-F238E27FC236}">
                <a16:creationId xmlns:a16="http://schemas.microsoft.com/office/drawing/2014/main" id="{07ADA0FE-08D0-4FE0-9F0B-EA8D02E8F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995" y="1744393"/>
            <a:ext cx="8303411" cy="4262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460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loud AutoML Custom Machine Learning Models | Google Cloud">
            <a:extLst>
              <a:ext uri="{FF2B5EF4-FFF2-40B4-BE49-F238E27FC236}">
                <a16:creationId xmlns:a16="http://schemas.microsoft.com/office/drawing/2014/main" id="{F666FD64-4487-4C7B-98CA-13D4FD4342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1" y="2374837"/>
            <a:ext cx="10009534" cy="51848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49BB416-348C-1EED-31E6-E4E180E9D92D}"/>
              </a:ext>
            </a:extLst>
          </p:cNvPr>
          <p:cNvSpPr txBox="1"/>
          <p:nvPr/>
        </p:nvSpPr>
        <p:spPr>
          <a:xfrm>
            <a:off x="54827" y="46037"/>
            <a:ext cx="9920658" cy="1015663"/>
          </a:xfrm>
          <a:prstGeom prst="rect">
            <a:avLst/>
          </a:prstGeom>
          <a:noFill/>
        </p:spPr>
        <p:txBody>
          <a:bodyPr wrap="square" rtlCol="0">
            <a:spAutoFit/>
          </a:bodyPr>
          <a:lstStyle/>
          <a:p>
            <a:pPr algn="ctr"/>
            <a:r>
              <a:rPr lang="en-US" sz="6000" b="1" dirty="0">
                <a:solidFill>
                  <a:srgbClr val="800000"/>
                </a:solidFill>
                <a:latin typeface="Tahoma" panose="020B0604030504040204" pitchFamily="34" charset="0"/>
                <a:ea typeface="Tahoma" panose="020B0604030504040204" pitchFamily="34" charset="0"/>
                <a:cs typeface="Tahoma" panose="020B0604030504040204" pitchFamily="34" charset="0"/>
              </a:rPr>
              <a:t>Auto ML and </a:t>
            </a:r>
            <a:r>
              <a:rPr lang="en-US" sz="6000" b="1" dirty="0" err="1">
                <a:solidFill>
                  <a:srgbClr val="800000"/>
                </a:solidFill>
                <a:latin typeface="Tahoma" panose="020B0604030504040204" pitchFamily="34" charset="0"/>
                <a:ea typeface="Tahoma" panose="020B0604030504040204" pitchFamily="34" charset="0"/>
                <a:cs typeface="Tahoma" panose="020B0604030504040204" pitchFamily="34" charset="0"/>
              </a:rPr>
              <a:t>MLOps</a:t>
            </a:r>
            <a:endParaRPr lang="en-US" sz="6000" b="1" dirty="0">
              <a:solidFill>
                <a:srgbClr val="80000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6" descr="Cross section of Machine Learning + DevOps + Data Engineering = MLOps">
            <a:extLst>
              <a:ext uri="{FF2B5EF4-FFF2-40B4-BE49-F238E27FC236}">
                <a16:creationId xmlns:a16="http://schemas.microsoft.com/office/drawing/2014/main" id="{B326A7CE-9BEB-49DF-6BDB-7A66C7A7FC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3629" y="1120155"/>
            <a:ext cx="4624823" cy="4640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369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4757C1-2177-4ECB-8E07-BCC5DF44B568}"/>
              </a:ext>
            </a:extLst>
          </p:cNvPr>
          <p:cNvSpPr txBox="1"/>
          <p:nvPr/>
        </p:nvSpPr>
        <p:spPr>
          <a:xfrm>
            <a:off x="0" y="46037"/>
            <a:ext cx="10080625" cy="1015663"/>
          </a:xfrm>
          <a:prstGeom prst="rect">
            <a:avLst/>
          </a:prstGeom>
          <a:noFill/>
        </p:spPr>
        <p:txBody>
          <a:bodyPr wrap="square" rtlCol="0">
            <a:spAutoFit/>
          </a:bodyPr>
          <a:lstStyle/>
          <a:p>
            <a:pPr algn="ctr"/>
            <a:r>
              <a:rPr lang="en-US" sz="6000" dirty="0">
                <a:solidFill>
                  <a:srgbClr val="800000"/>
                </a:solidFill>
                <a:latin typeface="Aharoni" panose="02010803020104030203" pitchFamily="2" charset="-79"/>
                <a:cs typeface="Aharoni" panose="02010803020104030203" pitchFamily="2" charset="-79"/>
              </a:rPr>
              <a:t>Full stack deep learning</a:t>
            </a:r>
          </a:p>
        </p:txBody>
      </p:sp>
      <p:pic>
        <p:nvPicPr>
          <p:cNvPr id="11268" name="Picture 4">
            <a:extLst>
              <a:ext uri="{FF2B5EF4-FFF2-40B4-BE49-F238E27FC236}">
                <a16:creationId xmlns:a16="http://schemas.microsoft.com/office/drawing/2014/main" id="{0B95CD8B-5A8A-40CD-AD48-D077C278F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7" y="1189037"/>
            <a:ext cx="9405935" cy="5512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343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ck boxes and their intrusion. The domain of artificial intelligence… |  by Tarun Acharya | Towards Data Science">
            <a:extLst>
              <a:ext uri="{FF2B5EF4-FFF2-40B4-BE49-F238E27FC236}">
                <a16:creationId xmlns:a16="http://schemas.microsoft.com/office/drawing/2014/main" id="{5B28865E-28B0-4B92-B26C-814B46A953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1156" y="198437"/>
            <a:ext cx="8518311" cy="3846255"/>
          </a:xfrm>
          <a:prstGeom prst="rect">
            <a:avLst/>
          </a:prstGeom>
          <a:noFill/>
          <a:ln>
            <a:noFill/>
          </a:ln>
        </p:spPr>
      </p:pic>
      <p:sp>
        <p:nvSpPr>
          <p:cNvPr id="7" name="TextBox 6">
            <a:extLst>
              <a:ext uri="{FF2B5EF4-FFF2-40B4-BE49-F238E27FC236}">
                <a16:creationId xmlns:a16="http://schemas.microsoft.com/office/drawing/2014/main" id="{006B42B0-0756-470F-A230-16F211CA551C}"/>
              </a:ext>
            </a:extLst>
          </p:cNvPr>
          <p:cNvSpPr txBox="1"/>
          <p:nvPr/>
        </p:nvSpPr>
        <p:spPr>
          <a:xfrm>
            <a:off x="0" y="4197092"/>
            <a:ext cx="10080625" cy="2554545"/>
          </a:xfrm>
          <a:prstGeom prst="rect">
            <a:avLst/>
          </a:prstGeom>
          <a:solidFill>
            <a:srgbClr val="FFC000"/>
          </a:solidFill>
        </p:spPr>
        <p:txBody>
          <a:bodyPr wrap="square" rtlCol="0">
            <a:spAutoFit/>
          </a:bodyPr>
          <a:lstStyle/>
          <a:p>
            <a:pPr marL="378013" indent="-378013">
              <a:buFont typeface="Wingdings" panose="05000000000000000000" pitchFamily="2" charset="2"/>
              <a:buChar char="Ø"/>
            </a:pPr>
            <a:r>
              <a:rPr lang="en-US" sz="3200" b="1" dirty="0">
                <a:latin typeface="Aharoni" panose="02010803020104030203" pitchFamily="2" charset="-79"/>
                <a:ea typeface="Tahoma" panose="020B0604030504040204" pitchFamily="34" charset="0"/>
                <a:cs typeface="Aharoni" panose="02010803020104030203" pitchFamily="2" charset="-79"/>
              </a:rPr>
              <a:t>Inherently black box (developers cannot share the details of how the algorithm works in practice)</a:t>
            </a:r>
          </a:p>
          <a:p>
            <a:pPr marL="378013" indent="-378013">
              <a:buFont typeface="Wingdings" panose="05000000000000000000" pitchFamily="2" charset="2"/>
              <a:buChar char="Ø"/>
            </a:pPr>
            <a:r>
              <a:rPr lang="en-US" sz="3200" b="1" dirty="0">
                <a:latin typeface="Aharoni" panose="02010803020104030203" pitchFamily="2" charset="-79"/>
                <a:ea typeface="Tahoma" panose="020B0604030504040204" pitchFamily="34" charset="0"/>
                <a:cs typeface="Aharoni" panose="02010803020104030203" pitchFamily="2" charset="-79"/>
              </a:rPr>
              <a:t>Deliberately black box (developers know but will not share the details).</a:t>
            </a:r>
          </a:p>
        </p:txBody>
      </p:sp>
    </p:spTree>
    <p:extLst>
      <p:ext uri="{BB962C8B-B14F-4D97-AF65-F5344CB8AC3E}">
        <p14:creationId xmlns:p14="http://schemas.microsoft.com/office/powerpoint/2010/main" val="2842956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460C29-D1BF-4B41-9386-A512C9AFCDF1}"/>
              </a:ext>
            </a:extLst>
          </p:cNvPr>
          <p:cNvSpPr txBox="1"/>
          <p:nvPr/>
        </p:nvSpPr>
        <p:spPr>
          <a:xfrm>
            <a:off x="1" y="120511"/>
            <a:ext cx="10080624" cy="1754326"/>
          </a:xfrm>
          <a:prstGeom prst="rect">
            <a:avLst/>
          </a:prstGeom>
          <a:solidFill>
            <a:schemeClr val="accent1">
              <a:lumMod val="20000"/>
              <a:lumOff val="80000"/>
            </a:schemeClr>
          </a:solidFill>
        </p:spPr>
        <p:txBody>
          <a:bodyPr wrap="square" rtlCol="0">
            <a:spAutoFit/>
          </a:bodyPr>
          <a:lstStyle/>
          <a:p>
            <a:pPr algn="ctr"/>
            <a:r>
              <a:rPr lang="en-US" sz="5400" b="1" dirty="0">
                <a:latin typeface="Noto Sans" panose="020B0502040204020203" pitchFamily="34" charset="0"/>
              </a:rPr>
              <a:t>Acronyms </a:t>
            </a:r>
          </a:p>
          <a:p>
            <a:pPr algn="ctr"/>
            <a:r>
              <a:rPr lang="en-US" sz="5400" b="1" dirty="0">
                <a:latin typeface="Noto Sans" panose="020B0502040204020203" pitchFamily="34" charset="0"/>
              </a:rPr>
              <a:t>RR, VR, AR, MR, XR</a:t>
            </a:r>
          </a:p>
        </p:txBody>
      </p:sp>
      <p:pic>
        <p:nvPicPr>
          <p:cNvPr id="4" name="Picture 2">
            <a:extLst>
              <a:ext uri="{FF2B5EF4-FFF2-40B4-BE49-F238E27FC236}">
                <a16:creationId xmlns:a16="http://schemas.microsoft.com/office/drawing/2014/main" id="{8BD3C179-A5C7-CAC0-A7CD-2F30010336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703" y="1896230"/>
            <a:ext cx="7555218" cy="5670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758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672B4-F826-4A99-BDA7-78B37B295A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BD271F6-D386-45B7-97FE-1B411424E593}"/>
              </a:ext>
            </a:extLst>
          </p:cNvPr>
          <p:cNvSpPr>
            <a:spLocks noGrp="1"/>
          </p:cNvSpPr>
          <p:nvPr>
            <p:ph idx="1"/>
          </p:nvPr>
        </p:nvSpPr>
        <p:spPr/>
        <p:txBody>
          <a:bodyPr/>
          <a:lstStyle/>
          <a:p>
            <a:endParaRPr lang="en-US"/>
          </a:p>
        </p:txBody>
      </p:sp>
      <p:pic>
        <p:nvPicPr>
          <p:cNvPr id="12290" name="Picture 2" descr="girl sitting using smartphone">
            <a:extLst>
              <a:ext uri="{FF2B5EF4-FFF2-40B4-BE49-F238E27FC236}">
                <a16:creationId xmlns:a16="http://schemas.microsoft.com/office/drawing/2014/main" id="{7E3BB58D-2F18-4DBA-96DE-6CE64E4D0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9382" y="974156"/>
            <a:ext cx="7777858" cy="50344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1CED4A-5D84-4037-AE25-C055913D923C}"/>
              </a:ext>
            </a:extLst>
          </p:cNvPr>
          <p:cNvSpPr txBox="1"/>
          <p:nvPr/>
        </p:nvSpPr>
        <p:spPr>
          <a:xfrm>
            <a:off x="940218" y="5949819"/>
            <a:ext cx="8200188" cy="601255"/>
          </a:xfrm>
          <a:prstGeom prst="rect">
            <a:avLst/>
          </a:prstGeom>
          <a:noFill/>
        </p:spPr>
        <p:txBody>
          <a:bodyPr wrap="square" rtlCol="0">
            <a:spAutoFit/>
          </a:bodyPr>
          <a:lstStyle/>
          <a:p>
            <a:pPr algn="ctr"/>
            <a:r>
              <a:rPr lang="en-US" sz="3307" dirty="0">
                <a:solidFill>
                  <a:schemeClr val="bg1"/>
                </a:solidFill>
                <a:latin typeface="Arial Black" panose="020B0A04020102020204" pitchFamily="34" charset="0"/>
              </a:rPr>
              <a:t>Real Reality</a:t>
            </a:r>
          </a:p>
        </p:txBody>
      </p:sp>
    </p:spTree>
    <p:extLst>
      <p:ext uri="{BB962C8B-B14F-4D97-AF65-F5344CB8AC3E}">
        <p14:creationId xmlns:p14="http://schemas.microsoft.com/office/powerpoint/2010/main" val="41465101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 Lab screenshot">
            <a:extLst>
              <a:ext uri="{FF2B5EF4-FFF2-40B4-BE49-F238E27FC236}">
                <a16:creationId xmlns:a16="http://schemas.microsoft.com/office/drawing/2014/main" id="{DA967CA8-CA11-4F49-97C4-14BF306B7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0122514" cy="67516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22CAAD3-9004-49BD-B82E-4B75E15A3789}"/>
              </a:ext>
            </a:extLst>
          </p:cNvPr>
          <p:cNvSpPr txBox="1"/>
          <p:nvPr/>
        </p:nvSpPr>
        <p:spPr>
          <a:xfrm>
            <a:off x="2746971" y="1382373"/>
            <a:ext cx="6166424" cy="1517338"/>
          </a:xfrm>
          <a:prstGeom prst="rect">
            <a:avLst/>
          </a:prstGeom>
          <a:noFill/>
        </p:spPr>
        <p:txBody>
          <a:bodyPr wrap="square" rtlCol="0">
            <a:spAutoFit/>
          </a:bodyPr>
          <a:lstStyle/>
          <a:p>
            <a:pPr algn="l"/>
            <a:r>
              <a:rPr lang="en-US" sz="2315" b="1" dirty="0">
                <a:solidFill>
                  <a:schemeClr val="bg1"/>
                </a:solidFill>
                <a:latin typeface="Noto Sans" panose="020B0502040504020204" pitchFamily="34" charset="0"/>
              </a:rPr>
              <a:t>Virtual reality (VR): </a:t>
            </a:r>
            <a:r>
              <a:rPr lang="en-US" sz="2315" b="1" dirty="0">
                <a:solidFill>
                  <a:schemeClr val="bg1"/>
                </a:solidFill>
                <a:latin typeface="Lato" panose="020F0502020204030203" pitchFamily="34" charset="0"/>
              </a:rPr>
              <a:t>is technology that shuts the user away from RR, instead replacing every aspect of their reality artificially.</a:t>
            </a:r>
          </a:p>
        </p:txBody>
      </p:sp>
      <p:pic>
        <p:nvPicPr>
          <p:cNvPr id="6150" name="Picture 6">
            <a:extLst>
              <a:ext uri="{FF2B5EF4-FFF2-40B4-BE49-F238E27FC236}">
                <a16:creationId xmlns:a16="http://schemas.microsoft.com/office/drawing/2014/main" id="{89F97F0A-FB2C-44D2-8E86-DD90AD421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1893" y="3818449"/>
            <a:ext cx="2165759" cy="992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49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A4061-DEE2-44AF-B4E2-724867887C6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CDB365-52B0-4D49-A28F-8BE15D889CF8}"/>
              </a:ext>
            </a:extLst>
          </p:cNvPr>
          <p:cNvSpPr>
            <a:spLocks noGrp="1"/>
          </p:cNvSpPr>
          <p:nvPr>
            <p:ph idx="1"/>
          </p:nvPr>
        </p:nvSpPr>
        <p:spPr/>
        <p:txBody>
          <a:bodyPr/>
          <a:lstStyle/>
          <a:p>
            <a:endParaRPr lang="en-US"/>
          </a:p>
        </p:txBody>
      </p:sp>
      <p:pic>
        <p:nvPicPr>
          <p:cNvPr id="13314" name="Picture 2" descr="Why Virtual Reality is the Future? | Virtual reality technology, Virtual  reality, Virtual reality glasses">
            <a:extLst>
              <a:ext uri="{FF2B5EF4-FFF2-40B4-BE49-F238E27FC236}">
                <a16:creationId xmlns:a16="http://schemas.microsoft.com/office/drawing/2014/main" id="{0FCE00A4-8D59-4B05-874A-7203C31046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0884" y="944662"/>
            <a:ext cx="7631086" cy="50850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01523AF-4A95-4088-A73A-AB3D3C6C1F17}"/>
              </a:ext>
            </a:extLst>
          </p:cNvPr>
          <p:cNvSpPr txBox="1"/>
          <p:nvPr/>
        </p:nvSpPr>
        <p:spPr>
          <a:xfrm>
            <a:off x="940218" y="6000222"/>
            <a:ext cx="8200188" cy="601255"/>
          </a:xfrm>
          <a:prstGeom prst="rect">
            <a:avLst/>
          </a:prstGeom>
          <a:noFill/>
        </p:spPr>
        <p:txBody>
          <a:bodyPr wrap="square" rtlCol="0">
            <a:spAutoFit/>
          </a:bodyPr>
          <a:lstStyle/>
          <a:p>
            <a:pPr algn="ctr"/>
            <a:r>
              <a:rPr lang="en-US" sz="3307" dirty="0">
                <a:solidFill>
                  <a:schemeClr val="bg1"/>
                </a:solidFill>
                <a:latin typeface="Arial Black" panose="020B0A04020102020204" pitchFamily="34" charset="0"/>
              </a:rPr>
              <a:t>Virtual Reality</a:t>
            </a:r>
          </a:p>
        </p:txBody>
      </p:sp>
    </p:spTree>
    <p:extLst>
      <p:ext uri="{BB962C8B-B14F-4D97-AF65-F5344CB8AC3E}">
        <p14:creationId xmlns:p14="http://schemas.microsoft.com/office/powerpoint/2010/main" val="23342435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B204C4A-5ECC-46FA-8603-91A37AE4D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4661"/>
            <a:ext cx="10137540" cy="56703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8F21F16-53E7-4707-ACE5-79CA1A7C0064}"/>
              </a:ext>
            </a:extLst>
          </p:cNvPr>
          <p:cNvSpPr txBox="1"/>
          <p:nvPr/>
        </p:nvSpPr>
        <p:spPr>
          <a:xfrm>
            <a:off x="151707" y="4813348"/>
            <a:ext cx="10080625" cy="1720984"/>
          </a:xfrm>
          <a:prstGeom prst="rect">
            <a:avLst/>
          </a:prstGeom>
          <a:noFill/>
        </p:spPr>
        <p:txBody>
          <a:bodyPr wrap="square" rtlCol="0">
            <a:spAutoFit/>
          </a:bodyPr>
          <a:lstStyle/>
          <a:p>
            <a:pPr algn="l"/>
            <a:r>
              <a:rPr lang="en-US" sz="2646" b="1" dirty="0">
                <a:solidFill>
                  <a:schemeClr val="bg1"/>
                </a:solidFill>
                <a:latin typeface="Noto Sans" panose="020B0502040504020204" pitchFamily="34" charset="0"/>
              </a:rPr>
              <a:t>Augmented reality (AR):</a:t>
            </a:r>
          </a:p>
          <a:p>
            <a:pPr algn="l"/>
            <a:r>
              <a:rPr lang="en-US" sz="2646" b="1" dirty="0">
                <a:solidFill>
                  <a:schemeClr val="bg1"/>
                </a:solidFill>
                <a:latin typeface="Lato" panose="020F0502020204030203" pitchFamily="34" charset="0"/>
              </a:rPr>
              <a:t>Supplements real reality (RR) with computer generated imagery of any kind, such as Google Glass, smartphones, Nokia’s City Lens, </a:t>
            </a:r>
            <a:r>
              <a:rPr lang="en-US" sz="2646" b="1" i="1" dirty="0" err="1">
                <a:solidFill>
                  <a:schemeClr val="bg1"/>
                </a:solidFill>
                <a:latin typeface="Lato" panose="020F0502020204030203" pitchFamily="34" charset="0"/>
                <a:hlinkClick r:id="rId3">
                  <a:extLst>
                    <a:ext uri="{A12FA001-AC4F-418D-AE19-62706E023703}">
                      <ahyp:hlinkClr xmlns:ahyp="http://schemas.microsoft.com/office/drawing/2018/hyperlinkcolor" val="tx"/>
                    </a:ext>
                  </a:extLst>
                </a:hlinkClick>
              </a:rPr>
              <a:t>Pokemon</a:t>
            </a:r>
            <a:r>
              <a:rPr lang="en-US" sz="2646" b="1" i="1" dirty="0">
                <a:solidFill>
                  <a:schemeClr val="bg1"/>
                </a:solidFill>
                <a:latin typeface="Lato" panose="020F0502020204030203" pitchFamily="34" charset="0"/>
                <a:hlinkClick r:id="rId3">
                  <a:extLst>
                    <a:ext uri="{A12FA001-AC4F-418D-AE19-62706E023703}">
                      <ahyp:hlinkClr xmlns:ahyp="http://schemas.microsoft.com/office/drawing/2018/hyperlinkcolor" val="tx"/>
                    </a:ext>
                  </a:extLst>
                </a:hlinkClick>
              </a:rPr>
              <a:t>, Go</a:t>
            </a:r>
            <a:r>
              <a:rPr lang="en-US" sz="2646" b="1" dirty="0">
                <a:solidFill>
                  <a:schemeClr val="bg1"/>
                </a:solidFill>
                <a:latin typeface="Lato" panose="020F0502020204030203" pitchFamily="34" charset="0"/>
              </a:rPr>
              <a:t> or </a:t>
            </a:r>
            <a:r>
              <a:rPr lang="en-US" sz="2646" b="1" dirty="0">
                <a:solidFill>
                  <a:schemeClr val="bg1"/>
                </a:solidFill>
                <a:latin typeface="Lato" panose="020F0502020204030203" pitchFamily="34" charset="0"/>
                <a:hlinkClick r:id="rId4">
                  <a:extLst>
                    <a:ext uri="{A12FA001-AC4F-418D-AE19-62706E023703}">
                      <ahyp:hlinkClr xmlns:ahyp="http://schemas.microsoft.com/office/drawing/2018/hyperlinkcolor" val="tx"/>
                    </a:ext>
                  </a:extLst>
                </a:hlinkClick>
              </a:rPr>
              <a:t>Snapchat</a:t>
            </a:r>
            <a:r>
              <a:rPr lang="en-US" sz="2646" b="1" dirty="0">
                <a:solidFill>
                  <a:schemeClr val="bg1"/>
                </a:solidFill>
                <a:latin typeface="Lato" panose="020F0502020204030203" pitchFamily="34" charset="0"/>
              </a:rPr>
              <a:t>.</a:t>
            </a:r>
          </a:p>
        </p:txBody>
      </p:sp>
    </p:spTree>
    <p:extLst>
      <p:ext uri="{BB962C8B-B14F-4D97-AF65-F5344CB8AC3E}">
        <p14:creationId xmlns:p14="http://schemas.microsoft.com/office/powerpoint/2010/main" val="22304643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Virtual and augmented reality for biomedical applications - ScienceDirect">
            <a:extLst>
              <a:ext uri="{FF2B5EF4-FFF2-40B4-BE49-F238E27FC236}">
                <a16:creationId xmlns:a16="http://schemas.microsoft.com/office/drawing/2014/main" id="{B4B4EAD3-98E6-4077-B790-3FCBA1474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34" y="76200"/>
            <a:ext cx="9926178" cy="6675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608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C97C3-B1D4-E735-26AA-2DE7F9316473}"/>
              </a:ext>
            </a:extLst>
          </p:cNvPr>
          <p:cNvSpPr>
            <a:spLocks noGrp="1"/>
          </p:cNvSpPr>
          <p:nvPr>
            <p:ph type="title"/>
          </p:nvPr>
        </p:nvSpPr>
        <p:spPr>
          <a:solidFill>
            <a:schemeClr val="tx2">
              <a:lumMod val="40000"/>
              <a:lumOff val="60000"/>
            </a:schemeClr>
          </a:solidFill>
        </p:spPr>
        <p:txBody>
          <a:bodyPr/>
          <a:lstStyle/>
          <a:p>
            <a:pPr algn="ctr" defTabSz="755957" eaLnBrk="1" fontAlgn="auto" hangingPunct="1">
              <a:spcAft>
                <a:spcPts val="0"/>
              </a:spcAft>
              <a:defRPr/>
            </a:pPr>
            <a:r>
              <a:rPr lang="en-US" sz="4961" dirty="0">
                <a:solidFill>
                  <a:schemeClr val="accent1">
                    <a:lumMod val="50000"/>
                  </a:schemeClr>
                </a:solidFill>
                <a:latin typeface="Aharoni" panose="02010803020104030203" pitchFamily="2" charset="-79"/>
                <a:cs typeface="Aharoni" panose="02010803020104030203" pitchFamily="2" charset="-79"/>
              </a:rPr>
              <a:t>Machine learning</a:t>
            </a:r>
          </a:p>
        </p:txBody>
      </p:sp>
      <p:sp>
        <p:nvSpPr>
          <p:cNvPr id="3" name="Content Placeholder 2">
            <a:extLst>
              <a:ext uri="{FF2B5EF4-FFF2-40B4-BE49-F238E27FC236}">
                <a16:creationId xmlns:a16="http://schemas.microsoft.com/office/drawing/2014/main" id="{D1C9D2E2-5DA6-58E9-B37B-E24DC93FB523}"/>
              </a:ext>
            </a:extLst>
          </p:cNvPr>
          <p:cNvSpPr>
            <a:spLocks noGrp="1"/>
          </p:cNvSpPr>
          <p:nvPr>
            <p:ph idx="1"/>
          </p:nvPr>
        </p:nvSpPr>
        <p:spPr>
          <a:xfrm>
            <a:off x="1200150" y="2611438"/>
            <a:ext cx="7940675" cy="3128962"/>
          </a:xfrm>
        </p:spPr>
        <p:txBody>
          <a:bodyPr rtlCol="0">
            <a:noAutofit/>
          </a:bodyPr>
          <a:lstStyle/>
          <a:p>
            <a:pPr marL="614271" indent="-614271" defTabSz="755957" eaLnBrk="1" fontAlgn="auto" hangingPunct="1">
              <a:spcBef>
                <a:spcPts val="1102"/>
              </a:spcBef>
              <a:spcAft>
                <a:spcPts val="0"/>
              </a:spcAft>
              <a:buFont typeface="+mj-lt"/>
              <a:buAutoNum type="arabicPeriod"/>
              <a:defRPr/>
            </a:pPr>
            <a:r>
              <a:rPr lang="en-US" sz="2976" dirty="0">
                <a:ea typeface="Calibri" panose="020F0502020204030204" pitchFamily="34" charset="0"/>
              </a:rPr>
              <a:t>A subset of AI</a:t>
            </a:r>
          </a:p>
          <a:p>
            <a:pPr marL="614271" indent="-614271" defTabSz="755957" eaLnBrk="1" fontAlgn="auto" hangingPunct="1">
              <a:spcBef>
                <a:spcPts val="1102"/>
              </a:spcBef>
              <a:spcAft>
                <a:spcPts val="0"/>
              </a:spcAft>
              <a:buFont typeface="+mj-lt"/>
              <a:buAutoNum type="arabicPeriod"/>
              <a:defRPr/>
            </a:pPr>
            <a:r>
              <a:rPr lang="en-US" sz="2976" dirty="0">
                <a:ea typeface="Calibri" panose="020F0502020204030204" pitchFamily="34" charset="0"/>
              </a:rPr>
              <a:t>statistical methods and algorithms </a:t>
            </a:r>
          </a:p>
          <a:p>
            <a:pPr marL="614271" indent="-614271" defTabSz="755957" eaLnBrk="1" fontAlgn="auto" hangingPunct="1">
              <a:spcBef>
                <a:spcPts val="1102"/>
              </a:spcBef>
              <a:spcAft>
                <a:spcPts val="0"/>
              </a:spcAft>
              <a:buFont typeface="+mj-lt"/>
              <a:buAutoNum type="arabicPeriod"/>
              <a:defRPr/>
            </a:pPr>
            <a:r>
              <a:rPr lang="en-US" sz="2976" i="1" dirty="0">
                <a:ea typeface="Calibri" panose="020F0502020204030204" pitchFamily="34" charset="0"/>
                <a:cs typeface="Times New Roman" panose="02020603050405020304" pitchFamily="18" charset="0"/>
              </a:rPr>
              <a:t>The accuracy of ML algorithms increases when it receives more data.</a:t>
            </a:r>
            <a:r>
              <a:rPr lang="en-US" sz="2976" dirty="0">
                <a:ea typeface="Calibri" panose="020F0502020204030204" pitchFamily="34" charset="0"/>
                <a:cs typeface="Times New Roman" panose="02020603050405020304" pitchFamily="18" charset="0"/>
              </a:rPr>
              <a:t> </a:t>
            </a:r>
          </a:p>
          <a:p>
            <a:pPr marL="614271" indent="-614271" defTabSz="755957" eaLnBrk="1" fontAlgn="auto" hangingPunct="1">
              <a:spcBef>
                <a:spcPts val="1102"/>
              </a:spcBef>
              <a:spcAft>
                <a:spcPts val="0"/>
              </a:spcAft>
              <a:buFont typeface="+mj-lt"/>
              <a:buAutoNum type="arabicPeriod"/>
              <a:defRPr/>
            </a:pPr>
            <a:r>
              <a:rPr lang="en-US" sz="2976" dirty="0">
                <a:ea typeface="Calibri" panose="020F0502020204030204" pitchFamily="34" charset="0"/>
                <a:cs typeface="Times New Roman" panose="02020603050405020304" pitchFamily="18" charset="0"/>
              </a:rPr>
              <a:t>Pre-processed Data and Human Intervention </a:t>
            </a:r>
            <a:endParaRPr lang="en-US" sz="2976" dirty="0"/>
          </a:p>
        </p:txBody>
      </p:sp>
    </p:spTree>
    <p:extLst>
      <p:ext uri="{BB962C8B-B14F-4D97-AF65-F5344CB8AC3E}">
        <p14:creationId xmlns:p14="http://schemas.microsoft.com/office/powerpoint/2010/main" val="41881847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C7C9D9D1-64B3-4CD6-A01B-BAE4C9769E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89" y="944661"/>
            <a:ext cx="10073585" cy="56703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CB5E8D-9EE4-4EEC-9DC9-9B3C9BC2E2F5}"/>
              </a:ext>
            </a:extLst>
          </p:cNvPr>
          <p:cNvSpPr txBox="1"/>
          <p:nvPr/>
        </p:nvSpPr>
        <p:spPr>
          <a:xfrm>
            <a:off x="248699" y="5469868"/>
            <a:ext cx="9583226" cy="1161087"/>
          </a:xfrm>
          <a:prstGeom prst="rect">
            <a:avLst/>
          </a:prstGeom>
          <a:noFill/>
        </p:spPr>
        <p:txBody>
          <a:bodyPr wrap="square" rtlCol="0">
            <a:spAutoFit/>
          </a:bodyPr>
          <a:lstStyle/>
          <a:p>
            <a:r>
              <a:rPr lang="en-US" sz="2315" b="1" dirty="0">
                <a:solidFill>
                  <a:schemeClr val="bg1"/>
                </a:solidFill>
                <a:latin typeface="charter"/>
              </a:rPr>
              <a:t>Mixed Reality (MR), a hybrid reality, merges real and virtual worlds to produce new environments and visualizations where physical and digital objects co-exist and interact in real time.</a:t>
            </a:r>
            <a:endParaRPr lang="en-US" sz="2315" b="1" dirty="0">
              <a:solidFill>
                <a:schemeClr val="bg1"/>
              </a:solidFill>
            </a:endParaRPr>
          </a:p>
        </p:txBody>
      </p:sp>
    </p:spTree>
    <p:extLst>
      <p:ext uri="{BB962C8B-B14F-4D97-AF65-F5344CB8AC3E}">
        <p14:creationId xmlns:p14="http://schemas.microsoft.com/office/powerpoint/2010/main" val="2912199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46235A3F-D637-4516-87CB-429A2C32FF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512" y="1722437"/>
            <a:ext cx="8911426" cy="50080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26751FA-94F0-4DD0-A7EA-467452EB0376}"/>
              </a:ext>
            </a:extLst>
          </p:cNvPr>
          <p:cNvSpPr txBox="1"/>
          <p:nvPr/>
        </p:nvSpPr>
        <p:spPr>
          <a:xfrm>
            <a:off x="346636" y="427037"/>
            <a:ext cx="9387351" cy="1313821"/>
          </a:xfrm>
          <a:prstGeom prst="rect">
            <a:avLst/>
          </a:prstGeom>
          <a:solidFill>
            <a:schemeClr val="bg1">
              <a:lumMod val="85000"/>
            </a:schemeClr>
          </a:solidFill>
        </p:spPr>
        <p:txBody>
          <a:bodyPr wrap="square" rtlCol="0">
            <a:spAutoFit/>
          </a:bodyPr>
          <a:lstStyle/>
          <a:p>
            <a:pPr algn="ctr"/>
            <a:r>
              <a:rPr lang="en-US" sz="2646" b="1" dirty="0">
                <a:latin typeface="Aharoni" panose="02010803020104030203" pitchFamily="2" charset="-79"/>
                <a:cs typeface="Aharoni" panose="02010803020104030203" pitchFamily="2" charset="-79"/>
              </a:rPr>
              <a:t>Extended Reality (XR)  - all real-and-virtual combined environments and human-machine interactions generated by computer technology and wearables.</a:t>
            </a:r>
          </a:p>
        </p:txBody>
      </p:sp>
    </p:spTree>
    <p:extLst>
      <p:ext uri="{BB962C8B-B14F-4D97-AF65-F5344CB8AC3E}">
        <p14:creationId xmlns:p14="http://schemas.microsoft.com/office/powerpoint/2010/main" val="22603496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vtime xr - the world's cross reality social network">
            <a:extLst>
              <a:ext uri="{FF2B5EF4-FFF2-40B4-BE49-F238E27FC236}">
                <a16:creationId xmlns:a16="http://schemas.microsoft.com/office/drawing/2014/main" id="{175836B8-27C4-4F80-BF63-3E4E5BF97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4661"/>
            <a:ext cx="10064234" cy="56611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067A0C3-990A-4B70-834B-3331CFD25750}"/>
              </a:ext>
            </a:extLst>
          </p:cNvPr>
          <p:cNvSpPr txBox="1"/>
          <p:nvPr/>
        </p:nvSpPr>
        <p:spPr>
          <a:xfrm>
            <a:off x="4656142" y="3139041"/>
            <a:ext cx="756047" cy="321306"/>
          </a:xfrm>
          <a:prstGeom prst="rect">
            <a:avLst/>
          </a:prstGeom>
          <a:noFill/>
        </p:spPr>
        <p:txBody>
          <a:bodyPr wrap="square" rtlCol="0">
            <a:spAutoFit/>
          </a:bodyPr>
          <a:lstStyle/>
          <a:p>
            <a:endParaRPr lang="en-US" sz="1488" dirty="0"/>
          </a:p>
        </p:txBody>
      </p:sp>
      <p:sp>
        <p:nvSpPr>
          <p:cNvPr id="4" name="TextBox 3">
            <a:extLst>
              <a:ext uri="{FF2B5EF4-FFF2-40B4-BE49-F238E27FC236}">
                <a16:creationId xmlns:a16="http://schemas.microsoft.com/office/drawing/2014/main" id="{BB4D3AEE-4195-43CB-8BB7-0C1B187BFEF9}"/>
              </a:ext>
            </a:extLst>
          </p:cNvPr>
          <p:cNvSpPr txBox="1"/>
          <p:nvPr/>
        </p:nvSpPr>
        <p:spPr>
          <a:xfrm>
            <a:off x="5613647" y="944661"/>
            <a:ext cx="4458833" cy="1237198"/>
          </a:xfrm>
          <a:prstGeom prst="rect">
            <a:avLst/>
          </a:prstGeom>
          <a:noFill/>
        </p:spPr>
        <p:txBody>
          <a:bodyPr wrap="square" rtlCol="0">
            <a:spAutoFit/>
          </a:bodyPr>
          <a:lstStyle/>
          <a:p>
            <a:r>
              <a:rPr lang="en-US" sz="1488" b="1" dirty="0">
                <a:solidFill>
                  <a:schemeClr val="bg1"/>
                </a:solidFill>
                <a:latin typeface="Roboto" panose="02000000000000000000" pitchFamily="2" charset="0"/>
              </a:rPr>
              <a:t>The virtual reality (VR) sociable network </a:t>
            </a:r>
            <a:r>
              <a:rPr lang="en-US" sz="1488" b="1" dirty="0" err="1">
                <a:solidFill>
                  <a:schemeClr val="bg1"/>
                </a:solidFill>
                <a:latin typeface="Roboto" panose="02000000000000000000" pitchFamily="2" charset="0"/>
              </a:rPr>
              <a:t>vTime</a:t>
            </a:r>
            <a:r>
              <a:rPr lang="en-US" sz="1488" b="1" dirty="0">
                <a:solidFill>
                  <a:schemeClr val="bg1"/>
                </a:solidFill>
                <a:latin typeface="Roboto" panose="02000000000000000000" pitchFamily="2" charset="0"/>
              </a:rPr>
              <a:t> XR allows users to meet, chat, and share with people around the world a cross-reality (XR) social experience - through augmented reality (AR).</a:t>
            </a:r>
            <a:endParaRPr lang="en-US" sz="1488" dirty="0">
              <a:solidFill>
                <a:schemeClr val="bg1"/>
              </a:solidFill>
            </a:endParaRPr>
          </a:p>
        </p:txBody>
      </p:sp>
    </p:spTree>
    <p:extLst>
      <p:ext uri="{BB962C8B-B14F-4D97-AF65-F5344CB8AC3E}">
        <p14:creationId xmlns:p14="http://schemas.microsoft.com/office/powerpoint/2010/main" val="539369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6">
            <a:extLst>
              <a:ext uri="{FF2B5EF4-FFF2-40B4-BE49-F238E27FC236}">
                <a16:creationId xmlns:a16="http://schemas.microsoft.com/office/drawing/2014/main" id="{2DEBEA45-E6FD-ACD3-EE85-950E07838C2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011544"/>
            <a:ext cx="10216567" cy="5740093"/>
          </a:xfrm>
          <a:prstGeom prst="rect">
            <a:avLst/>
          </a:prstGeom>
        </p:spPr>
      </p:pic>
    </p:spTree>
    <p:extLst>
      <p:ext uri="{BB962C8B-B14F-4D97-AF65-F5344CB8AC3E}">
        <p14:creationId xmlns:p14="http://schemas.microsoft.com/office/powerpoint/2010/main" val="15642576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Extended Reality Enhancing Healthcare Industry |">
            <a:extLst>
              <a:ext uri="{FF2B5EF4-FFF2-40B4-BE49-F238E27FC236}">
                <a16:creationId xmlns:a16="http://schemas.microsoft.com/office/drawing/2014/main" id="{D312B0A2-00E5-463A-9BA8-BABB78EA06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2" y="914004"/>
            <a:ext cx="7554679" cy="56703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8D1818E-81A3-4A6A-AB2B-F91CBEE57369}"/>
              </a:ext>
            </a:extLst>
          </p:cNvPr>
          <p:cNvSpPr txBox="1"/>
          <p:nvPr/>
        </p:nvSpPr>
        <p:spPr>
          <a:xfrm>
            <a:off x="-1247478" y="4071191"/>
            <a:ext cx="4125769" cy="321306"/>
          </a:xfrm>
          <a:prstGeom prst="rect">
            <a:avLst/>
          </a:prstGeom>
          <a:noFill/>
        </p:spPr>
        <p:txBody>
          <a:bodyPr wrap="square" rtlCol="0">
            <a:spAutoFit/>
          </a:bodyPr>
          <a:lstStyle/>
          <a:p>
            <a:endParaRPr lang="en-US" sz="1488" dirty="0"/>
          </a:p>
        </p:txBody>
      </p:sp>
      <p:sp>
        <p:nvSpPr>
          <p:cNvPr id="3" name="Rectangle 3">
            <a:extLst>
              <a:ext uri="{FF2B5EF4-FFF2-40B4-BE49-F238E27FC236}">
                <a16:creationId xmlns:a16="http://schemas.microsoft.com/office/drawing/2014/main" id="{B6E96626-A624-4BE1-AED8-7A3ACFEB0DB5}"/>
              </a:ext>
            </a:extLst>
          </p:cNvPr>
          <p:cNvSpPr>
            <a:spLocks noChangeArrowheads="1"/>
          </p:cNvSpPr>
          <p:nvPr/>
        </p:nvSpPr>
        <p:spPr bwMode="auto">
          <a:xfrm>
            <a:off x="-5820639" y="-2576995"/>
            <a:ext cx="3867999" cy="877716"/>
          </a:xfrm>
          <a:prstGeom prst="rect">
            <a:avLst/>
          </a:prstGeom>
          <a:solidFill>
            <a:srgbClr val="14151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5605" tIns="37802" rIns="75605" bIns="3780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56026"/>
            <a:br>
              <a:rPr lang="en-US" altLang="en-US" sz="1488">
                <a:solidFill>
                  <a:srgbClr val="FFFFFF"/>
                </a:solidFill>
                <a:latin typeface="Roboto" panose="02000000000000000000" pitchFamily="2" charset="0"/>
              </a:rPr>
            </a:br>
            <a:r>
              <a:rPr lang="en-US" altLang="en-US" sz="1488">
                <a:solidFill>
                  <a:srgbClr val="FFFFFF"/>
                </a:solidFill>
                <a:latin typeface="Roboto" panose="02000000000000000000" pitchFamily="2" charset="0"/>
              </a:rPr>
              <a:t>  </a:t>
            </a:r>
            <a:r>
              <a:rPr lang="en-US" altLang="en-US" sz="1571">
                <a:solidFill>
                  <a:srgbClr val="FFFFFF"/>
                </a:solidFill>
                <a:latin typeface="Roboto" panose="02000000000000000000" pitchFamily="2" charset="0"/>
              </a:rPr>
              <a:t>      </a:t>
            </a:r>
            <a:endParaRPr lang="en-US" altLang="en-US" sz="1488">
              <a:solidFill>
                <a:srgbClr val="FFFFFF"/>
              </a:solidFill>
              <a:latin typeface="Roboto" panose="02000000000000000000" pitchFamily="2" charset="0"/>
            </a:endParaRPr>
          </a:p>
          <a:p>
            <a:pPr defTabSz="756026" fontAlgn="ctr"/>
            <a:r>
              <a:rPr lang="en-US" altLang="en-US" sz="661">
                <a:solidFill>
                  <a:srgbClr val="DADCE0"/>
                </a:solidFill>
                <a:latin typeface="Roboto" panose="02000000000000000000" pitchFamily="2" charset="0"/>
              </a:rPr>
              <a:t>Analytics Insight</a:t>
            </a:r>
            <a:endParaRPr lang="en-US" altLang="en-US" sz="661"/>
          </a:p>
          <a:p>
            <a:pPr defTabSz="756026"/>
            <a:r>
              <a:rPr lang="en-US" altLang="en-US" sz="1488">
                <a:solidFill>
                  <a:srgbClr val="FFFFFF"/>
                </a:solidFill>
                <a:latin typeface="Google Sans"/>
              </a:rPr>
              <a:t>Extended Reality Enhancing Healthcare Industry</a:t>
            </a:r>
            <a:endParaRPr lang="en-US" altLang="en-US" sz="1488"/>
          </a:p>
        </p:txBody>
      </p:sp>
      <p:pic>
        <p:nvPicPr>
          <p:cNvPr id="16388" name="Picture 4">
            <a:extLst>
              <a:ext uri="{FF2B5EF4-FFF2-40B4-BE49-F238E27FC236}">
                <a16:creationId xmlns:a16="http://schemas.microsoft.com/office/drawing/2014/main" id="{3AD2D48D-2E5C-41B7-9EF1-5CCDAE9AA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134" y="-2308774"/>
            <a:ext cx="252016" cy="2520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0B7FD19-01F1-4256-BD36-C46B7034ED21}"/>
              </a:ext>
            </a:extLst>
          </p:cNvPr>
          <p:cNvSpPr txBox="1"/>
          <p:nvPr/>
        </p:nvSpPr>
        <p:spPr>
          <a:xfrm>
            <a:off x="7565781" y="1814116"/>
            <a:ext cx="2503741" cy="3145861"/>
          </a:xfrm>
          <a:prstGeom prst="rect">
            <a:avLst/>
          </a:prstGeom>
          <a:noFill/>
        </p:spPr>
        <p:txBody>
          <a:bodyPr wrap="square" rtlCol="0">
            <a:spAutoFit/>
          </a:bodyPr>
          <a:lstStyle/>
          <a:p>
            <a:pPr algn="ctr"/>
            <a:r>
              <a:rPr lang="en-US" sz="3307" dirty="0">
                <a:solidFill>
                  <a:schemeClr val="accent2">
                    <a:lumMod val="50000"/>
                  </a:schemeClr>
                </a:solidFill>
                <a:latin typeface="Aharoni" panose="02010803020104030203" pitchFamily="2" charset="-79"/>
                <a:cs typeface="Aharoni" panose="02010803020104030203" pitchFamily="2" charset="-79"/>
              </a:rPr>
              <a:t>Extended Reality (XR)  Innovation</a:t>
            </a:r>
          </a:p>
          <a:p>
            <a:pPr algn="ctr"/>
            <a:endParaRPr lang="en-US" sz="3307" dirty="0">
              <a:solidFill>
                <a:schemeClr val="accent2">
                  <a:lumMod val="50000"/>
                </a:schemeClr>
              </a:solidFill>
              <a:latin typeface="Aharoni" panose="02010803020104030203" pitchFamily="2" charset="-79"/>
              <a:cs typeface="Aharoni" panose="02010803020104030203" pitchFamily="2" charset="-79"/>
            </a:endParaRPr>
          </a:p>
          <a:p>
            <a:pPr algn="ctr"/>
            <a:r>
              <a:rPr lang="en-US" sz="3307" dirty="0">
                <a:solidFill>
                  <a:schemeClr val="accent2">
                    <a:lumMod val="50000"/>
                  </a:schemeClr>
                </a:solidFill>
                <a:latin typeface="Aharoni" panose="02010803020104030203" pitchFamily="2" charset="-79"/>
                <a:cs typeface="Aharoni" panose="02010803020104030203" pitchFamily="2" charset="-79"/>
              </a:rPr>
              <a:t>Modern Healthcare</a:t>
            </a:r>
          </a:p>
        </p:txBody>
      </p:sp>
    </p:spTree>
    <p:extLst>
      <p:ext uri="{BB962C8B-B14F-4D97-AF65-F5344CB8AC3E}">
        <p14:creationId xmlns:p14="http://schemas.microsoft.com/office/powerpoint/2010/main" val="33614173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0C4D-9C47-4C73-91A3-F8061AA41C79}"/>
              </a:ext>
            </a:extLst>
          </p:cNvPr>
          <p:cNvSpPr>
            <a:spLocks noGrp="1"/>
          </p:cNvSpPr>
          <p:nvPr>
            <p:ph type="title"/>
          </p:nvPr>
        </p:nvSpPr>
        <p:spPr/>
        <p:txBody>
          <a:bodyPr/>
          <a:lstStyle/>
          <a:p>
            <a:endParaRPr lang="en-US"/>
          </a:p>
        </p:txBody>
      </p:sp>
      <p:pic>
        <p:nvPicPr>
          <p:cNvPr id="18434" name="Picture 2" descr="Immersive technologies and the future of healthcare education">
            <a:extLst>
              <a:ext uri="{FF2B5EF4-FFF2-40B4-BE49-F238E27FC236}">
                <a16:creationId xmlns:a16="http://schemas.microsoft.com/office/drawing/2014/main" id="{609C75BB-93AC-4D95-8688-6ACA7EA04D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44661"/>
            <a:ext cx="10080625" cy="56703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C64EFE8-52F1-4F18-B828-FE2CC31C21C6}"/>
              </a:ext>
            </a:extLst>
          </p:cNvPr>
          <p:cNvSpPr txBox="1"/>
          <p:nvPr/>
        </p:nvSpPr>
        <p:spPr>
          <a:xfrm>
            <a:off x="179561" y="2513458"/>
            <a:ext cx="2296492" cy="4367221"/>
          </a:xfrm>
          <a:prstGeom prst="rect">
            <a:avLst/>
          </a:prstGeom>
          <a:noFill/>
        </p:spPr>
        <p:txBody>
          <a:bodyPr wrap="square" rtlCol="0">
            <a:spAutoFit/>
          </a:bodyPr>
          <a:lstStyle/>
          <a:p>
            <a:r>
              <a:rPr lang="en-US" sz="2646" b="1" dirty="0">
                <a:solidFill>
                  <a:srgbClr val="C00000"/>
                </a:solidFill>
                <a:latin typeface="Open Sans" panose="020B0606030504020204" pitchFamily="34" charset="0"/>
              </a:rPr>
              <a:t>Immersive technologies </a:t>
            </a:r>
            <a:r>
              <a:rPr lang="en-US" sz="1984" b="1" dirty="0">
                <a:solidFill>
                  <a:schemeClr val="bg1"/>
                </a:solidFill>
                <a:latin typeface="Open Sans" panose="020B0606030504020204" pitchFamily="34" charset="0"/>
              </a:rPr>
              <a:t>from the gaming industry, are transforming the quality and availability of training and communication across the </a:t>
            </a:r>
          </a:p>
          <a:p>
            <a:r>
              <a:rPr lang="en-US" sz="1984" b="1" dirty="0">
                <a:solidFill>
                  <a:schemeClr val="bg1"/>
                </a:solidFill>
                <a:latin typeface="Open Sans" panose="020B0606030504020204" pitchFamily="34" charset="0"/>
              </a:rPr>
              <a:t>healthcare</a:t>
            </a:r>
          </a:p>
          <a:p>
            <a:r>
              <a:rPr lang="en-US" sz="1984" b="1" dirty="0">
                <a:solidFill>
                  <a:schemeClr val="bg1"/>
                </a:solidFill>
                <a:latin typeface="Open Sans" panose="020B0606030504020204" pitchFamily="34" charset="0"/>
              </a:rPr>
              <a:t> industry.</a:t>
            </a:r>
            <a:endParaRPr lang="en-US" sz="1984" b="1" dirty="0">
              <a:solidFill>
                <a:schemeClr val="bg1"/>
              </a:solidFill>
            </a:endParaRPr>
          </a:p>
        </p:txBody>
      </p:sp>
    </p:spTree>
    <p:extLst>
      <p:ext uri="{BB962C8B-B14F-4D97-AF65-F5344CB8AC3E}">
        <p14:creationId xmlns:p14="http://schemas.microsoft.com/office/powerpoint/2010/main" val="20918963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185C0-6F46-4F6E-9E20-021BB395CDD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CD10CA8-5FA4-4F95-A460-9EA15CEB5A12}"/>
              </a:ext>
            </a:extLst>
          </p:cNvPr>
          <p:cNvSpPr>
            <a:spLocks noGrp="1"/>
          </p:cNvSpPr>
          <p:nvPr>
            <p:ph idx="1"/>
          </p:nvPr>
        </p:nvSpPr>
        <p:spPr/>
        <p:txBody>
          <a:bodyPr/>
          <a:lstStyle/>
          <a:p>
            <a:endParaRPr lang="en-US"/>
          </a:p>
        </p:txBody>
      </p:sp>
      <p:pic>
        <p:nvPicPr>
          <p:cNvPr id="17412" name="Picture 4" descr="80+ Free Anatomy &amp; Human Videos, HD &amp; 4K Clips - Pixabay">
            <a:extLst>
              <a:ext uri="{FF2B5EF4-FFF2-40B4-BE49-F238E27FC236}">
                <a16:creationId xmlns:a16="http://schemas.microsoft.com/office/drawing/2014/main" id="{039EE94B-43AB-414C-8BDE-399037C01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7586" y="995065"/>
            <a:ext cx="8937780" cy="5005157"/>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ologram Images | Free Vectors, Stock Photos &amp; PSD">
            <a:extLst>
              <a:ext uri="{FF2B5EF4-FFF2-40B4-BE49-F238E27FC236}">
                <a16:creationId xmlns:a16="http://schemas.microsoft.com/office/drawing/2014/main" id="{8950C3DF-3D71-4E60-BC1C-9C0567F25C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4279" y="995065"/>
            <a:ext cx="7412217" cy="50051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5D2B6C8-4DB5-45FF-8954-8E7148B9408A}"/>
              </a:ext>
            </a:extLst>
          </p:cNvPr>
          <p:cNvSpPr txBox="1"/>
          <p:nvPr/>
        </p:nvSpPr>
        <p:spPr>
          <a:xfrm>
            <a:off x="940218" y="6000222"/>
            <a:ext cx="8200188" cy="601255"/>
          </a:xfrm>
          <a:prstGeom prst="rect">
            <a:avLst/>
          </a:prstGeom>
          <a:noFill/>
        </p:spPr>
        <p:txBody>
          <a:bodyPr wrap="square" rtlCol="0">
            <a:spAutoFit/>
          </a:bodyPr>
          <a:lstStyle/>
          <a:p>
            <a:pPr algn="ctr"/>
            <a:r>
              <a:rPr lang="en-US" sz="3307" dirty="0">
                <a:solidFill>
                  <a:schemeClr val="bg1"/>
                </a:solidFill>
                <a:latin typeface="Arial Black" panose="020B0A04020102020204" pitchFamily="34" charset="0"/>
              </a:rPr>
              <a:t>Holograms</a:t>
            </a:r>
          </a:p>
        </p:txBody>
      </p:sp>
    </p:spTree>
    <p:extLst>
      <p:ext uri="{BB962C8B-B14F-4D97-AF65-F5344CB8AC3E}">
        <p14:creationId xmlns:p14="http://schemas.microsoft.com/office/powerpoint/2010/main" val="3775840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35FCB-2567-4EF1-8D72-E8F585D0A66A}"/>
              </a:ext>
            </a:extLst>
          </p:cNvPr>
          <p:cNvSpPr>
            <a:spLocks noGrp="1"/>
          </p:cNvSpPr>
          <p:nvPr>
            <p:ph type="title"/>
          </p:nvPr>
        </p:nvSpPr>
        <p:spPr>
          <a:xfrm>
            <a:off x="1200199" y="1357841"/>
            <a:ext cx="7940208" cy="867532"/>
          </a:xfrm>
          <a:solidFill>
            <a:schemeClr val="bg1">
              <a:lumMod val="75000"/>
            </a:schemeClr>
          </a:solidFill>
        </p:spPr>
        <p:txBody>
          <a:bodyPr>
            <a:normAutofit fontScale="90000"/>
          </a:bodyPr>
          <a:lstStyle/>
          <a:p>
            <a:pPr algn="ctr"/>
            <a:r>
              <a:rPr lang="en-US" sz="3307" b="1" dirty="0">
                <a:solidFill>
                  <a:schemeClr val="accent1">
                    <a:lumMod val="50000"/>
                  </a:schemeClr>
                </a:solidFill>
                <a:latin typeface="Aharoni" panose="02010803020104030203" pitchFamily="2" charset="-79"/>
                <a:cs typeface="Aharoni" panose="02010803020104030203" pitchFamily="2" charset="-79"/>
              </a:rPr>
              <a:t>MIT Using artificial intelligence to generate </a:t>
            </a:r>
            <a:r>
              <a:rPr lang="en-US" sz="4961" b="1" dirty="0">
                <a:solidFill>
                  <a:schemeClr val="accent1">
                    <a:lumMod val="50000"/>
                  </a:schemeClr>
                </a:solidFill>
                <a:latin typeface="Aharoni" panose="02010803020104030203" pitchFamily="2" charset="-79"/>
                <a:cs typeface="Aharoni" panose="02010803020104030203" pitchFamily="2" charset="-79"/>
              </a:rPr>
              <a:t>3</a:t>
            </a:r>
            <a:r>
              <a:rPr lang="en-US" sz="3307" b="1" dirty="0">
                <a:solidFill>
                  <a:schemeClr val="accent1">
                    <a:lumMod val="50000"/>
                  </a:schemeClr>
                </a:solidFill>
                <a:latin typeface="Aharoni" panose="02010803020104030203" pitchFamily="2" charset="-79"/>
                <a:cs typeface="Aharoni" panose="02010803020104030203" pitchFamily="2" charset="-79"/>
              </a:rPr>
              <a:t>D holograms in real-time</a:t>
            </a:r>
            <a:br>
              <a:rPr lang="en-US" b="1" i="0" dirty="0">
                <a:solidFill>
                  <a:srgbClr val="333333"/>
                </a:solidFill>
                <a:effectLst/>
                <a:latin typeface="MessinaSans"/>
              </a:rPr>
            </a:br>
            <a:endParaRPr lang="en-US" dirty="0"/>
          </a:p>
        </p:txBody>
      </p:sp>
      <p:pic>
        <p:nvPicPr>
          <p:cNvPr id="19458" name="Picture 2" descr="Using artificial intelligence to generate 3D holograms in real-time | MIT  News | Massachusetts Institute of Technology">
            <a:extLst>
              <a:ext uri="{FF2B5EF4-FFF2-40B4-BE49-F238E27FC236}">
                <a16:creationId xmlns:a16="http://schemas.microsoft.com/office/drawing/2014/main" id="{602EE37E-A725-470C-B556-FD065FDF76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5609" y="2543677"/>
            <a:ext cx="5276981" cy="3516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6560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8EC7D-F935-41E4-AC9B-8A6F6426F7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638CE1-2EE3-45D4-9EA6-D2FB7A808FD3}"/>
              </a:ext>
            </a:extLst>
          </p:cNvPr>
          <p:cNvSpPr>
            <a:spLocks noGrp="1"/>
          </p:cNvSpPr>
          <p:nvPr>
            <p:ph idx="1"/>
          </p:nvPr>
        </p:nvSpPr>
        <p:spPr/>
        <p:txBody>
          <a:bodyPr/>
          <a:lstStyle/>
          <a:p>
            <a:endParaRPr lang="en-US"/>
          </a:p>
        </p:txBody>
      </p:sp>
      <p:pic>
        <p:nvPicPr>
          <p:cNvPr id="18434" name="Picture 2" descr="Microsoft HoloLens 2 And What It Means For Your Mixed Reality  Line-of-business Startup | by Georgi Atanasov | Telerik AR VR | Medium">
            <a:extLst>
              <a:ext uri="{FF2B5EF4-FFF2-40B4-BE49-F238E27FC236}">
                <a16:creationId xmlns:a16="http://schemas.microsoft.com/office/drawing/2014/main" id="{F46E841F-2E59-4CA2-972A-C6F1B4B82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965" y="995065"/>
            <a:ext cx="8683539" cy="50830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A7E6A39-AAC6-4FD4-BCCA-33E586B416E0}"/>
              </a:ext>
            </a:extLst>
          </p:cNvPr>
          <p:cNvSpPr txBox="1"/>
          <p:nvPr/>
        </p:nvSpPr>
        <p:spPr>
          <a:xfrm>
            <a:off x="940218" y="6000222"/>
            <a:ext cx="8200188" cy="601255"/>
          </a:xfrm>
          <a:prstGeom prst="rect">
            <a:avLst/>
          </a:prstGeom>
          <a:noFill/>
        </p:spPr>
        <p:txBody>
          <a:bodyPr wrap="square" rtlCol="0">
            <a:spAutoFit/>
          </a:bodyPr>
          <a:lstStyle/>
          <a:p>
            <a:pPr algn="ctr"/>
            <a:r>
              <a:rPr lang="en-US" sz="3307" dirty="0">
                <a:solidFill>
                  <a:schemeClr val="bg1"/>
                </a:solidFill>
                <a:latin typeface="Arial Black" panose="020B0A04020102020204" pitchFamily="34" charset="0"/>
              </a:rPr>
              <a:t>Combined AR and Hologram</a:t>
            </a:r>
          </a:p>
        </p:txBody>
      </p:sp>
    </p:spTree>
    <p:extLst>
      <p:ext uri="{BB962C8B-B14F-4D97-AF65-F5344CB8AC3E}">
        <p14:creationId xmlns:p14="http://schemas.microsoft.com/office/powerpoint/2010/main" val="27079788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7C70-733B-93A0-2BDF-929850C25823}"/>
              </a:ext>
            </a:extLst>
          </p:cNvPr>
          <p:cNvSpPr>
            <a:spLocks noGrp="1"/>
          </p:cNvSpPr>
          <p:nvPr>
            <p:ph type="title"/>
          </p:nvPr>
        </p:nvSpPr>
        <p:spPr>
          <a:xfrm>
            <a:off x="1001713" y="886835"/>
            <a:ext cx="8153398" cy="1156587"/>
          </a:xfrm>
          <a:solidFill>
            <a:schemeClr val="bg1">
              <a:lumMod val="75000"/>
            </a:schemeClr>
          </a:solidFill>
        </p:spPr>
        <p:txBody>
          <a:bodyPr>
            <a:normAutofit/>
          </a:bodyPr>
          <a:lstStyle/>
          <a:p>
            <a:pPr algn="ctr"/>
            <a:br>
              <a:rPr lang="en-US" sz="1000" dirty="0">
                <a:solidFill>
                  <a:schemeClr val="accent1">
                    <a:lumMod val="50000"/>
                  </a:schemeClr>
                </a:solidFill>
                <a:latin typeface="Aharoni" panose="02010803020104030203" pitchFamily="2" charset="-79"/>
                <a:cs typeface="Aharoni" panose="02010803020104030203" pitchFamily="2" charset="-79"/>
              </a:rPr>
            </a:br>
            <a:br>
              <a:rPr lang="en-US" sz="1000" dirty="0">
                <a:solidFill>
                  <a:schemeClr val="accent1">
                    <a:lumMod val="50000"/>
                  </a:schemeClr>
                </a:solidFill>
                <a:latin typeface="Aharoni" panose="02010803020104030203" pitchFamily="2" charset="-79"/>
                <a:cs typeface="Aharoni" panose="02010803020104030203" pitchFamily="2" charset="-79"/>
              </a:rPr>
            </a:br>
            <a:r>
              <a:rPr lang="en-US" sz="4800" dirty="0">
                <a:solidFill>
                  <a:schemeClr val="accent1">
                    <a:lumMod val="50000"/>
                  </a:schemeClr>
                </a:solidFill>
                <a:latin typeface="Aharoni" panose="02010803020104030203" pitchFamily="2" charset="-79"/>
                <a:cs typeface="Aharoni" panose="02010803020104030203" pitchFamily="2" charset="-79"/>
              </a:rPr>
              <a:t>Concluding remarks</a:t>
            </a:r>
          </a:p>
        </p:txBody>
      </p:sp>
      <p:sp>
        <p:nvSpPr>
          <p:cNvPr id="3" name="Content Placeholder 2">
            <a:extLst>
              <a:ext uri="{FF2B5EF4-FFF2-40B4-BE49-F238E27FC236}">
                <a16:creationId xmlns:a16="http://schemas.microsoft.com/office/drawing/2014/main" id="{D944337E-151B-1FF2-3634-6A78A74D0D6F}"/>
              </a:ext>
            </a:extLst>
          </p:cNvPr>
          <p:cNvSpPr>
            <a:spLocks noGrp="1"/>
          </p:cNvSpPr>
          <p:nvPr>
            <p:ph idx="1"/>
          </p:nvPr>
        </p:nvSpPr>
        <p:spPr>
          <a:xfrm>
            <a:off x="1001712" y="2221973"/>
            <a:ext cx="8153399" cy="4148664"/>
          </a:xfrm>
        </p:spPr>
        <p:txBody>
          <a:bodyPr>
            <a:normAutofit fontScale="92500" lnSpcReduction="10000"/>
          </a:bodyPr>
          <a:lstStyle/>
          <a:p>
            <a:pPr marR="0">
              <a:lnSpc>
                <a:spcPct val="107000"/>
              </a:lnSpc>
              <a:spcBef>
                <a:spcPts val="0"/>
              </a:spcBef>
              <a:spcAft>
                <a:spcPts val="1125"/>
              </a:spcAft>
              <a:buFont typeface="Wingdings" panose="05000000000000000000" pitchFamily="2" charset="2"/>
              <a:buChar char="§"/>
            </a:pPr>
            <a:r>
              <a:rPr lang="en-US" sz="2800" dirty="0">
                <a:effectLst/>
                <a:latin typeface="Tahoma" panose="020B0604030504040204" pitchFamily="34" charset="0"/>
                <a:ea typeface="Tahoma" panose="020B0604030504040204" pitchFamily="34" charset="0"/>
                <a:cs typeface="Tahoma" panose="020B0604030504040204" pitchFamily="34" charset="0"/>
              </a:rPr>
              <a:t>2022, EHR/EMR adoption rates ~ 89%.  </a:t>
            </a:r>
          </a:p>
          <a:p>
            <a:pPr marR="0">
              <a:lnSpc>
                <a:spcPct val="107000"/>
              </a:lnSpc>
              <a:spcBef>
                <a:spcPts val="0"/>
              </a:spcBef>
              <a:spcAft>
                <a:spcPts val="1125"/>
              </a:spcAft>
              <a:buFont typeface="Wingdings" panose="05000000000000000000" pitchFamily="2" charset="2"/>
              <a:buChar char="§"/>
            </a:pPr>
            <a:r>
              <a:rPr lang="en-US" sz="2800" dirty="0">
                <a:effectLst/>
                <a:latin typeface="Tahoma" panose="020B0604030504040204" pitchFamily="34" charset="0"/>
                <a:ea typeface="Tahoma" panose="020B0604030504040204" pitchFamily="34" charset="0"/>
                <a:cs typeface="Tahoma" panose="020B0604030504040204" pitchFamily="34" charset="0"/>
              </a:rPr>
              <a:t>Documentation issues.</a:t>
            </a:r>
          </a:p>
          <a:p>
            <a:pPr marR="0">
              <a:lnSpc>
                <a:spcPct val="107000"/>
              </a:lnSpc>
              <a:spcBef>
                <a:spcPts val="0"/>
              </a:spcBef>
              <a:spcAft>
                <a:spcPts val="1125"/>
              </a:spcAft>
              <a:buFont typeface="Wingdings" panose="05000000000000000000" pitchFamily="2" charset="2"/>
              <a:buChar char="§"/>
            </a:pPr>
            <a:r>
              <a:rPr lang="en-US" sz="2800" dirty="0">
                <a:effectLst/>
                <a:latin typeface="Tahoma" panose="020B0604030504040204" pitchFamily="34" charset="0"/>
                <a:ea typeface="Tahoma" panose="020B0604030504040204" pitchFamily="34" charset="0"/>
                <a:cs typeface="Tahoma" panose="020B0604030504040204" pitchFamily="34" charset="0"/>
              </a:rPr>
              <a:t>Improvements in EHR - patient engagement, accessibility, integration with the IoT, AI devices, wearables, digital vision, regulation and standardization.</a:t>
            </a:r>
          </a:p>
          <a:p>
            <a:pPr marR="0">
              <a:lnSpc>
                <a:spcPct val="107000"/>
              </a:lnSpc>
              <a:spcBef>
                <a:spcPts val="0"/>
              </a:spcBef>
              <a:spcAft>
                <a:spcPts val="1125"/>
              </a:spcAft>
              <a:buFont typeface="Wingdings" panose="05000000000000000000" pitchFamily="2" charset="2"/>
              <a:buChar char="§"/>
            </a:pPr>
            <a:r>
              <a:rPr lang="en-US" sz="2800" dirty="0">
                <a:latin typeface="Tahoma" panose="020B0604030504040204" pitchFamily="34" charset="0"/>
                <a:ea typeface="Tahoma" panose="020B0604030504040204" pitchFamily="34" charset="0"/>
                <a:cs typeface="Tahoma" panose="020B0604030504040204" pitchFamily="34" charset="0"/>
              </a:rPr>
              <a:t>B</a:t>
            </a:r>
            <a:r>
              <a:rPr lang="en-US" sz="2800" dirty="0">
                <a:effectLst/>
                <a:latin typeface="Tahoma" panose="020B0604030504040204" pitchFamily="34" charset="0"/>
                <a:ea typeface="Tahoma" panose="020B0604030504040204" pitchFamily="34" charset="0"/>
                <a:cs typeface="Tahoma" panose="020B0604030504040204" pitchFamily="34" charset="0"/>
              </a:rPr>
              <a:t>ig changes - Novel AI devices and medical wearables, blockchain, remote patient monitoring and clinical decision support (CDS).  </a:t>
            </a:r>
          </a:p>
          <a:p>
            <a:endParaRPr lang="en-US" dirty="0"/>
          </a:p>
        </p:txBody>
      </p:sp>
    </p:spTree>
    <p:extLst>
      <p:ext uri="{BB962C8B-B14F-4D97-AF65-F5344CB8AC3E}">
        <p14:creationId xmlns:p14="http://schemas.microsoft.com/office/powerpoint/2010/main" val="2454420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207F-3DA1-2433-9749-5610279EB8E8}"/>
              </a:ext>
            </a:extLst>
          </p:cNvPr>
          <p:cNvSpPr>
            <a:spLocks noGrp="1"/>
          </p:cNvSpPr>
          <p:nvPr>
            <p:ph type="title"/>
          </p:nvPr>
        </p:nvSpPr>
        <p:spPr>
          <a:solidFill>
            <a:schemeClr val="tx2">
              <a:lumMod val="40000"/>
              <a:lumOff val="60000"/>
            </a:schemeClr>
          </a:solidFill>
        </p:spPr>
        <p:txBody>
          <a:bodyPr/>
          <a:lstStyle/>
          <a:p>
            <a:pPr algn="ctr" defTabSz="755957" eaLnBrk="1" fontAlgn="auto" hangingPunct="1">
              <a:spcAft>
                <a:spcPts val="0"/>
              </a:spcAft>
              <a:defRPr/>
            </a:pPr>
            <a:r>
              <a:rPr lang="en-US" sz="4961" dirty="0">
                <a:solidFill>
                  <a:schemeClr val="accent1">
                    <a:lumMod val="50000"/>
                  </a:schemeClr>
                </a:solidFill>
                <a:latin typeface="Aharoni" panose="02010803020104030203" pitchFamily="2" charset="-79"/>
                <a:cs typeface="Aharoni" panose="02010803020104030203" pitchFamily="2" charset="-79"/>
              </a:rPr>
              <a:t>Deep learning</a:t>
            </a:r>
          </a:p>
        </p:txBody>
      </p:sp>
      <p:sp>
        <p:nvSpPr>
          <p:cNvPr id="34819" name="Content Placeholder 2">
            <a:extLst>
              <a:ext uri="{FF2B5EF4-FFF2-40B4-BE49-F238E27FC236}">
                <a16:creationId xmlns:a16="http://schemas.microsoft.com/office/drawing/2014/main" id="{D0801054-2625-FA72-8449-97AB29EABE08}"/>
              </a:ext>
            </a:extLst>
          </p:cNvPr>
          <p:cNvSpPr>
            <a:spLocks noGrp="1"/>
          </p:cNvSpPr>
          <p:nvPr>
            <p:ph idx="1"/>
          </p:nvPr>
        </p:nvSpPr>
        <p:spPr>
          <a:xfrm>
            <a:off x="1049338" y="2611438"/>
            <a:ext cx="8867775" cy="3338512"/>
          </a:xfrm>
        </p:spPr>
        <p:txBody>
          <a:bodyPr/>
          <a:lstStyle/>
          <a:p>
            <a:pPr marL="377825" indent="-377825" eaLnBrk="1" hangingPunct="1">
              <a:lnSpc>
                <a:spcPct val="100000"/>
              </a:lnSpc>
              <a:buFont typeface="Gill Sans MT" panose="020B0502020104020203" pitchFamily="34" charset="0"/>
              <a:buAutoNum type="arabicPeriod"/>
            </a:pPr>
            <a:r>
              <a:rPr lang="en-US" altLang="en-US" sz="2600">
                <a:ea typeface="Calibri" panose="020F0502020204030204" pitchFamily="34" charset="0"/>
                <a:cs typeface="Times New Roman" panose="02020603050405020304" pitchFamily="18" charset="0"/>
              </a:rPr>
              <a:t>A subset of AI</a:t>
            </a:r>
          </a:p>
          <a:p>
            <a:pPr marL="377825" indent="-377825" eaLnBrk="1" hangingPunct="1">
              <a:lnSpc>
                <a:spcPct val="100000"/>
              </a:lnSpc>
              <a:buFont typeface="Gill Sans MT" panose="020B0502020104020203" pitchFamily="34" charset="0"/>
              <a:buAutoNum type="arabicPeriod"/>
            </a:pPr>
            <a:r>
              <a:rPr lang="en-US" altLang="en-US" sz="2600">
                <a:ea typeface="Calibri" panose="020F0502020204030204" pitchFamily="34" charset="0"/>
                <a:cs typeface="Times New Roman" panose="02020603050405020304" pitchFamily="18" charset="0"/>
              </a:rPr>
              <a:t>Artificial neural network (ANN), or  virtual nervous system </a:t>
            </a:r>
          </a:p>
          <a:p>
            <a:pPr marL="377825" indent="-377825" eaLnBrk="1" hangingPunct="1">
              <a:lnSpc>
                <a:spcPct val="100000"/>
              </a:lnSpc>
              <a:buFont typeface="Gill Sans MT" panose="020B0502020104020203" pitchFamily="34" charset="0"/>
              <a:buAutoNum type="arabicPeriod"/>
            </a:pPr>
            <a:r>
              <a:rPr lang="en-US" altLang="en-US" sz="2600">
                <a:ea typeface="Calibri" panose="020F0502020204030204" pitchFamily="34" charset="0"/>
                <a:cs typeface="Times New Roman" panose="02020603050405020304" pitchFamily="18" charset="0"/>
              </a:rPr>
              <a:t>Artificial or virtual neurons</a:t>
            </a:r>
          </a:p>
          <a:p>
            <a:pPr marL="377825" indent="-377825" eaLnBrk="1" hangingPunct="1">
              <a:lnSpc>
                <a:spcPct val="100000"/>
              </a:lnSpc>
              <a:buFont typeface="Gill Sans MT" panose="020B0502020104020203" pitchFamily="34" charset="0"/>
              <a:buAutoNum type="arabicPeriod"/>
            </a:pPr>
            <a:r>
              <a:rPr lang="en-US" altLang="en-US" sz="2600">
                <a:ea typeface="Calibri" panose="020F0502020204030204" pitchFamily="34" charset="0"/>
                <a:cs typeface="Times New Roman" panose="02020603050405020304" pitchFamily="18" charset="0"/>
              </a:rPr>
              <a:t>Convolutional Neural Networks, (CNN) and </a:t>
            </a:r>
          </a:p>
          <a:p>
            <a:pPr marL="377825" indent="-377825" eaLnBrk="1" hangingPunct="1">
              <a:lnSpc>
                <a:spcPct val="100000"/>
              </a:lnSpc>
              <a:buFont typeface="Gill Sans MT" panose="020B0502020104020203" pitchFamily="34" charset="0"/>
              <a:buAutoNum type="arabicPeriod"/>
            </a:pPr>
            <a:r>
              <a:rPr lang="en-US" altLang="en-US" sz="2600">
                <a:ea typeface="Calibri" panose="020F0502020204030204" pitchFamily="34" charset="0"/>
                <a:cs typeface="Times New Roman" panose="02020603050405020304" pitchFamily="18" charset="0"/>
              </a:rPr>
              <a:t>Recurrent Neural Networks (RNN)</a:t>
            </a:r>
          </a:p>
          <a:p>
            <a:pPr marL="377825" indent="-377825" eaLnBrk="1" hangingPunct="1">
              <a:lnSpc>
                <a:spcPct val="100000"/>
              </a:lnSpc>
              <a:buFont typeface="Gill Sans MT" panose="020B0502020104020203" pitchFamily="34" charset="0"/>
              <a:buAutoNum type="arabicPeriod"/>
            </a:pPr>
            <a:r>
              <a:rPr lang="en-US" altLang="en-US" sz="2600">
                <a:ea typeface="Calibri" panose="020F0502020204030204" pitchFamily="34" charset="0"/>
                <a:cs typeface="Times New Roman" panose="02020603050405020304" pitchFamily="18" charset="0"/>
              </a:rPr>
              <a:t>Raw Data (also called Big Data)</a:t>
            </a:r>
          </a:p>
          <a:p>
            <a:pPr marL="377825" indent="-377825" eaLnBrk="1" hangingPunct="1">
              <a:lnSpc>
                <a:spcPct val="100000"/>
              </a:lnSpc>
              <a:buFont typeface="Gill Sans MT" panose="020B0502020104020203" pitchFamily="34" charset="0"/>
              <a:buAutoNum type="arabicPeriod"/>
            </a:pPr>
            <a:endParaRPr lang="en-US" altLang="en-US" sz="26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809208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pic>
        <p:nvPicPr>
          <p:cNvPr id="66564" name="Picture 4" descr="How To Write A Thank You Note In Five Easy Steps">
            <a:extLst>
              <a:ext uri="{FF2B5EF4-FFF2-40B4-BE49-F238E27FC236}">
                <a16:creationId xmlns:a16="http://schemas.microsoft.com/office/drawing/2014/main" id="{5EA6798F-2E50-AB5E-A418-AC5E5B36F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5242"/>
            <a:ext cx="10080625" cy="5680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458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amount of data AI ML DL">
            <a:extLst>
              <a:ext uri="{FF2B5EF4-FFF2-40B4-BE49-F238E27FC236}">
                <a16:creationId xmlns:a16="http://schemas.microsoft.com/office/drawing/2014/main" id="{AE4D275A-A44D-7D44-196C-859937F74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1087"/>
            <a:ext cx="10080625"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D6CFF69-93B1-918B-4F30-194894E6ACA5}"/>
              </a:ext>
            </a:extLst>
          </p:cNvPr>
          <p:cNvSpPr txBox="1"/>
          <p:nvPr/>
        </p:nvSpPr>
        <p:spPr>
          <a:xfrm>
            <a:off x="-1" y="198437"/>
            <a:ext cx="10080625" cy="1015663"/>
          </a:xfrm>
          <a:prstGeom prst="rect">
            <a:avLst/>
          </a:prstGeom>
          <a:noFill/>
        </p:spPr>
        <p:txBody>
          <a:bodyPr wrap="square" rtlCol="0">
            <a:spAutoFit/>
          </a:bodyPr>
          <a:lstStyle/>
          <a:p>
            <a:pPr algn="ctr"/>
            <a:r>
              <a:rPr lang="en-US" sz="6000" dirty="0">
                <a:solidFill>
                  <a:srgbClr val="800000"/>
                </a:solidFill>
                <a:latin typeface="Aharoni" panose="02010803020104030203" pitchFamily="2" charset="-79"/>
                <a:cs typeface="Aharoni" panose="02010803020104030203" pitchFamily="2" charset="-79"/>
              </a:rPr>
              <a:t>Raw Data or Big Data</a:t>
            </a:r>
          </a:p>
        </p:txBody>
      </p:sp>
    </p:spTree>
    <p:extLst>
      <p:ext uri="{BB962C8B-B14F-4D97-AF65-F5344CB8AC3E}">
        <p14:creationId xmlns:p14="http://schemas.microsoft.com/office/powerpoint/2010/main" val="2511620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118AF-5087-1D04-F854-8FF917FA66F1}"/>
              </a:ext>
            </a:extLst>
          </p:cNvPr>
          <p:cNvSpPr>
            <a:spLocks noGrp="1"/>
          </p:cNvSpPr>
          <p:nvPr>
            <p:ph type="title"/>
          </p:nvPr>
        </p:nvSpPr>
        <p:spPr>
          <a:xfrm>
            <a:off x="930274" y="794136"/>
            <a:ext cx="8220075" cy="868363"/>
          </a:xfrm>
          <a:solidFill>
            <a:schemeClr val="tx2">
              <a:lumMod val="40000"/>
              <a:lumOff val="60000"/>
            </a:schemeClr>
          </a:solidFill>
        </p:spPr>
        <p:txBody>
          <a:bodyPr/>
          <a:lstStyle/>
          <a:p>
            <a:pPr algn="ctr" defTabSz="755957" eaLnBrk="1" fontAlgn="auto" hangingPunct="1">
              <a:spcAft>
                <a:spcPts val="0"/>
              </a:spcAft>
              <a:defRPr/>
            </a:pPr>
            <a:r>
              <a:rPr lang="en-US" sz="3307" dirty="0">
                <a:solidFill>
                  <a:schemeClr val="accent1">
                    <a:lumMod val="50000"/>
                  </a:schemeClr>
                </a:solidFill>
                <a:latin typeface="Aharoni" panose="02010803020104030203" pitchFamily="2" charset="-79"/>
                <a:cs typeface="Aharoni" panose="02010803020104030203" pitchFamily="2" charset="-79"/>
              </a:rPr>
              <a:t>Ethics of healthcare technology</a:t>
            </a:r>
          </a:p>
        </p:txBody>
      </p:sp>
      <p:sp>
        <p:nvSpPr>
          <p:cNvPr id="3" name="Content Placeholder 2">
            <a:extLst>
              <a:ext uri="{FF2B5EF4-FFF2-40B4-BE49-F238E27FC236}">
                <a16:creationId xmlns:a16="http://schemas.microsoft.com/office/drawing/2014/main" id="{9B663EEE-F86C-BF8E-1A67-D35AFDA8C4C6}"/>
              </a:ext>
            </a:extLst>
          </p:cNvPr>
          <p:cNvSpPr>
            <a:spLocks noGrp="1"/>
          </p:cNvSpPr>
          <p:nvPr>
            <p:ph idx="1"/>
          </p:nvPr>
        </p:nvSpPr>
        <p:spPr>
          <a:xfrm>
            <a:off x="725488" y="2255837"/>
            <a:ext cx="8686800" cy="4343400"/>
          </a:xfrm>
        </p:spPr>
        <p:txBody>
          <a:bodyPr rtlCol="0">
            <a:noAutofit/>
          </a:bodyPr>
          <a:lstStyle/>
          <a:p>
            <a:pPr marL="425265" indent="-425265" defTabSz="755957" eaLnBrk="1" fontAlgn="auto" hangingPunct="1">
              <a:spcBef>
                <a:spcPts val="1102"/>
              </a:spcBef>
              <a:spcAft>
                <a:spcPts val="0"/>
              </a:spcAft>
              <a:buFont typeface="+mj-lt"/>
              <a:buAutoNum type="arabicPeriod"/>
              <a:defRPr/>
            </a:pPr>
            <a:r>
              <a:rPr lang="en-US" sz="2800" dirty="0">
                <a:ea typeface="Times New Roman" panose="02020603050405020304" pitchFamily="18" charset="0"/>
              </a:rPr>
              <a:t>Concerns about making diagnostic and treatment decisions via the technological advances of AI;  </a:t>
            </a:r>
          </a:p>
          <a:p>
            <a:pPr marL="425265" indent="-425265" defTabSz="755957" eaLnBrk="1" fontAlgn="auto" hangingPunct="1">
              <a:spcBef>
                <a:spcPts val="1102"/>
              </a:spcBef>
              <a:spcAft>
                <a:spcPts val="0"/>
              </a:spcAft>
              <a:buFont typeface="+mj-lt"/>
              <a:buAutoNum type="arabicPeriod"/>
              <a:defRPr/>
            </a:pPr>
            <a:r>
              <a:rPr lang="en-US" sz="2800" dirty="0">
                <a:ea typeface="Times New Roman" panose="02020603050405020304" pitchFamily="18" charset="0"/>
              </a:rPr>
              <a:t>Doctors and patients prefer the personal touch; </a:t>
            </a:r>
          </a:p>
          <a:p>
            <a:pPr marL="425265" indent="-425265" defTabSz="755957" eaLnBrk="1" fontAlgn="auto" hangingPunct="1">
              <a:spcBef>
                <a:spcPts val="1102"/>
              </a:spcBef>
              <a:spcAft>
                <a:spcPts val="0"/>
              </a:spcAft>
              <a:buFont typeface="+mj-lt"/>
              <a:buAutoNum type="arabicPeriod"/>
              <a:defRPr/>
            </a:pPr>
            <a:r>
              <a:rPr lang="en-US" sz="2800" dirty="0">
                <a:ea typeface="Times New Roman" panose="02020603050405020304" pitchFamily="18" charset="0"/>
              </a:rPr>
              <a:t>Privacy and liability issues; </a:t>
            </a:r>
          </a:p>
          <a:p>
            <a:pPr marL="425265" indent="-425265" defTabSz="755957" eaLnBrk="1" fontAlgn="auto" hangingPunct="1">
              <a:spcBef>
                <a:spcPts val="1102"/>
              </a:spcBef>
              <a:spcAft>
                <a:spcPts val="0"/>
              </a:spcAft>
              <a:buFont typeface="+mj-lt"/>
              <a:buAutoNum type="arabicPeriod"/>
              <a:defRPr/>
            </a:pPr>
            <a:r>
              <a:rPr lang="en-US" sz="2800" dirty="0">
                <a:ea typeface="Times New Roman" panose="02020603050405020304" pitchFamily="18" charset="0"/>
              </a:rPr>
              <a:t>Inequity; Better virtual healthcare; Lack of transparency; Skepticism.</a:t>
            </a:r>
            <a:endParaRPr lang="en-US" sz="2800" dirty="0"/>
          </a:p>
        </p:txBody>
      </p:sp>
    </p:spTree>
    <p:extLst>
      <p:ext uri="{BB962C8B-B14F-4D97-AF65-F5344CB8AC3E}">
        <p14:creationId xmlns:p14="http://schemas.microsoft.com/office/powerpoint/2010/main" val="4028546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4673E-7B81-EAF0-1004-BEF99F2C618A}"/>
              </a:ext>
            </a:extLst>
          </p:cNvPr>
          <p:cNvSpPr>
            <a:spLocks noGrp="1"/>
          </p:cNvSpPr>
          <p:nvPr>
            <p:ph type="title"/>
          </p:nvPr>
        </p:nvSpPr>
        <p:spPr>
          <a:xfrm>
            <a:off x="1548262" y="453138"/>
            <a:ext cx="7244449" cy="1156587"/>
          </a:xfrm>
          <a:solidFill>
            <a:schemeClr val="tx2">
              <a:lumMod val="40000"/>
              <a:lumOff val="60000"/>
            </a:schemeClr>
          </a:solidFill>
        </p:spPr>
        <p:txBody>
          <a:bodyPr/>
          <a:lstStyle/>
          <a:p>
            <a:pPr algn="ctr" defTabSz="755957" eaLnBrk="1" fontAlgn="auto" hangingPunct="1">
              <a:spcAft>
                <a:spcPts val="0"/>
              </a:spcAft>
              <a:defRPr/>
            </a:pPr>
            <a:r>
              <a:rPr lang="en-US" sz="3307" dirty="0">
                <a:solidFill>
                  <a:schemeClr val="accent1">
                    <a:lumMod val="50000"/>
                  </a:schemeClr>
                </a:solidFill>
                <a:latin typeface="Aharoni" panose="02010803020104030203" pitchFamily="2" charset="-79"/>
                <a:cs typeface="Aharoni" panose="02010803020104030203" pitchFamily="2" charset="-79"/>
              </a:rPr>
              <a:t>Decision making by </a:t>
            </a:r>
            <a:br>
              <a:rPr lang="en-US" sz="3307" dirty="0">
                <a:solidFill>
                  <a:schemeClr val="accent1">
                    <a:lumMod val="50000"/>
                  </a:schemeClr>
                </a:solidFill>
                <a:latin typeface="Aharoni" panose="02010803020104030203" pitchFamily="2" charset="-79"/>
                <a:cs typeface="Aharoni" panose="02010803020104030203" pitchFamily="2" charset="-79"/>
              </a:rPr>
            </a:br>
            <a:r>
              <a:rPr lang="en-US" sz="3307" dirty="0">
                <a:solidFill>
                  <a:schemeClr val="accent1">
                    <a:lumMod val="50000"/>
                  </a:schemeClr>
                </a:solidFill>
                <a:latin typeface="Aharoni" panose="02010803020104030203" pitchFamily="2" charset="-79"/>
                <a:cs typeface="Aharoni" panose="02010803020104030203" pitchFamily="2" charset="-79"/>
              </a:rPr>
              <a:t>physicians v. machines</a:t>
            </a:r>
          </a:p>
        </p:txBody>
      </p:sp>
      <p:sp>
        <p:nvSpPr>
          <p:cNvPr id="3" name="Content Placeholder 2">
            <a:extLst>
              <a:ext uri="{FF2B5EF4-FFF2-40B4-BE49-F238E27FC236}">
                <a16:creationId xmlns:a16="http://schemas.microsoft.com/office/drawing/2014/main" id="{99932415-30FB-B234-208B-8AEFE04082D4}"/>
              </a:ext>
            </a:extLst>
          </p:cNvPr>
          <p:cNvSpPr>
            <a:spLocks noGrp="1"/>
          </p:cNvSpPr>
          <p:nvPr>
            <p:ph idx="1"/>
          </p:nvPr>
        </p:nvSpPr>
        <p:spPr>
          <a:xfrm>
            <a:off x="1200150" y="2255837"/>
            <a:ext cx="7940675" cy="4267200"/>
          </a:xfrm>
        </p:spPr>
        <p:txBody>
          <a:bodyPr rtlCol="0">
            <a:noAutofit/>
          </a:bodyPr>
          <a:lstStyle/>
          <a:p>
            <a:pPr marL="378013" indent="-378013" defTabSz="755957" eaLnBrk="1" fontAlgn="auto" hangingPunct="1">
              <a:spcBef>
                <a:spcPts val="1102"/>
              </a:spcBef>
              <a:spcAft>
                <a:spcPts val="0"/>
              </a:spcAft>
              <a:buFont typeface="+mj-lt"/>
              <a:buAutoNum type="arabicPeriod"/>
              <a:defRPr/>
            </a:pPr>
            <a:r>
              <a:rPr lang="en-US" sz="2800" dirty="0">
                <a:ea typeface="Times New Roman" panose="02020603050405020304" pitchFamily="18" charset="0"/>
              </a:rPr>
              <a:t>Physicians commonly utilize ‘Experience’ or ‘Rule-based’ guidelines </a:t>
            </a:r>
          </a:p>
          <a:p>
            <a:pPr marL="378013" indent="-378013" defTabSz="755957" eaLnBrk="1" fontAlgn="auto" hangingPunct="1">
              <a:spcBef>
                <a:spcPts val="1102"/>
              </a:spcBef>
              <a:spcAft>
                <a:spcPts val="0"/>
              </a:spcAft>
              <a:buFont typeface="+mj-lt"/>
              <a:buAutoNum type="arabicPeriod"/>
              <a:defRPr/>
            </a:pPr>
            <a:r>
              <a:rPr lang="en-US" sz="2800" dirty="0">
                <a:ea typeface="Times New Roman" panose="02020603050405020304" pitchFamily="18" charset="0"/>
              </a:rPr>
              <a:t>AI uses ‘Evidence-’ or ‘Probability-’ based data for patient care. </a:t>
            </a:r>
          </a:p>
          <a:p>
            <a:pPr marL="378013" indent="-378013" defTabSz="755957" eaLnBrk="1" fontAlgn="auto" hangingPunct="1">
              <a:spcBef>
                <a:spcPts val="1102"/>
              </a:spcBef>
              <a:spcAft>
                <a:spcPts val="0"/>
              </a:spcAft>
              <a:buFont typeface="+mj-lt"/>
              <a:buAutoNum type="arabicPeriod"/>
              <a:defRPr/>
            </a:pPr>
            <a:r>
              <a:rPr lang="en-US" sz="2800" dirty="0">
                <a:ea typeface="Times New Roman" panose="02020603050405020304" pitchFamily="18" charset="0"/>
              </a:rPr>
              <a:t>Trust in AI systems</a:t>
            </a:r>
          </a:p>
          <a:p>
            <a:pPr marL="378013" indent="-378013" defTabSz="755957" eaLnBrk="1" fontAlgn="auto" hangingPunct="1">
              <a:spcBef>
                <a:spcPts val="1102"/>
              </a:spcBef>
              <a:spcAft>
                <a:spcPts val="0"/>
              </a:spcAft>
              <a:buFont typeface="+mj-lt"/>
              <a:buAutoNum type="arabicPeriod"/>
              <a:defRPr/>
            </a:pPr>
            <a:r>
              <a:rPr lang="en-US" sz="2800" dirty="0">
                <a:ea typeface="Times New Roman" panose="02020603050405020304" pitchFamily="18" charset="0"/>
              </a:rPr>
              <a:t>Medical professionals are stretched thin</a:t>
            </a:r>
            <a:endParaRPr lang="en-US" sz="2800" dirty="0"/>
          </a:p>
        </p:txBody>
      </p:sp>
    </p:spTree>
    <p:extLst>
      <p:ext uri="{BB962C8B-B14F-4D97-AF65-F5344CB8AC3E}">
        <p14:creationId xmlns:p14="http://schemas.microsoft.com/office/powerpoint/2010/main" val="2066432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A85AE-AC52-7E1C-8D70-512E4EBAF18D}"/>
              </a:ext>
            </a:extLst>
          </p:cNvPr>
          <p:cNvSpPr>
            <a:spLocks noGrp="1"/>
          </p:cNvSpPr>
          <p:nvPr>
            <p:ph type="title"/>
          </p:nvPr>
        </p:nvSpPr>
        <p:spPr>
          <a:xfrm>
            <a:off x="0" y="503238"/>
            <a:ext cx="10080625" cy="1106488"/>
          </a:xfrm>
          <a:solidFill>
            <a:schemeClr val="tx2">
              <a:lumMod val="40000"/>
              <a:lumOff val="60000"/>
            </a:schemeClr>
          </a:solidFill>
        </p:spPr>
        <p:txBody>
          <a:bodyPr/>
          <a:lstStyle/>
          <a:p>
            <a:pPr algn="ctr" defTabSz="755957" eaLnBrk="1" fontAlgn="auto" hangingPunct="1">
              <a:spcAft>
                <a:spcPts val="0"/>
              </a:spcAft>
              <a:defRPr/>
            </a:pPr>
            <a:br>
              <a:rPr lang="en-US" sz="1000" dirty="0">
                <a:solidFill>
                  <a:schemeClr val="accent1">
                    <a:lumMod val="50000"/>
                  </a:schemeClr>
                </a:solidFill>
                <a:latin typeface="Aharoni" panose="02010803020104030203" pitchFamily="2" charset="-79"/>
                <a:cs typeface="Aharoni" panose="02010803020104030203" pitchFamily="2" charset="-79"/>
              </a:rPr>
            </a:br>
            <a:br>
              <a:rPr lang="en-US" sz="1000" dirty="0">
                <a:solidFill>
                  <a:schemeClr val="accent1">
                    <a:lumMod val="50000"/>
                  </a:schemeClr>
                </a:solidFill>
                <a:latin typeface="Aharoni" panose="02010803020104030203" pitchFamily="2" charset="-79"/>
                <a:cs typeface="Aharoni" panose="02010803020104030203" pitchFamily="2" charset="-79"/>
              </a:rPr>
            </a:br>
            <a:r>
              <a:rPr lang="en-US" sz="3307" dirty="0">
                <a:solidFill>
                  <a:schemeClr val="accent1">
                    <a:lumMod val="50000"/>
                  </a:schemeClr>
                </a:solidFill>
                <a:latin typeface="Aharoni" panose="02010803020104030203" pitchFamily="2" charset="-79"/>
                <a:cs typeface="Aharoni" panose="02010803020104030203" pitchFamily="2" charset="-79"/>
              </a:rPr>
              <a:t>Impact of ai on telemedicine</a:t>
            </a:r>
          </a:p>
        </p:txBody>
      </p:sp>
      <p:sp>
        <p:nvSpPr>
          <p:cNvPr id="38915" name="Content Placeholder 2">
            <a:extLst>
              <a:ext uri="{FF2B5EF4-FFF2-40B4-BE49-F238E27FC236}">
                <a16:creationId xmlns:a16="http://schemas.microsoft.com/office/drawing/2014/main" id="{7F18408E-12D5-F844-E515-09DF7AB60106}"/>
              </a:ext>
            </a:extLst>
          </p:cNvPr>
          <p:cNvSpPr>
            <a:spLocks noGrp="1" noChangeArrowheads="1"/>
          </p:cNvSpPr>
          <p:nvPr>
            <p:ph idx="1"/>
          </p:nvPr>
        </p:nvSpPr>
        <p:spPr>
          <a:xfrm>
            <a:off x="477838" y="2179638"/>
            <a:ext cx="8662987" cy="3770312"/>
          </a:xfrm>
        </p:spPr>
        <p:txBody>
          <a:bodyPr/>
          <a:lstStyle/>
          <a:p>
            <a:pPr marL="377825" indent="-377825" eaLnBrk="1" hangingPunct="1">
              <a:buFont typeface="Gill Sans MT" panose="020B0502020104020203" pitchFamily="34" charset="0"/>
              <a:buAutoNum type="arabicPeriod"/>
            </a:pPr>
            <a:r>
              <a:rPr lang="en-US" altLang="en-US" sz="2800" dirty="0">
                <a:cs typeface="Times New Roman" panose="02020603050405020304" pitchFamily="18" charset="0"/>
              </a:rPr>
              <a:t>Center for Medicare/Medicaid Services (CMS)</a:t>
            </a:r>
          </a:p>
          <a:p>
            <a:pPr marL="377825" indent="-377825" eaLnBrk="1" hangingPunct="1">
              <a:buFont typeface="Gill Sans MT" panose="020B0502020104020203" pitchFamily="34" charset="0"/>
              <a:buAutoNum type="arabicPeriod"/>
            </a:pPr>
            <a:r>
              <a:rPr lang="en-US" altLang="en-US" sz="2800" dirty="0">
                <a:cs typeface="Calibri" panose="020F0502020204030204" pitchFamily="34" charset="0"/>
              </a:rPr>
              <a:t>In 2021, Barbosa and co-authors – Use of Telemedicine</a:t>
            </a:r>
          </a:p>
          <a:p>
            <a:pPr marL="377825" indent="-377825" eaLnBrk="1" hangingPunct="1">
              <a:buFont typeface="Gill Sans MT" panose="020B0502020104020203" pitchFamily="34" charset="0"/>
              <a:buAutoNum type="arabicPeriod"/>
            </a:pPr>
            <a:r>
              <a:rPr lang="en-US" altLang="en-US" sz="2800" dirty="0">
                <a:solidFill>
                  <a:srgbClr val="000000"/>
                </a:solidFill>
                <a:latin typeface="Times New Roman" panose="02020603050405020304" pitchFamily="18" charset="0"/>
                <a:cs typeface="Calibri" panose="020F0502020204030204" pitchFamily="34" charset="0"/>
              </a:rPr>
              <a:t>improved access to care;  </a:t>
            </a:r>
          </a:p>
          <a:p>
            <a:pPr lvl="1" eaLnBrk="1" hangingPunct="1"/>
            <a:r>
              <a:rPr lang="en-US" altLang="en-US" sz="2800" dirty="0">
                <a:solidFill>
                  <a:srgbClr val="000000"/>
                </a:solidFill>
                <a:latin typeface="Times New Roman" panose="02020603050405020304" pitchFamily="18" charset="0"/>
                <a:cs typeface="Calibri" panose="020F0502020204030204" pitchFamily="34" charset="0"/>
              </a:rPr>
              <a:t>Improved health outcomes in select circumstances; </a:t>
            </a:r>
          </a:p>
          <a:p>
            <a:pPr lvl="1" eaLnBrk="1" hangingPunct="1"/>
            <a:r>
              <a:rPr lang="en-US" altLang="en-US" sz="2800" dirty="0">
                <a:solidFill>
                  <a:srgbClr val="000000"/>
                </a:solidFill>
                <a:latin typeface="Times New Roman" panose="02020603050405020304" pitchFamily="18" charset="0"/>
                <a:cs typeface="Calibri" panose="020F0502020204030204" pitchFamily="34" charset="0"/>
              </a:rPr>
              <a:t>Has addressed geographical;</a:t>
            </a:r>
          </a:p>
          <a:p>
            <a:pPr lvl="1" eaLnBrk="1" hangingPunct="1"/>
            <a:r>
              <a:rPr lang="en-US" altLang="en-US" sz="2800" dirty="0">
                <a:solidFill>
                  <a:srgbClr val="000000"/>
                </a:solidFill>
                <a:latin typeface="Times New Roman" panose="02020603050405020304" pitchFamily="18" charset="0"/>
                <a:cs typeface="Calibri" panose="020F0502020204030204" pitchFamily="34" charset="0"/>
              </a:rPr>
              <a:t>But less so social barriers to care</a:t>
            </a:r>
            <a:endParaRPr lang="en-US" altLang="en-US" sz="2800" dirty="0">
              <a:cs typeface="Calibri" panose="020F0502020204030204" pitchFamily="34" charset="0"/>
            </a:endParaRPr>
          </a:p>
        </p:txBody>
      </p:sp>
    </p:spTree>
    <p:extLst>
      <p:ext uri="{BB962C8B-B14F-4D97-AF65-F5344CB8AC3E}">
        <p14:creationId xmlns:p14="http://schemas.microsoft.com/office/powerpoint/2010/main" val="1461237229"/>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11778</TotalTime>
  <Words>965</Words>
  <Application>Microsoft Office PowerPoint</Application>
  <PresentationFormat>Custom</PresentationFormat>
  <Paragraphs>143</Paragraphs>
  <Slides>50</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50</vt:i4>
      </vt:variant>
    </vt:vector>
  </HeadingPairs>
  <TitlesOfParts>
    <vt:vector size="67" baseType="lpstr">
      <vt:lpstr>Times New Roman</vt:lpstr>
      <vt:lpstr>msgothic</vt:lpstr>
      <vt:lpstr>Arial</vt:lpstr>
      <vt:lpstr>Wingdings</vt:lpstr>
      <vt:lpstr>Symbol</vt:lpstr>
      <vt:lpstr>Gill Sans MT</vt:lpstr>
      <vt:lpstr>Aharoni</vt:lpstr>
      <vt:lpstr>Tahoma</vt:lpstr>
      <vt:lpstr>Open Sans</vt:lpstr>
      <vt:lpstr>Arial Black</vt:lpstr>
      <vt:lpstr>Roboto</vt:lpstr>
      <vt:lpstr>Titillium Web</vt:lpstr>
      <vt:lpstr>Oswald</vt:lpstr>
      <vt:lpstr>Old English Text MT</vt:lpstr>
      <vt:lpstr>Calibri</vt:lpstr>
      <vt:lpstr>Helvetica</vt:lpstr>
      <vt:lpstr>Gallery</vt:lpstr>
      <vt:lpstr>Advances in Healthcare Technology The Digital Doctor The Future of Medicine </vt:lpstr>
      <vt:lpstr>Healthcare Technology (HealthTech)</vt:lpstr>
      <vt:lpstr> Artificial intelligence (AI)</vt:lpstr>
      <vt:lpstr>Machine learning</vt:lpstr>
      <vt:lpstr>Deep learning</vt:lpstr>
      <vt:lpstr>PowerPoint Presentation</vt:lpstr>
      <vt:lpstr>Ethics of healthcare technology</vt:lpstr>
      <vt:lpstr>Decision making by  physicians v. machines</vt:lpstr>
      <vt:lpstr>  Impact of ai on telemedicine</vt:lpstr>
      <vt:lpstr>  chatbots</vt:lpstr>
      <vt:lpstr> Use of AI Systems in Healthcare </vt:lpstr>
      <vt:lpstr>PowerPoint Presentation</vt:lpstr>
      <vt:lpstr>The Digital Doctor</vt:lpstr>
      <vt:lpstr>  The 21st Century Cures Act</vt:lpstr>
      <vt:lpstr>Companies Developing Medical Devices </vt:lpstr>
      <vt:lpstr>EHR – EMR: Role of  Artificial Intelligence (AI)</vt:lpstr>
      <vt:lpstr>PowerPoint Presentation</vt:lpstr>
      <vt:lpstr>PowerPoint Presentation</vt:lpstr>
      <vt:lpstr>  GPS Used for Tracking People and Internal Body Systems e.g. MIT “ReMix”  </vt:lpstr>
      <vt:lpstr>PowerPoint Presentation</vt:lpstr>
      <vt:lpstr>PowerPoint Presentation</vt:lpstr>
      <vt:lpstr>PowerPoint Presentation</vt:lpstr>
      <vt:lpstr>PowerPoint Presentation</vt:lpstr>
      <vt:lpstr>PowerPoint Presentation</vt:lpstr>
      <vt:lpstr>PowerPoint Presentation</vt:lpstr>
      <vt:lpstr>Artificial Intelligence (AI) IBM Watson Innovation Center, in Munich, named after Thomas J. Watson, past president of IBM, helps analyze medical records for rare illnesses. In doing so, the system captures 200 million pages of text in three seconds.</vt:lpstr>
      <vt:lpstr>Wearable devices are being integrated with EHRs,</vt:lpstr>
      <vt:lpstr>Top Technology Innovations Supporting EHR Optimization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MIT Using artificial intelligence to generate 3D holograms in real-time </vt:lpstr>
      <vt:lpstr>PowerPoint Presentation</vt:lpstr>
      <vt:lpstr>  Concluding remarks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Sandy Sanbar</dc:creator>
  <cp:lastModifiedBy>Shafeek Sandy Sanbar</cp:lastModifiedBy>
  <cp:revision>94</cp:revision>
  <dcterms:modified xsi:type="dcterms:W3CDTF">2022-05-12T22:54:21Z</dcterms:modified>
</cp:coreProperties>
</file>