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3" r:id="rId1"/>
  </p:sldMasterIdLst>
  <p:notesMasterIdLst>
    <p:notesMasterId r:id="rId35"/>
  </p:notesMasterIdLst>
  <p:sldIdLst>
    <p:sldId id="284" r:id="rId2"/>
    <p:sldId id="298" r:id="rId3"/>
    <p:sldId id="285" r:id="rId4"/>
    <p:sldId id="286" r:id="rId5"/>
    <p:sldId id="287" r:id="rId6"/>
    <p:sldId id="288" r:id="rId7"/>
    <p:sldId id="289" r:id="rId8"/>
    <p:sldId id="267" r:id="rId9"/>
    <p:sldId id="290" r:id="rId10"/>
    <p:sldId id="291" r:id="rId11"/>
    <p:sldId id="292" r:id="rId12"/>
    <p:sldId id="293" r:id="rId13"/>
    <p:sldId id="295" r:id="rId14"/>
    <p:sldId id="272" r:id="rId15"/>
    <p:sldId id="258" r:id="rId16"/>
    <p:sldId id="273" r:id="rId17"/>
    <p:sldId id="260" r:id="rId18"/>
    <p:sldId id="275" r:id="rId19"/>
    <p:sldId id="261" r:id="rId20"/>
    <p:sldId id="276" r:id="rId21"/>
    <p:sldId id="262" r:id="rId22"/>
    <p:sldId id="277" r:id="rId23"/>
    <p:sldId id="263" r:id="rId24"/>
    <p:sldId id="278" r:id="rId25"/>
    <p:sldId id="264" r:id="rId26"/>
    <p:sldId id="266" r:id="rId27"/>
    <p:sldId id="279" r:id="rId28"/>
    <p:sldId id="280" r:id="rId29"/>
    <p:sldId id="281" r:id="rId30"/>
    <p:sldId id="268" r:id="rId31"/>
    <p:sldId id="269" r:id="rId32"/>
    <p:sldId id="282" r:id="rId33"/>
    <p:sldId id="29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07"/>
    <p:restoredTop sz="72838"/>
  </p:normalViewPr>
  <p:slideViewPr>
    <p:cSldViewPr snapToGrid="0" snapToObjects="1">
      <p:cViewPr varScale="1">
        <p:scale>
          <a:sx n="92" d="100"/>
          <a:sy n="92" d="100"/>
        </p:scale>
        <p:origin x="9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BF163C-40F9-E340-9E66-166D111C9BAB}" type="datetimeFigureOut">
              <a:rPr lang="en-US" smtClean="0"/>
              <a:t>3/10/2022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BC2984-1081-BE42-8216-0B57B21C0C0D}" type="slidenum">
              <a:rPr lang="en-US" smtClean="0"/>
              <a:t>‹#›</a:t>
            </a:fld>
            <a:endParaRPr lang="en-US"/>
          </a:p>
        </p:txBody>
      </p:sp>
    </p:spTree>
    <p:extLst>
      <p:ext uri="{BB962C8B-B14F-4D97-AF65-F5344CB8AC3E}">
        <p14:creationId xmlns:p14="http://schemas.microsoft.com/office/powerpoint/2010/main" val="4179562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gapna.org/patient-self-determination-act-psda"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gapna.org/patient-self-determination-act-psda"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4</a:t>
            </a:fld>
            <a:endParaRPr lang="en-US"/>
          </a:p>
        </p:txBody>
      </p:sp>
    </p:spTree>
    <p:extLst>
      <p:ext uri="{BB962C8B-B14F-4D97-AF65-F5344CB8AC3E}">
        <p14:creationId xmlns:p14="http://schemas.microsoft.com/office/powerpoint/2010/main" val="1293723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17</a:t>
            </a:fld>
            <a:endParaRPr lang="en-US"/>
          </a:p>
        </p:txBody>
      </p:sp>
    </p:spTree>
    <p:extLst>
      <p:ext uri="{BB962C8B-B14F-4D97-AF65-F5344CB8AC3E}">
        <p14:creationId xmlns:p14="http://schemas.microsoft.com/office/powerpoint/2010/main" val="841530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19</a:t>
            </a:fld>
            <a:endParaRPr lang="en-US"/>
          </a:p>
        </p:txBody>
      </p:sp>
    </p:spTree>
    <p:extLst>
      <p:ext uri="{BB962C8B-B14F-4D97-AF65-F5344CB8AC3E}">
        <p14:creationId xmlns:p14="http://schemas.microsoft.com/office/powerpoint/2010/main" val="652875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Quinlan: PVS for years, father wanted to cease life-sustaining, hospital refused, father could make decisions on behalf of the daughter </a:t>
            </a:r>
          </a:p>
          <a:p>
            <a:endParaRPr lang="en-US" dirty="0"/>
          </a:p>
          <a:p>
            <a:r>
              <a:rPr lang="en-US" dirty="0"/>
              <a:t>Cruzan: parents wanted to stop life-sustaining treatments, hospital refused, treatment stopped, discussed with friends </a:t>
            </a:r>
          </a:p>
          <a:p>
            <a:endParaRPr lang="en-US" dirty="0"/>
          </a:p>
          <a:p>
            <a:r>
              <a:rPr lang="en-US" dirty="0" err="1"/>
              <a:t>Schiava</a:t>
            </a:r>
            <a:r>
              <a:rPr lang="en-US" dirty="0"/>
              <a:t>: husband appointed guardian, parents disagreed, tried to get a TRO, denied, not against the 14</a:t>
            </a:r>
            <a:r>
              <a:rPr lang="en-US" baseline="30000" dirty="0"/>
              <a:t>th</a:t>
            </a:r>
            <a:r>
              <a:rPr lang="en-US" dirty="0"/>
              <a:t> amendment</a:t>
            </a:r>
          </a:p>
          <a:p>
            <a:endParaRPr lang="en-US" dirty="0"/>
          </a:p>
          <a:p>
            <a:endParaRPr lang="en-US" sz="1200" b="0" i="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14</a:t>
            </a:r>
            <a:r>
              <a:rPr lang="en-US" sz="1200" b="0" i="0" u="none" strike="noStrike" kern="1200" baseline="30000" dirty="0">
                <a:solidFill>
                  <a:schemeClr val="tx1"/>
                </a:solidFill>
                <a:effectLst/>
                <a:latin typeface="+mn-lt"/>
                <a:ea typeface="+mn-ea"/>
                <a:cs typeface="+mn-cs"/>
              </a:rPr>
              <a:t>th</a:t>
            </a:r>
            <a:r>
              <a:rPr lang="en-US" sz="1200" b="0" i="0" u="none" strike="noStrike" kern="1200" dirty="0">
                <a:solidFill>
                  <a:schemeClr val="tx1"/>
                </a:solidFill>
                <a:effectLst/>
                <a:latin typeface="+mn-lt"/>
                <a:ea typeface="+mn-ea"/>
                <a:cs typeface="+mn-cs"/>
              </a:rPr>
              <a:t> Amendment: 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p>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20</a:t>
            </a:fld>
            <a:endParaRPr lang="en-US"/>
          </a:p>
        </p:txBody>
      </p:sp>
    </p:spTree>
    <p:extLst>
      <p:ext uri="{BB962C8B-B14F-4D97-AF65-F5344CB8AC3E}">
        <p14:creationId xmlns:p14="http://schemas.microsoft.com/office/powerpoint/2010/main" val="1702422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Quinlan: PVS for years, father wanted to cease life-sustaining, hospital refused, father could make decisions on behalf of the daughter </a:t>
            </a:r>
          </a:p>
          <a:p>
            <a:endParaRPr lang="en-US" dirty="0"/>
          </a:p>
          <a:p>
            <a:r>
              <a:rPr lang="en-US" dirty="0"/>
              <a:t>Cruzan: parents wanted to stop life-sustaining treatments, hospital refused, treatment stopped, discussed with friends </a:t>
            </a:r>
          </a:p>
          <a:p>
            <a:endParaRPr lang="en-US" dirty="0"/>
          </a:p>
          <a:p>
            <a:r>
              <a:rPr lang="en-US" dirty="0" err="1"/>
              <a:t>Schiava</a:t>
            </a:r>
            <a:r>
              <a:rPr lang="en-US" dirty="0"/>
              <a:t>: husband appointed guardian, parents disagreed, tried to get a TRO, denied, not against the 14</a:t>
            </a:r>
            <a:r>
              <a:rPr lang="en-US" baseline="30000" dirty="0"/>
              <a:t>th</a:t>
            </a:r>
            <a:r>
              <a:rPr lang="en-US" dirty="0"/>
              <a:t> amendment</a:t>
            </a:r>
          </a:p>
          <a:p>
            <a:endParaRPr lang="en-US" dirty="0"/>
          </a:p>
          <a:p>
            <a:endParaRPr lang="en-US" sz="1200" b="0" i="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14</a:t>
            </a:r>
            <a:r>
              <a:rPr lang="en-US" sz="1200" b="0" i="0" u="none" strike="noStrike" kern="1200" baseline="30000" dirty="0">
                <a:solidFill>
                  <a:schemeClr val="tx1"/>
                </a:solidFill>
                <a:effectLst/>
                <a:latin typeface="+mn-lt"/>
                <a:ea typeface="+mn-ea"/>
                <a:cs typeface="+mn-cs"/>
              </a:rPr>
              <a:t>th</a:t>
            </a:r>
            <a:r>
              <a:rPr lang="en-US" sz="1200" b="0" i="0" u="none" strike="noStrike" kern="1200" dirty="0">
                <a:solidFill>
                  <a:schemeClr val="tx1"/>
                </a:solidFill>
                <a:effectLst/>
                <a:latin typeface="+mn-lt"/>
                <a:ea typeface="+mn-ea"/>
                <a:cs typeface="+mn-cs"/>
              </a:rPr>
              <a:t> Amendment: 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p>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21</a:t>
            </a:fld>
            <a:endParaRPr lang="en-US"/>
          </a:p>
        </p:txBody>
      </p:sp>
    </p:spTree>
    <p:extLst>
      <p:ext uri="{BB962C8B-B14F-4D97-AF65-F5344CB8AC3E}">
        <p14:creationId xmlns:p14="http://schemas.microsoft.com/office/powerpoint/2010/main" val="3899451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24</a:t>
            </a:fld>
            <a:endParaRPr lang="en-US"/>
          </a:p>
        </p:txBody>
      </p:sp>
    </p:spTree>
    <p:extLst>
      <p:ext uri="{BB962C8B-B14F-4D97-AF65-F5344CB8AC3E}">
        <p14:creationId xmlns:p14="http://schemas.microsoft.com/office/powerpoint/2010/main" val="558574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25</a:t>
            </a:fld>
            <a:endParaRPr lang="en-US"/>
          </a:p>
        </p:txBody>
      </p:sp>
    </p:spTree>
    <p:extLst>
      <p:ext uri="{BB962C8B-B14F-4D97-AF65-F5344CB8AC3E}">
        <p14:creationId xmlns:p14="http://schemas.microsoft.com/office/powerpoint/2010/main" val="2660429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28</a:t>
            </a:fld>
            <a:endParaRPr lang="en-US"/>
          </a:p>
        </p:txBody>
      </p:sp>
    </p:spTree>
    <p:extLst>
      <p:ext uri="{BB962C8B-B14F-4D97-AF65-F5344CB8AC3E}">
        <p14:creationId xmlns:p14="http://schemas.microsoft.com/office/powerpoint/2010/main" val="1465393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Example: </a:t>
            </a:r>
            <a:r>
              <a:rPr lang="en-US" sz="1200" i="1" kern="1200" dirty="0">
                <a:solidFill>
                  <a:schemeClr val="tx1"/>
                </a:solidFill>
                <a:effectLst/>
                <a:latin typeface="+mn-lt"/>
                <a:ea typeface="+mn-ea"/>
                <a:cs typeface="+mn-cs"/>
              </a:rPr>
              <a:t>Green House Project</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The Green House Project is a nonprofit organization that oversees 266 small-house nursing homes. Of the 243 projects that supplied data in early May 2020, eight reported having cases of Covid-19, and there were no deaths. </a:t>
            </a:r>
          </a:p>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29</a:t>
            </a:fld>
            <a:endParaRPr lang="en-US"/>
          </a:p>
        </p:txBody>
      </p:sp>
    </p:spTree>
    <p:extLst>
      <p:ext uri="{BB962C8B-B14F-4D97-AF65-F5344CB8AC3E}">
        <p14:creationId xmlns:p14="http://schemas.microsoft.com/office/powerpoint/2010/main" val="4172513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Example: </a:t>
            </a:r>
            <a:r>
              <a:rPr lang="en-US" sz="1200" i="1" kern="1200" dirty="0">
                <a:solidFill>
                  <a:schemeClr val="tx1"/>
                </a:solidFill>
                <a:effectLst/>
                <a:latin typeface="+mn-lt"/>
                <a:ea typeface="+mn-ea"/>
                <a:cs typeface="+mn-cs"/>
              </a:rPr>
              <a:t>Green House Project</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The Green House Project is a nonprofit organization that oversees 266 small-house nursing homes. Of the 243 projects that supplied data in early May 2020, eight reported having cases of Covid-19, and there were no deaths. </a:t>
            </a:r>
          </a:p>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30</a:t>
            </a:fld>
            <a:endParaRPr lang="en-US"/>
          </a:p>
        </p:txBody>
      </p:sp>
    </p:spTree>
    <p:extLst>
      <p:ext uri="{BB962C8B-B14F-4D97-AF65-F5344CB8AC3E}">
        <p14:creationId xmlns:p14="http://schemas.microsoft.com/office/powerpoint/2010/main" val="2300454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5DF990-2707-6D4F-A2D5-7B5367EA5FFD}" type="slidenum">
              <a:rPr lang="en-US" smtClean="0"/>
              <a:t>6</a:t>
            </a:fld>
            <a:endParaRPr lang="en-US"/>
          </a:p>
        </p:txBody>
      </p:sp>
    </p:spTree>
    <p:extLst>
      <p:ext uri="{BB962C8B-B14F-4D97-AF65-F5344CB8AC3E}">
        <p14:creationId xmlns:p14="http://schemas.microsoft.com/office/powerpoint/2010/main" val="2754259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5DF990-2707-6D4F-A2D5-7B5367EA5FFD}" type="slidenum">
              <a:rPr lang="en-US" smtClean="0"/>
              <a:t>7</a:t>
            </a:fld>
            <a:endParaRPr lang="en-US"/>
          </a:p>
        </p:txBody>
      </p:sp>
    </p:spTree>
    <p:extLst>
      <p:ext uri="{BB962C8B-B14F-4D97-AF65-F5344CB8AC3E}">
        <p14:creationId xmlns:p14="http://schemas.microsoft.com/office/powerpoint/2010/main" val="1357885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Oklahoma, an incapacitated person means any person eighteen (18) years of age or older: 1. Who is impaired by reason of mental or physical illness or disability, dementia or related disease, developmental or intellectual disability or other cause; and, 2. Whose ability to receive and evaluate information effectively or to make and to communicate responsible decisions is impaired to such an extent that such person lacks the capacity to manage his or her financial resources or to meet essential requirements for his or her mental or physical health or safety without assistance from others, or 3. A person for whom a guardian, limited guardian, or conservator has been appointed pursuant to the Oklahoma Guardianship and Conservatorship Act.</a:t>
            </a:r>
          </a:p>
          <a:p>
            <a:endParaRPr lang="en-US" dirty="0"/>
          </a:p>
        </p:txBody>
      </p:sp>
      <p:sp>
        <p:nvSpPr>
          <p:cNvPr id="4" name="Slide Number Placeholder 3"/>
          <p:cNvSpPr>
            <a:spLocks noGrp="1"/>
          </p:cNvSpPr>
          <p:nvPr>
            <p:ph type="sldNum" sz="quarter" idx="5"/>
          </p:nvPr>
        </p:nvSpPr>
        <p:spPr/>
        <p:txBody>
          <a:bodyPr/>
          <a:lstStyle/>
          <a:p>
            <a:fld id="{0D5DF990-2707-6D4F-A2D5-7B5367EA5FFD}" type="slidenum">
              <a:rPr lang="en-US" smtClean="0"/>
              <a:t>8</a:t>
            </a:fld>
            <a:endParaRPr lang="en-US"/>
          </a:p>
        </p:txBody>
      </p:sp>
    </p:spTree>
    <p:extLst>
      <p:ext uri="{BB962C8B-B14F-4D97-AF65-F5344CB8AC3E}">
        <p14:creationId xmlns:p14="http://schemas.microsoft.com/office/powerpoint/2010/main" val="6479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5DF990-2707-6D4F-A2D5-7B5367EA5FFD}" type="slidenum">
              <a:rPr lang="en-US" smtClean="0"/>
              <a:t>11</a:t>
            </a:fld>
            <a:endParaRPr lang="en-US"/>
          </a:p>
        </p:txBody>
      </p:sp>
    </p:spTree>
    <p:extLst>
      <p:ext uri="{BB962C8B-B14F-4D97-AF65-F5344CB8AC3E}">
        <p14:creationId xmlns:p14="http://schemas.microsoft.com/office/powerpoint/2010/main" val="393995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5DF990-2707-6D4F-A2D5-7B5367EA5FFD}" type="slidenum">
              <a:rPr lang="en-US" smtClean="0"/>
              <a:t>12</a:t>
            </a:fld>
            <a:endParaRPr lang="en-US"/>
          </a:p>
        </p:txBody>
      </p:sp>
    </p:spTree>
    <p:extLst>
      <p:ext uri="{BB962C8B-B14F-4D97-AF65-F5344CB8AC3E}">
        <p14:creationId xmlns:p14="http://schemas.microsoft.com/office/powerpoint/2010/main" val="332527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Describe what is included on an AD.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The Patient Self-Determination Act (PSDA), passed in 1990 and instituted on December 1, 1991, encourages all people to make choices and decisions now about the types and extent of medical care they want to accept or refuse should they become unable to make those decisions due to illness. The PSDA requires all health care agencies (hospitals, long-term care facilities, and home health agencies) receiving Medicare and Medicaid reimbursement to recognize the living will and power of attorney for health care as advance directives. The PSDA does not create new rights for patients </a:t>
            </a:r>
            <a:r>
              <a:rPr lang="en-US" sz="1200" b="1" i="0" u="none" strike="noStrike" kern="1200" dirty="0">
                <a:solidFill>
                  <a:schemeClr val="tx1"/>
                </a:solidFill>
                <a:effectLst/>
                <a:latin typeface="+mn-lt"/>
                <a:ea typeface="+mn-ea"/>
                <a:cs typeface="+mn-cs"/>
              </a:rPr>
              <a:t>but reaffirms the common-law right of self-determination </a:t>
            </a:r>
            <a:r>
              <a:rPr lang="en-US" sz="1200" b="0" i="0" u="none" strike="noStrike" kern="1200" dirty="0">
                <a:solidFill>
                  <a:schemeClr val="tx1"/>
                </a:solidFill>
                <a:effectLst/>
                <a:latin typeface="+mn-lt"/>
                <a:ea typeface="+mn-ea"/>
                <a:cs typeface="+mn-cs"/>
              </a:rPr>
              <a:t>as guaranteed by </a:t>
            </a:r>
            <a:r>
              <a:rPr lang="en-US" sz="1200" b="0" i="0" u="sng" strike="noStrike" kern="1200" dirty="0">
                <a:solidFill>
                  <a:schemeClr val="tx1"/>
                </a:solidFill>
                <a:effectLst/>
                <a:latin typeface="+mn-lt"/>
                <a:ea typeface="+mn-ea"/>
                <a:cs typeface="+mn-cs"/>
              </a:rPr>
              <a:t>the Fourteenth Amendment</a:t>
            </a:r>
            <a:r>
              <a:rPr lang="en-US" sz="1200" b="0" i="0" u="none" strike="noStrike" kern="1200" dirty="0">
                <a:solidFill>
                  <a:schemeClr val="tx1"/>
                </a:solidFill>
                <a:effectLst/>
                <a:latin typeface="+mn-lt"/>
                <a:ea typeface="+mn-ea"/>
                <a:cs typeface="+mn-cs"/>
              </a:rPr>
              <a:t>. Under the PSDA, health care agencies must ask you whether you have advance directives and must provide you with educational materials about your rights under state law. Retrieved from: </a:t>
            </a:r>
            <a:r>
              <a:rPr lang="en-US" dirty="0">
                <a:hlinkClick r:id="rId3"/>
              </a:rPr>
              <a:t>https://www.gapna.org/patient-self-determination-act-psda</a:t>
            </a:r>
            <a:endParaRPr lang="en-US" dirty="0"/>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14</a:t>
            </a:r>
            <a:r>
              <a:rPr lang="en-US" sz="1200" b="0" i="0" u="none" strike="noStrike" kern="1200" baseline="30000" dirty="0">
                <a:solidFill>
                  <a:schemeClr val="tx1"/>
                </a:solidFill>
                <a:effectLst/>
                <a:latin typeface="+mn-lt"/>
                <a:ea typeface="+mn-ea"/>
                <a:cs typeface="+mn-cs"/>
              </a:rPr>
              <a:t>th</a:t>
            </a:r>
            <a:r>
              <a:rPr lang="en-US" sz="1200" b="0" i="0" u="none" strike="noStrike" kern="1200" dirty="0">
                <a:solidFill>
                  <a:schemeClr val="tx1"/>
                </a:solidFill>
                <a:effectLst/>
                <a:latin typeface="+mn-lt"/>
                <a:ea typeface="+mn-ea"/>
                <a:cs typeface="+mn-cs"/>
              </a:rPr>
              <a:t> Amendment: 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p>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14</a:t>
            </a:fld>
            <a:endParaRPr lang="en-US"/>
          </a:p>
        </p:txBody>
      </p:sp>
    </p:spTree>
    <p:extLst>
      <p:ext uri="{BB962C8B-B14F-4D97-AF65-F5344CB8AC3E}">
        <p14:creationId xmlns:p14="http://schemas.microsoft.com/office/powerpoint/2010/main" val="634608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Describe what is included on an AD.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The Patient Self-Determination Act (PSDA), passed in 1990 and instituted on December 1, 1991, encourages all people to make choices and decisions now about the types and extent of medical care they want to accept or refuse should they become unable to make those decisions due to illness. The PSDA requires all health care agencies (hospitals, long-term care facilities, and home health agencies) receiving Medicare and Medicaid reimbursement to recognize the living will and power of attorney for health care as advance directives. The PSDA does not create new rights for patients </a:t>
            </a:r>
            <a:r>
              <a:rPr lang="en-US" sz="1200" b="1" i="0" u="none" strike="noStrike" kern="1200" dirty="0">
                <a:solidFill>
                  <a:schemeClr val="tx1"/>
                </a:solidFill>
                <a:effectLst/>
                <a:latin typeface="+mn-lt"/>
                <a:ea typeface="+mn-ea"/>
                <a:cs typeface="+mn-cs"/>
              </a:rPr>
              <a:t>but reaffirms the common-law right of self-determination </a:t>
            </a:r>
            <a:r>
              <a:rPr lang="en-US" sz="1200" b="0" i="0" u="none" strike="noStrike" kern="1200" dirty="0">
                <a:solidFill>
                  <a:schemeClr val="tx1"/>
                </a:solidFill>
                <a:effectLst/>
                <a:latin typeface="+mn-lt"/>
                <a:ea typeface="+mn-ea"/>
                <a:cs typeface="+mn-cs"/>
              </a:rPr>
              <a:t>as guaranteed by </a:t>
            </a:r>
            <a:r>
              <a:rPr lang="en-US" sz="1200" b="0" i="0" u="sng" strike="noStrike" kern="1200" dirty="0">
                <a:solidFill>
                  <a:schemeClr val="tx1"/>
                </a:solidFill>
                <a:effectLst/>
                <a:latin typeface="+mn-lt"/>
                <a:ea typeface="+mn-ea"/>
                <a:cs typeface="+mn-cs"/>
              </a:rPr>
              <a:t>the Fourteenth Amendment</a:t>
            </a:r>
            <a:r>
              <a:rPr lang="en-US" sz="1200" b="0" i="0" u="none" strike="noStrike" kern="1200" dirty="0">
                <a:solidFill>
                  <a:schemeClr val="tx1"/>
                </a:solidFill>
                <a:effectLst/>
                <a:latin typeface="+mn-lt"/>
                <a:ea typeface="+mn-ea"/>
                <a:cs typeface="+mn-cs"/>
              </a:rPr>
              <a:t>. Under the PSDA, health care agencies must ask you whether you have advance directives and must provide you with educational materials about your rights under state law. Retrieved from: </a:t>
            </a:r>
            <a:r>
              <a:rPr lang="en-US" dirty="0">
                <a:hlinkClick r:id="rId3"/>
              </a:rPr>
              <a:t>https://www.gapna.org/patient-self-determination-act-psda</a:t>
            </a:r>
            <a:endParaRPr lang="en-US" dirty="0"/>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14</a:t>
            </a:r>
            <a:r>
              <a:rPr lang="en-US" sz="1200" b="0" i="0" u="none" strike="noStrike" kern="1200" baseline="30000" dirty="0">
                <a:solidFill>
                  <a:schemeClr val="tx1"/>
                </a:solidFill>
                <a:effectLst/>
                <a:latin typeface="+mn-lt"/>
                <a:ea typeface="+mn-ea"/>
                <a:cs typeface="+mn-cs"/>
              </a:rPr>
              <a:t>th</a:t>
            </a:r>
            <a:r>
              <a:rPr lang="en-US" sz="1200" b="0" i="0" u="none" strike="noStrike" kern="1200" dirty="0">
                <a:solidFill>
                  <a:schemeClr val="tx1"/>
                </a:solidFill>
                <a:effectLst/>
                <a:latin typeface="+mn-lt"/>
                <a:ea typeface="+mn-ea"/>
                <a:cs typeface="+mn-cs"/>
              </a:rPr>
              <a:t> Amendment: 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p>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15</a:t>
            </a:fld>
            <a:endParaRPr lang="en-US"/>
          </a:p>
        </p:txBody>
      </p:sp>
    </p:spTree>
    <p:extLst>
      <p:ext uri="{BB962C8B-B14F-4D97-AF65-F5344CB8AC3E}">
        <p14:creationId xmlns:p14="http://schemas.microsoft.com/office/powerpoint/2010/main" val="1066519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BC2984-1081-BE42-8216-0B57B21C0C0D}" type="slidenum">
              <a:rPr lang="en-US" smtClean="0"/>
              <a:t>16</a:t>
            </a:fld>
            <a:endParaRPr lang="en-US"/>
          </a:p>
        </p:txBody>
      </p:sp>
    </p:spTree>
    <p:extLst>
      <p:ext uri="{BB962C8B-B14F-4D97-AF65-F5344CB8AC3E}">
        <p14:creationId xmlns:p14="http://schemas.microsoft.com/office/powerpoint/2010/main" val="787886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74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038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855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3347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3761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51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6244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409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22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201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3/10/2022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643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3/10/2022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2446874"/>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59130-1B8B-0D4A-8D57-77EAA90BE2A5}"/>
              </a:ext>
            </a:extLst>
          </p:cNvPr>
          <p:cNvSpPr>
            <a:spLocks noGrp="1"/>
          </p:cNvSpPr>
          <p:nvPr>
            <p:ph type="ctrTitle"/>
          </p:nvPr>
        </p:nvSpPr>
        <p:spPr>
          <a:xfrm>
            <a:off x="2417779" y="1763486"/>
            <a:ext cx="8637073" cy="1665515"/>
          </a:xfrm>
          <a:solidFill>
            <a:srgbClr val="996633"/>
          </a:solidFill>
        </p:spPr>
        <p:txBody>
          <a:bodyPr>
            <a:normAutofit/>
          </a:bodyPr>
          <a:lstStyle/>
          <a:p>
            <a:pPr algn="ctr"/>
            <a:r>
              <a:rPr lang="en-US" sz="9600" b="1" dirty="0">
                <a:solidFill>
                  <a:schemeClr val="bg1"/>
                </a:solidFill>
              </a:rPr>
              <a:t>Elder law</a:t>
            </a:r>
            <a:endParaRPr lang="en-US" dirty="0">
              <a:solidFill>
                <a:schemeClr val="bg1"/>
              </a:solidFill>
            </a:endParaRPr>
          </a:p>
        </p:txBody>
      </p:sp>
    </p:spTree>
    <p:extLst>
      <p:ext uri="{BB962C8B-B14F-4D97-AF65-F5344CB8AC3E}">
        <p14:creationId xmlns:p14="http://schemas.microsoft.com/office/powerpoint/2010/main" val="3646716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C1155-414E-9A49-9975-EB9E00D9F81E}"/>
              </a:ext>
            </a:extLst>
          </p:cNvPr>
          <p:cNvSpPr>
            <a:spLocks noGrp="1"/>
          </p:cNvSpPr>
          <p:nvPr>
            <p:ph type="title"/>
          </p:nvPr>
        </p:nvSpPr>
        <p:spPr>
          <a:xfrm>
            <a:off x="914401" y="804519"/>
            <a:ext cx="10502900" cy="1049235"/>
          </a:xfrm>
          <a:solidFill>
            <a:schemeClr val="bg2">
              <a:lumMod val="90000"/>
            </a:schemeClr>
          </a:solidFill>
        </p:spPr>
        <p:txBody>
          <a:bodyPr>
            <a:normAutofit/>
          </a:bodyPr>
          <a:lstStyle/>
          <a:p>
            <a:pPr algn="ctr"/>
            <a:br>
              <a:rPr lang="en-US" sz="1000" dirty="0">
                <a:latin typeface="Aharoni" panose="02010803020104030203" pitchFamily="2" charset="-79"/>
                <a:cs typeface="Aharoni" panose="02010803020104030203" pitchFamily="2" charset="-79"/>
              </a:rPr>
            </a:br>
            <a:r>
              <a:rPr lang="en-US" sz="4800" dirty="0">
                <a:latin typeface="Aharoni" panose="02010803020104030203" pitchFamily="2" charset="-79"/>
                <a:cs typeface="Aharoni" panose="02010803020104030203" pitchFamily="2" charset="-79"/>
              </a:rPr>
              <a:t>Powers of Attorney (POA)</a:t>
            </a:r>
          </a:p>
        </p:txBody>
      </p:sp>
      <p:sp>
        <p:nvSpPr>
          <p:cNvPr id="3" name="Content Placeholder 2">
            <a:extLst>
              <a:ext uri="{FF2B5EF4-FFF2-40B4-BE49-F238E27FC236}">
                <a16:creationId xmlns:a16="http://schemas.microsoft.com/office/drawing/2014/main" id="{BC8E7AC6-8E38-2F4A-A3DC-FE3BBFAE458C}"/>
              </a:ext>
            </a:extLst>
          </p:cNvPr>
          <p:cNvSpPr>
            <a:spLocks noGrp="1"/>
          </p:cNvSpPr>
          <p:nvPr>
            <p:ph idx="1"/>
          </p:nvPr>
        </p:nvSpPr>
        <p:spPr>
          <a:xfrm>
            <a:off x="914401" y="2015732"/>
            <a:ext cx="10502900" cy="3450613"/>
          </a:xfrm>
        </p:spPr>
        <p:txBody>
          <a:bodyPr>
            <a:noAutofit/>
          </a:bodyPr>
          <a:lstStyle/>
          <a:p>
            <a:pPr>
              <a:lnSpc>
                <a:spcPct val="110000"/>
              </a:lnSpc>
            </a:pPr>
            <a:r>
              <a:rPr lang="en-US" sz="3200" dirty="0"/>
              <a:t>Two types</a:t>
            </a:r>
          </a:p>
          <a:p>
            <a:pPr lvl="1">
              <a:lnSpc>
                <a:spcPct val="110000"/>
              </a:lnSpc>
            </a:pPr>
            <a:r>
              <a:rPr lang="en-US" sz="3200" dirty="0"/>
              <a:t>General Power of Attorney</a:t>
            </a:r>
          </a:p>
          <a:p>
            <a:pPr lvl="1">
              <a:lnSpc>
                <a:spcPct val="110000"/>
              </a:lnSpc>
            </a:pPr>
            <a:r>
              <a:rPr lang="en-US" sz="3200" dirty="0"/>
              <a:t>Durable Power of Attorney</a:t>
            </a:r>
          </a:p>
          <a:p>
            <a:pPr>
              <a:lnSpc>
                <a:spcPct val="110000"/>
              </a:lnSpc>
            </a:pPr>
            <a:r>
              <a:rPr lang="en-US" sz="3200" dirty="0"/>
              <a:t>Physicians should be prepared to discuss POA issues with patients and families</a:t>
            </a:r>
          </a:p>
          <a:p>
            <a:pPr>
              <a:lnSpc>
                <a:spcPct val="110000"/>
              </a:lnSpc>
            </a:pPr>
            <a:r>
              <a:rPr lang="en-US" sz="3200" dirty="0"/>
              <a:t>Physicians should document who the POA in medical record</a:t>
            </a:r>
          </a:p>
        </p:txBody>
      </p:sp>
    </p:spTree>
    <p:extLst>
      <p:ext uri="{BB962C8B-B14F-4D97-AF65-F5344CB8AC3E}">
        <p14:creationId xmlns:p14="http://schemas.microsoft.com/office/powerpoint/2010/main" val="2102858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DAAE-7B14-3149-9F08-CE436E6E4464}"/>
              </a:ext>
            </a:extLst>
          </p:cNvPr>
          <p:cNvSpPr>
            <a:spLocks noGrp="1"/>
          </p:cNvSpPr>
          <p:nvPr>
            <p:ph type="title"/>
          </p:nvPr>
        </p:nvSpPr>
        <p:spPr>
          <a:solidFill>
            <a:schemeClr val="bg2">
              <a:lumMod val="90000"/>
            </a:schemeClr>
          </a:solidFill>
        </p:spPr>
        <p:txBody>
          <a:bodyPr>
            <a:normAutofit/>
          </a:bodyPr>
          <a:lstStyle/>
          <a:p>
            <a:pPr algn="ctr"/>
            <a:br>
              <a:rPr lang="en-US" sz="1000" dirty="0">
                <a:latin typeface="Aharoni" panose="02010803020104030203" pitchFamily="2" charset="-79"/>
                <a:cs typeface="Aharoni" panose="02010803020104030203" pitchFamily="2" charset="-79"/>
              </a:rPr>
            </a:br>
            <a:r>
              <a:rPr lang="en-US" sz="5400" dirty="0">
                <a:latin typeface="Aharoni" panose="02010803020104030203" pitchFamily="2" charset="-79"/>
                <a:cs typeface="Aharoni" panose="02010803020104030203" pitchFamily="2" charset="-79"/>
              </a:rPr>
              <a:t>Healthcare POA</a:t>
            </a:r>
          </a:p>
        </p:txBody>
      </p:sp>
      <p:sp>
        <p:nvSpPr>
          <p:cNvPr id="3" name="Content Placeholder 2">
            <a:extLst>
              <a:ext uri="{FF2B5EF4-FFF2-40B4-BE49-F238E27FC236}">
                <a16:creationId xmlns:a16="http://schemas.microsoft.com/office/drawing/2014/main" id="{05BFE9BA-FB7F-AD4A-9CE4-8E225B7C6D8E}"/>
              </a:ext>
            </a:extLst>
          </p:cNvPr>
          <p:cNvSpPr>
            <a:spLocks noGrp="1"/>
          </p:cNvSpPr>
          <p:nvPr>
            <p:ph idx="1"/>
          </p:nvPr>
        </p:nvSpPr>
        <p:spPr/>
        <p:txBody>
          <a:bodyPr>
            <a:normAutofit/>
          </a:bodyPr>
          <a:lstStyle/>
          <a:p>
            <a:r>
              <a:rPr lang="en-US" sz="3600" dirty="0"/>
              <a:t>Document outlining decision-making authority granted by the patient</a:t>
            </a:r>
          </a:p>
          <a:p>
            <a:r>
              <a:rPr lang="en-US" sz="3600" dirty="0"/>
              <a:t>Varies in degree of authority granted</a:t>
            </a:r>
          </a:p>
          <a:p>
            <a:r>
              <a:rPr lang="en-US" sz="3600" dirty="0"/>
              <a:t>Should be read very carefully by physician</a:t>
            </a:r>
          </a:p>
        </p:txBody>
      </p:sp>
    </p:spTree>
    <p:extLst>
      <p:ext uri="{BB962C8B-B14F-4D97-AF65-F5344CB8AC3E}">
        <p14:creationId xmlns:p14="http://schemas.microsoft.com/office/powerpoint/2010/main" val="1656395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C1831-1903-1E42-87E9-23D6261B8DC6}"/>
              </a:ext>
            </a:extLst>
          </p:cNvPr>
          <p:cNvSpPr>
            <a:spLocks noGrp="1"/>
          </p:cNvSpPr>
          <p:nvPr>
            <p:ph type="title"/>
          </p:nvPr>
        </p:nvSpPr>
        <p:spPr>
          <a:solidFill>
            <a:schemeClr val="bg2">
              <a:lumMod val="90000"/>
            </a:schemeClr>
          </a:solidFill>
        </p:spPr>
        <p:txBody>
          <a:bodyPr>
            <a:normAutofit/>
          </a:bodyPr>
          <a:lstStyle/>
          <a:p>
            <a:pPr algn="ctr"/>
            <a:br>
              <a:rPr lang="en-US" sz="1000" dirty="0">
                <a:latin typeface="Aharoni" panose="02010803020104030203" pitchFamily="2" charset="-79"/>
                <a:cs typeface="Aharoni" panose="02010803020104030203" pitchFamily="2" charset="-79"/>
              </a:rPr>
            </a:br>
            <a:r>
              <a:rPr lang="en-US" sz="5400" dirty="0">
                <a:latin typeface="Aharoni" panose="02010803020104030203" pitchFamily="2" charset="-79"/>
                <a:cs typeface="Aharoni" panose="02010803020104030203" pitchFamily="2" charset="-79"/>
              </a:rPr>
              <a:t>Driver Safety</a:t>
            </a:r>
          </a:p>
        </p:txBody>
      </p:sp>
      <p:sp>
        <p:nvSpPr>
          <p:cNvPr id="3" name="Content Placeholder 2">
            <a:extLst>
              <a:ext uri="{FF2B5EF4-FFF2-40B4-BE49-F238E27FC236}">
                <a16:creationId xmlns:a16="http://schemas.microsoft.com/office/drawing/2014/main" id="{6DDB35FC-0D34-7748-AF1F-8FAC76F53F38}"/>
              </a:ext>
            </a:extLst>
          </p:cNvPr>
          <p:cNvSpPr>
            <a:spLocks noGrp="1"/>
          </p:cNvSpPr>
          <p:nvPr>
            <p:ph idx="1"/>
          </p:nvPr>
        </p:nvSpPr>
        <p:spPr>
          <a:xfrm>
            <a:off x="762000" y="1853754"/>
            <a:ext cx="10820399" cy="4199727"/>
          </a:xfrm>
        </p:spPr>
        <p:txBody>
          <a:bodyPr>
            <a:normAutofit/>
          </a:bodyPr>
          <a:lstStyle/>
          <a:p>
            <a:pPr>
              <a:lnSpc>
                <a:spcPct val="100000"/>
              </a:lnSpc>
            </a:pPr>
            <a:r>
              <a:rPr lang="en-US" sz="3200" dirty="0"/>
              <a:t>Between 2007 and 2016, elder drivers increased by 34%</a:t>
            </a:r>
          </a:p>
          <a:p>
            <a:pPr>
              <a:lnSpc>
                <a:spcPct val="100000"/>
              </a:lnSpc>
            </a:pPr>
            <a:r>
              <a:rPr lang="en-US" sz="3200" dirty="0"/>
              <a:t>Traffic fatalities for the same population went up by an average of 13%</a:t>
            </a:r>
          </a:p>
          <a:p>
            <a:pPr>
              <a:lnSpc>
                <a:spcPct val="100000"/>
              </a:lnSpc>
            </a:pPr>
            <a:r>
              <a:rPr lang="en-US" sz="3200" dirty="0"/>
              <a:t>Biggest risk factors: physical problems &amp; cognitive impairments</a:t>
            </a:r>
          </a:p>
          <a:p>
            <a:pPr>
              <a:lnSpc>
                <a:spcPct val="100000"/>
              </a:lnSpc>
            </a:pPr>
            <a:r>
              <a:rPr lang="en-US" sz="3200" b="1" dirty="0">
                <a:solidFill>
                  <a:schemeClr val="accent2">
                    <a:lumMod val="50000"/>
                  </a:schemeClr>
                </a:solidFill>
              </a:rPr>
              <a:t>C</a:t>
            </a:r>
            <a:r>
              <a:rPr lang="en-US" sz="3200" b="1" i="1" dirty="0">
                <a:solidFill>
                  <a:schemeClr val="accent2">
                    <a:lumMod val="50000"/>
                  </a:schemeClr>
                </a:solidFill>
              </a:rPr>
              <a:t>linician’s Guide to Assessing and Counseling Older Drivers - </a:t>
            </a:r>
            <a:r>
              <a:rPr lang="en-US" sz="3200" dirty="0"/>
              <a:t>Outlines primary prevention, secondary prevention, and tertiary prevention of driving disability</a:t>
            </a:r>
            <a:endParaRPr lang="en-US" dirty="0"/>
          </a:p>
        </p:txBody>
      </p:sp>
    </p:spTree>
    <p:extLst>
      <p:ext uri="{BB962C8B-B14F-4D97-AF65-F5344CB8AC3E}">
        <p14:creationId xmlns:p14="http://schemas.microsoft.com/office/powerpoint/2010/main" val="906820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2DCF2-F3B9-0548-AB77-1BBA6A6D2A7E}"/>
              </a:ext>
            </a:extLst>
          </p:cNvPr>
          <p:cNvSpPr>
            <a:spLocks noGrp="1"/>
          </p:cNvSpPr>
          <p:nvPr>
            <p:ph type="title"/>
          </p:nvPr>
        </p:nvSpPr>
        <p:spPr>
          <a:xfrm>
            <a:off x="1092201" y="804519"/>
            <a:ext cx="10223500" cy="1049235"/>
          </a:xfrm>
          <a:solidFill>
            <a:schemeClr val="bg2">
              <a:lumMod val="90000"/>
            </a:schemeClr>
          </a:solidFill>
        </p:spPr>
        <p:txBody>
          <a:bodyPr>
            <a:normAutofit/>
          </a:bodyPr>
          <a:lstStyle/>
          <a:p>
            <a:pPr algn="ctr"/>
            <a:br>
              <a:rPr lang="en-US" sz="1000" dirty="0">
                <a:latin typeface="Aharoni" panose="02010803020104030203" pitchFamily="2" charset="-79"/>
                <a:cs typeface="Aharoni" panose="02010803020104030203" pitchFamily="2" charset="-79"/>
              </a:rPr>
            </a:br>
            <a:r>
              <a:rPr lang="en-US" sz="4000" dirty="0">
                <a:latin typeface="Aharoni" panose="02010803020104030203" pitchFamily="2" charset="-79"/>
                <a:cs typeface="Aharoni" panose="02010803020104030203" pitchFamily="2" charset="-79"/>
              </a:rPr>
              <a:t>Legal Obligations to older driver</a:t>
            </a:r>
          </a:p>
        </p:txBody>
      </p:sp>
      <p:sp>
        <p:nvSpPr>
          <p:cNvPr id="3" name="Content Placeholder 2">
            <a:extLst>
              <a:ext uri="{FF2B5EF4-FFF2-40B4-BE49-F238E27FC236}">
                <a16:creationId xmlns:a16="http://schemas.microsoft.com/office/drawing/2014/main" id="{03F07284-874F-8340-B02D-10006494C5C7}"/>
              </a:ext>
            </a:extLst>
          </p:cNvPr>
          <p:cNvSpPr>
            <a:spLocks noGrp="1"/>
          </p:cNvSpPr>
          <p:nvPr>
            <p:ph idx="1"/>
          </p:nvPr>
        </p:nvSpPr>
        <p:spPr>
          <a:xfrm>
            <a:off x="1092201" y="1913686"/>
            <a:ext cx="10223500" cy="4139795"/>
          </a:xfrm>
        </p:spPr>
        <p:txBody>
          <a:bodyPr>
            <a:normAutofit fontScale="92500" lnSpcReduction="20000"/>
          </a:bodyPr>
          <a:lstStyle/>
          <a:p>
            <a:r>
              <a:rPr lang="en-US" sz="3200" dirty="0"/>
              <a:t>Two categories:</a:t>
            </a:r>
          </a:p>
          <a:p>
            <a:pPr lvl="1"/>
            <a:r>
              <a:rPr lang="en-US" sz="3200" dirty="0"/>
              <a:t>Potential liability based on lawsuits</a:t>
            </a:r>
          </a:p>
          <a:p>
            <a:pPr lvl="1"/>
            <a:r>
              <a:rPr lang="en-US" sz="3200" dirty="0"/>
              <a:t>Regulatory requirements based on laws governing licenses</a:t>
            </a:r>
          </a:p>
          <a:p>
            <a:r>
              <a:rPr lang="en-US" sz="3600" dirty="0"/>
              <a:t>Most states voluntary</a:t>
            </a:r>
          </a:p>
          <a:p>
            <a:r>
              <a:rPr lang="en-US" sz="3600" dirty="0"/>
              <a:t>Mandatory reporting: CA, DE, NJ, NV, OR, and PN</a:t>
            </a:r>
          </a:p>
          <a:p>
            <a:r>
              <a:rPr lang="en-US" sz="3600" dirty="0"/>
              <a:t>Communicate with patients as much as possible about concerns before reporting</a:t>
            </a:r>
          </a:p>
          <a:p>
            <a:endParaRPr lang="en-US" sz="3400" dirty="0"/>
          </a:p>
        </p:txBody>
      </p:sp>
    </p:spTree>
    <p:extLst>
      <p:ext uri="{BB962C8B-B14F-4D97-AF65-F5344CB8AC3E}">
        <p14:creationId xmlns:p14="http://schemas.microsoft.com/office/powerpoint/2010/main" val="573405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79E2C-5502-9C4E-90D7-920342F7FB11}"/>
              </a:ext>
            </a:extLst>
          </p:cNvPr>
          <p:cNvSpPr>
            <a:spLocks noGrp="1"/>
          </p:cNvSpPr>
          <p:nvPr>
            <p:ph type="title"/>
          </p:nvPr>
        </p:nvSpPr>
        <p:spPr>
          <a:xfrm>
            <a:off x="319525" y="215908"/>
            <a:ext cx="11491475" cy="1661659"/>
          </a:xfrm>
          <a:gradFill>
            <a:gsLst>
              <a:gs pos="98000">
                <a:schemeClr val="bg2">
                  <a:lumMod val="90000"/>
                </a:schemeClr>
              </a:gs>
              <a:gs pos="100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br>
              <a:rPr lang="en-US" sz="1000" dirty="0">
                <a:solidFill>
                  <a:schemeClr val="tx1"/>
                </a:solidFill>
                <a:latin typeface="Aharoni" panose="02010803020104030203" pitchFamily="2" charset="-79"/>
                <a:cs typeface="Aharoni" panose="02010803020104030203" pitchFamily="2" charset="-79"/>
              </a:rPr>
            </a:br>
            <a:br>
              <a:rPr lang="en-US" sz="1000" dirty="0">
                <a:solidFill>
                  <a:schemeClr val="tx1"/>
                </a:solidFill>
                <a:latin typeface="Aharoni" panose="02010803020104030203" pitchFamily="2" charset="-79"/>
                <a:cs typeface="Aharoni" panose="02010803020104030203" pitchFamily="2" charset="-79"/>
              </a:rPr>
            </a:br>
            <a:br>
              <a:rPr lang="en-US" sz="1000" dirty="0">
                <a:solidFill>
                  <a:schemeClr val="tx1"/>
                </a:solidFill>
                <a:latin typeface="Aharoni" panose="02010803020104030203" pitchFamily="2" charset="-79"/>
                <a:cs typeface="Aharoni" panose="02010803020104030203" pitchFamily="2" charset="-79"/>
              </a:rPr>
            </a:br>
            <a:br>
              <a:rPr lang="en-US" sz="1000" dirty="0">
                <a:solidFill>
                  <a:schemeClr val="tx1"/>
                </a:solidFill>
                <a:latin typeface="Aharoni" panose="02010803020104030203" pitchFamily="2" charset="-79"/>
                <a:cs typeface="Aharoni" panose="02010803020104030203" pitchFamily="2" charset="-79"/>
              </a:rPr>
            </a:br>
            <a:br>
              <a:rPr lang="en-US" sz="1000" dirty="0">
                <a:solidFill>
                  <a:schemeClr val="tx1"/>
                </a:solidFill>
                <a:latin typeface="Aharoni" panose="02010803020104030203" pitchFamily="2" charset="-79"/>
                <a:cs typeface="Aharoni" panose="02010803020104030203" pitchFamily="2" charset="-79"/>
              </a:rPr>
            </a:br>
            <a:r>
              <a:rPr lang="en-US" sz="4400" dirty="0">
                <a:solidFill>
                  <a:schemeClr val="tx1"/>
                </a:solidFill>
                <a:latin typeface="Aharoni" panose="02010803020104030203" pitchFamily="2" charset="-79"/>
                <a:cs typeface="Aharoni" panose="02010803020104030203" pitchFamily="2" charset="-79"/>
              </a:rPr>
              <a:t>Advance Care Planning and Directive</a:t>
            </a:r>
            <a:br>
              <a:rPr lang="en-US" dirty="0"/>
            </a:br>
            <a:endParaRPr lang="en-US" dirty="0"/>
          </a:p>
        </p:txBody>
      </p:sp>
      <p:sp>
        <p:nvSpPr>
          <p:cNvPr id="3" name="Content Placeholder 2">
            <a:extLst>
              <a:ext uri="{FF2B5EF4-FFF2-40B4-BE49-F238E27FC236}">
                <a16:creationId xmlns:a16="http://schemas.microsoft.com/office/drawing/2014/main" id="{E284F6B5-D404-2149-BA45-A723EA0B0726}"/>
              </a:ext>
            </a:extLst>
          </p:cNvPr>
          <p:cNvSpPr>
            <a:spLocks noGrp="1"/>
          </p:cNvSpPr>
          <p:nvPr>
            <p:ph idx="1"/>
          </p:nvPr>
        </p:nvSpPr>
        <p:spPr>
          <a:xfrm>
            <a:off x="319525" y="1877568"/>
            <a:ext cx="11491475" cy="4370832"/>
          </a:xfrm>
        </p:spPr>
        <p:txBody>
          <a:bodyPr>
            <a:normAutofit/>
          </a:bodyPr>
          <a:lstStyle/>
          <a:p>
            <a:pPr lvl="0">
              <a:lnSpc>
                <a:spcPct val="100000"/>
              </a:lnSpc>
            </a:pPr>
            <a:r>
              <a:rPr lang="en-US" sz="3200" i="1" dirty="0">
                <a:solidFill>
                  <a:schemeClr val="tx1"/>
                </a:solidFill>
              </a:rPr>
              <a:t>Advance care planning</a:t>
            </a:r>
            <a:r>
              <a:rPr lang="en-US" sz="3200" dirty="0">
                <a:solidFill>
                  <a:schemeClr val="tx1"/>
                </a:solidFill>
              </a:rPr>
              <a:t> helps patients prepare for current and future decisions about their medical treatment and place of care. </a:t>
            </a:r>
          </a:p>
          <a:p>
            <a:pPr lvl="0">
              <a:lnSpc>
                <a:spcPct val="100000"/>
              </a:lnSpc>
            </a:pPr>
            <a:r>
              <a:rPr lang="en-US" sz="3200" dirty="0">
                <a:solidFill>
                  <a:schemeClr val="tx1"/>
                </a:solidFill>
              </a:rPr>
              <a:t>Overall, patients are increasing utilizing advanced directives. </a:t>
            </a:r>
          </a:p>
          <a:p>
            <a:r>
              <a:rPr lang="en-US" sz="3200" dirty="0"/>
              <a:t>2014: Study 6,122 participants, aged 60 and older at death, had a significant increase in advance directive rates of completion, from 47% in 2000 to 72% in 2010.   The proportion who had died in the hospital decreased from 45% to 35%.</a:t>
            </a:r>
          </a:p>
          <a:p>
            <a:pPr lvl="0">
              <a:lnSpc>
                <a:spcPct val="100000"/>
              </a:lnSpc>
            </a:pPr>
            <a:endParaRPr lang="en-US" sz="3200" dirty="0">
              <a:solidFill>
                <a:schemeClr val="tx1"/>
              </a:solidFill>
            </a:endParaRPr>
          </a:p>
        </p:txBody>
      </p:sp>
    </p:spTree>
    <p:extLst>
      <p:ext uri="{BB962C8B-B14F-4D97-AF65-F5344CB8AC3E}">
        <p14:creationId xmlns:p14="http://schemas.microsoft.com/office/powerpoint/2010/main" val="1641386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79E2C-5502-9C4E-90D7-920342F7FB11}"/>
              </a:ext>
            </a:extLst>
          </p:cNvPr>
          <p:cNvSpPr>
            <a:spLocks noGrp="1"/>
          </p:cNvSpPr>
          <p:nvPr>
            <p:ph type="title"/>
          </p:nvPr>
        </p:nvSpPr>
        <p:spPr>
          <a:xfrm>
            <a:off x="677334" y="463296"/>
            <a:ext cx="10879666" cy="1341120"/>
          </a:xfrm>
          <a:solidFill>
            <a:schemeClr val="bg2">
              <a:lumMod val="90000"/>
            </a:schemeClr>
          </a:solidFill>
        </p:spPr>
        <p:txBody>
          <a:bodyPr>
            <a:normAutofit fontScale="90000"/>
          </a:bodyPr>
          <a:lstStyle/>
          <a:p>
            <a:pPr algn="ctr"/>
            <a:br>
              <a:rPr lang="en-US" sz="1000" dirty="0">
                <a:latin typeface="Aharoni" panose="02010803020104030203" pitchFamily="2" charset="-79"/>
                <a:cs typeface="Aharoni" panose="02010803020104030203" pitchFamily="2" charset="-79"/>
              </a:rPr>
            </a:br>
            <a:br>
              <a:rPr lang="en-US" sz="1000" dirty="0">
                <a:latin typeface="Aharoni" panose="02010803020104030203" pitchFamily="2" charset="-79"/>
                <a:cs typeface="Aharoni" panose="02010803020104030203" pitchFamily="2" charset="-79"/>
              </a:rPr>
            </a:br>
            <a:r>
              <a:rPr lang="en-US" sz="4900" dirty="0">
                <a:solidFill>
                  <a:schemeClr val="tx1"/>
                </a:solidFill>
                <a:latin typeface="Aharoni" panose="02010803020104030203" pitchFamily="2" charset="-79"/>
                <a:cs typeface="Aharoni" panose="02010803020104030203" pitchFamily="2" charset="-79"/>
              </a:rPr>
              <a:t>ANOTHER Advance Directive study </a:t>
            </a:r>
            <a:br>
              <a:rPr lang="en-US" dirty="0"/>
            </a:br>
            <a:endParaRPr lang="en-US" dirty="0"/>
          </a:p>
        </p:txBody>
      </p:sp>
      <p:sp>
        <p:nvSpPr>
          <p:cNvPr id="3" name="Content Placeholder 2">
            <a:extLst>
              <a:ext uri="{FF2B5EF4-FFF2-40B4-BE49-F238E27FC236}">
                <a16:creationId xmlns:a16="http://schemas.microsoft.com/office/drawing/2014/main" id="{E284F6B5-D404-2149-BA45-A723EA0B0726}"/>
              </a:ext>
            </a:extLst>
          </p:cNvPr>
          <p:cNvSpPr>
            <a:spLocks noGrp="1"/>
          </p:cNvSpPr>
          <p:nvPr>
            <p:ph idx="1"/>
          </p:nvPr>
        </p:nvSpPr>
        <p:spPr>
          <a:xfrm>
            <a:off x="956735" y="2011680"/>
            <a:ext cx="10435166" cy="4236720"/>
          </a:xfrm>
        </p:spPr>
        <p:txBody>
          <a:bodyPr>
            <a:normAutofit/>
          </a:bodyPr>
          <a:lstStyle/>
          <a:p>
            <a:pPr>
              <a:lnSpc>
                <a:spcPct val="100000"/>
              </a:lnSpc>
            </a:pPr>
            <a:r>
              <a:rPr lang="en-US" sz="3200" dirty="0"/>
              <a:t>In 2007, </a:t>
            </a:r>
            <a:r>
              <a:rPr lang="en-US" sz="3200" dirty="0" err="1"/>
              <a:t>Teno</a:t>
            </a:r>
            <a:r>
              <a:rPr lang="en-US" sz="3200" dirty="0"/>
              <a:t> et all examined the role of advanced directives 10 years after the Patient Self-Determination Act (PSDA). </a:t>
            </a:r>
          </a:p>
          <a:p>
            <a:pPr lvl="1">
              <a:lnSpc>
                <a:spcPct val="100000"/>
              </a:lnSpc>
            </a:pPr>
            <a:r>
              <a:rPr lang="en-US" sz="3200" dirty="0"/>
              <a:t>70.8% had advance directives </a:t>
            </a:r>
          </a:p>
          <a:p>
            <a:pPr lvl="1">
              <a:lnSpc>
                <a:spcPct val="100000"/>
              </a:lnSpc>
            </a:pPr>
            <a:r>
              <a:rPr lang="en-US" sz="3200" dirty="0"/>
              <a:t>Advance directives more likely in patients with hospice care or who lived in a nursing home and were less likely to have a feeding tube or be placed on a respirator at the end of life. </a:t>
            </a:r>
          </a:p>
          <a:p>
            <a:endParaRPr lang="en-US" dirty="0"/>
          </a:p>
        </p:txBody>
      </p:sp>
    </p:spTree>
    <p:extLst>
      <p:ext uri="{BB962C8B-B14F-4D97-AF65-F5344CB8AC3E}">
        <p14:creationId xmlns:p14="http://schemas.microsoft.com/office/powerpoint/2010/main" val="267492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AB57-AA95-9A4D-B32A-DCB51AFDCD6E}"/>
              </a:ext>
            </a:extLst>
          </p:cNvPr>
          <p:cNvSpPr>
            <a:spLocks noGrp="1"/>
          </p:cNvSpPr>
          <p:nvPr>
            <p:ph type="title"/>
          </p:nvPr>
        </p:nvSpPr>
        <p:spPr>
          <a:xfrm>
            <a:off x="1333500" y="489269"/>
            <a:ext cx="9779000" cy="1320800"/>
          </a:xfrm>
          <a:solidFill>
            <a:schemeClr val="bg2">
              <a:lumMod val="90000"/>
            </a:schemeClr>
          </a:solidFill>
        </p:spPr>
        <p:txBody>
          <a:bodyPr>
            <a:normAutofit fontScale="90000"/>
          </a:bodyPr>
          <a:lstStyle/>
          <a:p>
            <a:pPr algn="ctr"/>
            <a:r>
              <a:rPr lang="en-US" sz="4900" dirty="0">
                <a:solidFill>
                  <a:schemeClr val="tx1"/>
                </a:solidFill>
                <a:latin typeface="Aharoni" panose="02010803020104030203" pitchFamily="2" charset="-79"/>
                <a:cs typeface="Aharoni" panose="02010803020104030203" pitchFamily="2" charset="-79"/>
              </a:rPr>
              <a:t>Failure to Comply with a </a:t>
            </a:r>
            <a:br>
              <a:rPr lang="en-US" sz="4900" dirty="0">
                <a:solidFill>
                  <a:schemeClr val="tx1"/>
                </a:solidFill>
                <a:latin typeface="Aharoni" panose="02010803020104030203" pitchFamily="2" charset="-79"/>
                <a:cs typeface="Aharoni" panose="02010803020104030203" pitchFamily="2" charset="-79"/>
              </a:rPr>
            </a:br>
            <a:r>
              <a:rPr lang="en-US" sz="4900" dirty="0">
                <a:solidFill>
                  <a:schemeClr val="tx1"/>
                </a:solidFill>
                <a:latin typeface="Aharoni" panose="02010803020104030203" pitchFamily="2" charset="-79"/>
                <a:cs typeface="Aharoni" panose="02010803020104030203" pitchFamily="2" charset="-79"/>
              </a:rPr>
              <a:t>Patient’s Advance Directive </a:t>
            </a:r>
            <a:br>
              <a:rPr lang="en-US" dirty="0"/>
            </a:br>
            <a:endParaRPr lang="en-US" dirty="0"/>
          </a:p>
        </p:txBody>
      </p:sp>
      <p:sp>
        <p:nvSpPr>
          <p:cNvPr id="3" name="Content Placeholder 2">
            <a:extLst>
              <a:ext uri="{FF2B5EF4-FFF2-40B4-BE49-F238E27FC236}">
                <a16:creationId xmlns:a16="http://schemas.microsoft.com/office/drawing/2014/main" id="{2289BD3A-32AF-A545-B892-00C4A414F86B}"/>
              </a:ext>
            </a:extLst>
          </p:cNvPr>
          <p:cNvSpPr>
            <a:spLocks noGrp="1"/>
          </p:cNvSpPr>
          <p:nvPr>
            <p:ph idx="1"/>
          </p:nvPr>
        </p:nvSpPr>
        <p:spPr>
          <a:xfrm>
            <a:off x="1333500" y="2184400"/>
            <a:ext cx="9779000" cy="3937000"/>
          </a:xfrm>
        </p:spPr>
        <p:txBody>
          <a:bodyPr>
            <a:normAutofit/>
          </a:bodyPr>
          <a:lstStyle/>
          <a:p>
            <a:pPr lvl="0">
              <a:lnSpc>
                <a:spcPct val="100000"/>
              </a:lnSpc>
            </a:pPr>
            <a:r>
              <a:rPr lang="en-US" sz="3200" dirty="0"/>
              <a:t>Medically unethical and legally unprofessional to disregard a patient’s expressed wishes. </a:t>
            </a:r>
          </a:p>
          <a:p>
            <a:pPr lvl="1">
              <a:lnSpc>
                <a:spcPct val="100000"/>
              </a:lnSpc>
            </a:pPr>
            <a:r>
              <a:rPr lang="en-US" sz="3200" dirty="0"/>
              <a:t>Due to this, patients’ or their representatives is legally with in their right to bring a civil action for damages under a variety of theories of recovery, including intentional assault and battery, medical negligence or wrongful life. </a:t>
            </a:r>
          </a:p>
        </p:txBody>
      </p:sp>
    </p:spTree>
    <p:extLst>
      <p:ext uri="{BB962C8B-B14F-4D97-AF65-F5344CB8AC3E}">
        <p14:creationId xmlns:p14="http://schemas.microsoft.com/office/powerpoint/2010/main" val="592943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AB57-AA95-9A4D-B32A-DCB51AFDCD6E}"/>
              </a:ext>
            </a:extLst>
          </p:cNvPr>
          <p:cNvSpPr>
            <a:spLocks noGrp="1"/>
          </p:cNvSpPr>
          <p:nvPr>
            <p:ph type="title"/>
          </p:nvPr>
        </p:nvSpPr>
        <p:spPr>
          <a:xfrm>
            <a:off x="977900" y="609599"/>
            <a:ext cx="10426700" cy="1200469"/>
          </a:xfrm>
          <a:solidFill>
            <a:schemeClr val="bg2">
              <a:lumMod val="90000"/>
            </a:schemeClr>
          </a:solidFill>
        </p:spPr>
        <p:txBody>
          <a:bodyPr>
            <a:normAutofit/>
          </a:bodyPr>
          <a:lstStyle/>
          <a:p>
            <a:pPr algn="ctr"/>
            <a:br>
              <a:rPr lang="en-US" sz="1000" dirty="0">
                <a:solidFill>
                  <a:schemeClr val="tx1"/>
                </a:solidFill>
                <a:latin typeface="Aharoni" panose="02010803020104030203" pitchFamily="2" charset="-79"/>
                <a:cs typeface="Aharoni" panose="02010803020104030203" pitchFamily="2" charset="-79"/>
              </a:rPr>
            </a:br>
            <a:br>
              <a:rPr lang="en-US" sz="1000" dirty="0">
                <a:solidFill>
                  <a:schemeClr val="tx1"/>
                </a:solidFill>
                <a:latin typeface="Aharoni" panose="02010803020104030203" pitchFamily="2" charset="-79"/>
                <a:cs typeface="Aharoni" panose="02010803020104030203" pitchFamily="2" charset="-79"/>
              </a:rPr>
            </a:br>
            <a:r>
              <a:rPr lang="en-US" sz="4900" dirty="0">
                <a:solidFill>
                  <a:schemeClr val="tx1"/>
                </a:solidFill>
                <a:latin typeface="Aharoni" panose="02010803020104030203" pitchFamily="2" charset="-79"/>
                <a:cs typeface="Aharoni" panose="02010803020104030203" pitchFamily="2" charset="-79"/>
              </a:rPr>
              <a:t>Be Mindful of EOL Situation</a:t>
            </a:r>
            <a:endParaRPr lang="en-US" dirty="0"/>
          </a:p>
        </p:txBody>
      </p:sp>
      <p:sp>
        <p:nvSpPr>
          <p:cNvPr id="3" name="Content Placeholder 2">
            <a:extLst>
              <a:ext uri="{FF2B5EF4-FFF2-40B4-BE49-F238E27FC236}">
                <a16:creationId xmlns:a16="http://schemas.microsoft.com/office/drawing/2014/main" id="{2289BD3A-32AF-A545-B892-00C4A414F86B}"/>
              </a:ext>
            </a:extLst>
          </p:cNvPr>
          <p:cNvSpPr>
            <a:spLocks noGrp="1"/>
          </p:cNvSpPr>
          <p:nvPr>
            <p:ph idx="1"/>
          </p:nvPr>
        </p:nvSpPr>
        <p:spPr>
          <a:xfrm>
            <a:off x="977900" y="1810069"/>
            <a:ext cx="10426700" cy="4247831"/>
          </a:xfrm>
        </p:spPr>
        <p:txBody>
          <a:bodyPr>
            <a:normAutofit lnSpcReduction="10000"/>
          </a:bodyPr>
          <a:lstStyle/>
          <a:p>
            <a:pPr marL="514350" indent="-514350">
              <a:lnSpc>
                <a:spcPct val="100000"/>
              </a:lnSpc>
              <a:buFont typeface="+mj-lt"/>
              <a:buAutoNum type="arabicPeriod"/>
            </a:pPr>
            <a:r>
              <a:rPr lang="en-US" sz="3200" dirty="0"/>
              <a:t>Withholding or withdrawing life support;</a:t>
            </a:r>
          </a:p>
          <a:p>
            <a:pPr marL="514350" indent="-514350">
              <a:lnSpc>
                <a:spcPct val="100000"/>
              </a:lnSpc>
              <a:buFont typeface="+mj-lt"/>
              <a:buAutoNum type="arabicPeriod"/>
            </a:pPr>
            <a:r>
              <a:rPr lang="en-US" sz="3200" dirty="0"/>
              <a:t>Providing unwanted life-prolonging treatment;</a:t>
            </a:r>
          </a:p>
          <a:p>
            <a:pPr marL="514350" indent="-514350">
              <a:lnSpc>
                <a:spcPct val="100000"/>
              </a:lnSpc>
              <a:buFont typeface="+mj-lt"/>
              <a:buAutoNum type="arabicPeriod"/>
            </a:pPr>
            <a:r>
              <a:rPr lang="en-US" sz="3200" dirty="0"/>
              <a:t>Patient-requested but not provided life-sustaining treatment;</a:t>
            </a:r>
          </a:p>
          <a:p>
            <a:pPr marL="514350" indent="-514350">
              <a:lnSpc>
                <a:spcPct val="100000"/>
              </a:lnSpc>
              <a:buFont typeface="+mj-lt"/>
              <a:buAutoNum type="arabicPeriod"/>
            </a:pPr>
            <a:r>
              <a:rPr lang="en-US" sz="3200" dirty="0"/>
              <a:t>Inadequately advising the patient about end-of-life issues; </a:t>
            </a:r>
          </a:p>
          <a:p>
            <a:pPr marL="514350" indent="-514350">
              <a:lnSpc>
                <a:spcPct val="100000"/>
              </a:lnSpc>
              <a:buFont typeface="+mj-lt"/>
              <a:buAutoNum type="arabicPeriod"/>
            </a:pPr>
            <a:r>
              <a:rPr lang="en-US" sz="3200" dirty="0"/>
              <a:t>Improperly obtaining consent for an organ donation; </a:t>
            </a:r>
          </a:p>
          <a:p>
            <a:pPr marL="514350" indent="-514350">
              <a:lnSpc>
                <a:spcPct val="100000"/>
              </a:lnSpc>
              <a:buFont typeface="+mj-lt"/>
              <a:buAutoNum type="arabicPeriod"/>
            </a:pPr>
            <a:r>
              <a:rPr lang="en-US" sz="3200" dirty="0"/>
              <a:t>Insufficiently worded advance directives, if obtained by the medical facility.</a:t>
            </a:r>
          </a:p>
          <a:p>
            <a:endParaRPr lang="en-US" dirty="0"/>
          </a:p>
        </p:txBody>
      </p:sp>
    </p:spTree>
    <p:extLst>
      <p:ext uri="{BB962C8B-B14F-4D97-AF65-F5344CB8AC3E}">
        <p14:creationId xmlns:p14="http://schemas.microsoft.com/office/powerpoint/2010/main" val="4291731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E371D-1028-2741-A779-437839895717}"/>
              </a:ext>
            </a:extLst>
          </p:cNvPr>
          <p:cNvSpPr>
            <a:spLocks noGrp="1"/>
          </p:cNvSpPr>
          <p:nvPr>
            <p:ph type="title"/>
          </p:nvPr>
        </p:nvSpPr>
        <p:spPr>
          <a:xfrm>
            <a:off x="1451579" y="495301"/>
            <a:ext cx="9603275" cy="1358454"/>
          </a:xfrm>
          <a:solidFill>
            <a:schemeClr val="bg2">
              <a:lumMod val="90000"/>
            </a:schemeClr>
          </a:solidFill>
        </p:spPr>
        <p:txBody>
          <a:bodyPr>
            <a:normAutofit fontScale="90000"/>
          </a:bodyPr>
          <a:lstStyle/>
          <a:p>
            <a:pPr algn="ctr"/>
            <a:br>
              <a:rPr lang="en-US" sz="1000" b="1" dirty="0">
                <a:solidFill>
                  <a:schemeClr val="tx1"/>
                </a:solidFill>
                <a:latin typeface="Aharoni" panose="02010803020104030203" pitchFamily="2" charset="-79"/>
                <a:cs typeface="Aharoni" panose="02010803020104030203" pitchFamily="2" charset="-79"/>
              </a:rPr>
            </a:br>
            <a:r>
              <a:rPr lang="en-US" sz="4400" b="1" dirty="0">
                <a:solidFill>
                  <a:schemeClr val="tx1"/>
                </a:solidFill>
                <a:latin typeface="Aharoni" panose="02010803020104030203" pitchFamily="2" charset="-79"/>
                <a:cs typeface="Aharoni" panose="02010803020104030203" pitchFamily="2" charset="-79"/>
              </a:rPr>
              <a:t>Pain and Symptom Management </a:t>
            </a:r>
            <a:br>
              <a:rPr lang="en-US" sz="4400" b="1" dirty="0">
                <a:solidFill>
                  <a:schemeClr val="tx1"/>
                </a:solidFill>
                <a:latin typeface="Aharoni" panose="02010803020104030203" pitchFamily="2" charset="-79"/>
                <a:cs typeface="Aharoni" panose="02010803020104030203" pitchFamily="2" charset="-79"/>
              </a:rPr>
            </a:br>
            <a:r>
              <a:rPr lang="en-US" sz="4400" b="1" dirty="0">
                <a:solidFill>
                  <a:schemeClr val="tx1"/>
                </a:solidFill>
                <a:latin typeface="Aharoni" panose="02010803020104030203" pitchFamily="2" charset="-79"/>
                <a:cs typeface="Aharoni" panose="02010803020104030203" pitchFamily="2" charset="-79"/>
              </a:rPr>
              <a:t>at the End of Life</a:t>
            </a:r>
            <a:br>
              <a:rPr lang="en-US" dirty="0"/>
            </a:br>
            <a:endParaRPr lang="en-US" dirty="0"/>
          </a:p>
        </p:txBody>
      </p:sp>
      <p:sp>
        <p:nvSpPr>
          <p:cNvPr id="3" name="Content Placeholder 2">
            <a:extLst>
              <a:ext uri="{FF2B5EF4-FFF2-40B4-BE49-F238E27FC236}">
                <a16:creationId xmlns:a16="http://schemas.microsoft.com/office/drawing/2014/main" id="{36D54AA1-5FC2-B348-86E0-629BB8073D41}"/>
              </a:ext>
            </a:extLst>
          </p:cNvPr>
          <p:cNvSpPr>
            <a:spLocks noGrp="1"/>
          </p:cNvSpPr>
          <p:nvPr>
            <p:ph idx="1"/>
          </p:nvPr>
        </p:nvSpPr>
        <p:spPr>
          <a:xfrm>
            <a:off x="1451578" y="2036064"/>
            <a:ext cx="9603275" cy="4059936"/>
          </a:xfrm>
        </p:spPr>
        <p:txBody>
          <a:bodyPr>
            <a:noAutofit/>
          </a:bodyPr>
          <a:lstStyle/>
          <a:p>
            <a:pPr lvl="0">
              <a:lnSpc>
                <a:spcPct val="100000"/>
              </a:lnSpc>
            </a:pPr>
            <a:r>
              <a:rPr lang="en-US" sz="3200" dirty="0"/>
              <a:t>At the end of life, there is a shift of priorities within patient care. </a:t>
            </a:r>
          </a:p>
          <a:p>
            <a:pPr lvl="0">
              <a:lnSpc>
                <a:spcPct val="100000"/>
              </a:lnSpc>
            </a:pPr>
            <a:r>
              <a:rPr lang="en-US" sz="3200" dirty="0"/>
              <a:t>Comfort and quality of life becomes the focus, rather than cure and prolonging of life. </a:t>
            </a:r>
          </a:p>
          <a:p>
            <a:pPr lvl="0">
              <a:lnSpc>
                <a:spcPct val="100000"/>
              </a:lnSpc>
            </a:pPr>
            <a:r>
              <a:rPr lang="en-US" sz="3200" dirty="0"/>
              <a:t>Interdisciplinary approach is vital during end-of-life care in order to meet the patient’s physical, mental, emotional, and spiritual needs. </a:t>
            </a:r>
          </a:p>
        </p:txBody>
      </p:sp>
    </p:spTree>
    <p:extLst>
      <p:ext uri="{BB962C8B-B14F-4D97-AF65-F5344CB8AC3E}">
        <p14:creationId xmlns:p14="http://schemas.microsoft.com/office/powerpoint/2010/main" val="895394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34784F8-5596-4F8B-9B32-F86C9E886672}"/>
              </a:ext>
            </a:extLst>
          </p:cNvPr>
          <p:cNvSpPr>
            <a:spLocks noGrp="1"/>
          </p:cNvSpPr>
          <p:nvPr>
            <p:ph type="title"/>
          </p:nvPr>
        </p:nvSpPr>
        <p:spPr>
          <a:xfrm>
            <a:off x="1130300" y="609600"/>
            <a:ext cx="10363200" cy="1104900"/>
          </a:xfrm>
          <a:solidFill>
            <a:schemeClr val="bg2">
              <a:lumMod val="90000"/>
            </a:schemeClr>
          </a:solidFill>
        </p:spPr>
        <p:txBody>
          <a:bodyPr>
            <a:normAutofit/>
          </a:bodyPr>
          <a:lstStyle/>
          <a:p>
            <a:pPr algn="ctr"/>
            <a:br>
              <a:rPr lang="en-US" sz="1000" dirty="0">
                <a:solidFill>
                  <a:schemeClr val="tx1"/>
                </a:solidFill>
                <a:latin typeface="Aharoni" panose="02010803020104030203" pitchFamily="2" charset="-79"/>
                <a:cs typeface="Aharoni" panose="02010803020104030203" pitchFamily="2" charset="-79"/>
              </a:rPr>
            </a:br>
            <a:r>
              <a:rPr lang="en-US" sz="4800" dirty="0">
                <a:solidFill>
                  <a:schemeClr val="tx1"/>
                </a:solidFill>
                <a:latin typeface="Aharoni" panose="02010803020104030203" pitchFamily="2" charset="-79"/>
                <a:cs typeface="Aharoni" panose="02010803020104030203" pitchFamily="2" charset="-79"/>
              </a:rPr>
              <a:t>The principle of </a:t>
            </a:r>
            <a:r>
              <a:rPr lang="en-US" sz="4800" b="1" i="1" dirty="0">
                <a:solidFill>
                  <a:schemeClr val="tx1"/>
                </a:solidFill>
                <a:latin typeface="Aharoni" panose="02010803020104030203" pitchFamily="2" charset="-79"/>
                <a:cs typeface="Aharoni" panose="02010803020104030203" pitchFamily="2" charset="-79"/>
              </a:rPr>
              <a:t>double effect</a:t>
            </a:r>
            <a:endParaRPr lang="en-US" sz="4800" dirty="0">
              <a:solidFill>
                <a:schemeClr val="tx1"/>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36D54AA1-5FC2-B348-86E0-629BB8073D41}"/>
              </a:ext>
            </a:extLst>
          </p:cNvPr>
          <p:cNvSpPr>
            <a:spLocks noGrp="1"/>
          </p:cNvSpPr>
          <p:nvPr>
            <p:ph idx="1"/>
          </p:nvPr>
        </p:nvSpPr>
        <p:spPr>
          <a:xfrm>
            <a:off x="1130300" y="1930400"/>
            <a:ext cx="10363200" cy="4216400"/>
          </a:xfrm>
        </p:spPr>
        <p:txBody>
          <a:bodyPr>
            <a:normAutofit/>
          </a:bodyPr>
          <a:lstStyle/>
          <a:p>
            <a:pPr lvl="0">
              <a:lnSpc>
                <a:spcPct val="100000"/>
              </a:lnSpc>
            </a:pPr>
            <a:r>
              <a:rPr lang="en-US" sz="3200" dirty="0"/>
              <a:t>Sometimes it is permissible to cause a harm as a side effect of bringing about a good result even though it would </a:t>
            </a:r>
            <a:r>
              <a:rPr lang="en-US" sz="3200" b="1" i="1" u="sng" dirty="0"/>
              <a:t>not</a:t>
            </a:r>
            <a:r>
              <a:rPr lang="en-US" sz="3200" dirty="0"/>
              <a:t> be permissible to cause such a harm as a means to bringing about the same good end.</a:t>
            </a:r>
          </a:p>
          <a:p>
            <a:pPr lvl="1">
              <a:lnSpc>
                <a:spcPct val="100000"/>
              </a:lnSpc>
            </a:pPr>
            <a:r>
              <a:rPr lang="en-US" sz="3200" dirty="0"/>
              <a:t>Example: the use of opioids in patients with End-Stage Heart Failure </a:t>
            </a:r>
          </a:p>
          <a:p>
            <a:pPr lvl="1">
              <a:lnSpc>
                <a:spcPct val="100000"/>
              </a:lnSpc>
            </a:pPr>
            <a:r>
              <a:rPr lang="en-US" sz="3200" dirty="0"/>
              <a:t>The </a:t>
            </a:r>
            <a:r>
              <a:rPr lang="en-US" sz="3200" b="1" dirty="0"/>
              <a:t>intent</a:t>
            </a:r>
            <a:r>
              <a:rPr lang="en-US" sz="3200" dirty="0"/>
              <a:t> of the treatment is to alleviate pain, and not to cause the patient to die. </a:t>
            </a:r>
          </a:p>
          <a:p>
            <a:endParaRPr lang="en-US" dirty="0"/>
          </a:p>
        </p:txBody>
      </p:sp>
    </p:spTree>
    <p:extLst>
      <p:ext uri="{BB962C8B-B14F-4D97-AF65-F5344CB8AC3E}">
        <p14:creationId xmlns:p14="http://schemas.microsoft.com/office/powerpoint/2010/main" val="4260498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5C24CA-CE6D-0D48-B0CF-5B893D872A2C}"/>
              </a:ext>
            </a:extLst>
          </p:cNvPr>
          <p:cNvSpPr>
            <a:spLocks noGrp="1"/>
          </p:cNvSpPr>
          <p:nvPr>
            <p:ph idx="1"/>
          </p:nvPr>
        </p:nvSpPr>
        <p:spPr/>
        <p:txBody>
          <a:bodyPr/>
          <a:lstStyle/>
          <a:p>
            <a:endParaRPr lang="en-US"/>
          </a:p>
        </p:txBody>
      </p:sp>
      <p:pic>
        <p:nvPicPr>
          <p:cNvPr id="1026" name="Picture 2" descr="5 Funny Memes About The Elderly">
            <a:extLst>
              <a:ext uri="{FF2B5EF4-FFF2-40B4-BE49-F238E27FC236}">
                <a16:creationId xmlns:a16="http://schemas.microsoft.com/office/drawing/2014/main" id="{D3E04CCA-7589-C24B-8897-6503464ED6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895" y="20909"/>
            <a:ext cx="9906000" cy="6808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456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5432D-A982-A749-8375-0F5863EF401E}"/>
              </a:ext>
            </a:extLst>
          </p:cNvPr>
          <p:cNvSpPr>
            <a:spLocks noGrp="1"/>
          </p:cNvSpPr>
          <p:nvPr>
            <p:ph type="title"/>
          </p:nvPr>
        </p:nvSpPr>
        <p:spPr>
          <a:xfrm>
            <a:off x="1003300" y="609600"/>
            <a:ext cx="10464800" cy="1170432"/>
          </a:xfrm>
          <a:solidFill>
            <a:schemeClr val="bg2">
              <a:lumMod val="90000"/>
            </a:schemeClr>
          </a:solidFill>
        </p:spPr>
        <p:txBody>
          <a:bodyPr>
            <a:normAutofit fontScale="90000"/>
          </a:bodyPr>
          <a:lstStyle/>
          <a:p>
            <a:pPr algn="ctr"/>
            <a:br>
              <a:rPr lang="en-US" sz="1000" dirty="0">
                <a:solidFill>
                  <a:schemeClr val="tx1"/>
                </a:solidFill>
                <a:latin typeface="Aharoni" panose="02010803020104030203" pitchFamily="2" charset="-79"/>
                <a:cs typeface="Aharoni" panose="02010803020104030203" pitchFamily="2" charset="-79"/>
              </a:rPr>
            </a:br>
            <a:br>
              <a:rPr lang="en-US" sz="1000" dirty="0">
                <a:solidFill>
                  <a:schemeClr val="tx1"/>
                </a:solidFill>
                <a:latin typeface="Aharoni" panose="02010803020104030203" pitchFamily="2" charset="-79"/>
                <a:cs typeface="Aharoni" panose="02010803020104030203" pitchFamily="2" charset="-79"/>
              </a:rPr>
            </a:br>
            <a:r>
              <a:rPr lang="en-US" dirty="0">
                <a:solidFill>
                  <a:schemeClr val="tx1"/>
                </a:solidFill>
                <a:latin typeface="Aharoni" panose="02010803020104030203" pitchFamily="2" charset="-79"/>
                <a:cs typeface="Aharoni" panose="02010803020104030203" pitchFamily="2" charset="-79"/>
              </a:rPr>
              <a:t>Discontinuation of Life-Sustaining treatments in Patients with no Advance Directives</a:t>
            </a:r>
            <a:br>
              <a:rPr lang="en-US" dirty="0"/>
            </a:br>
            <a:endParaRPr lang="en-US" dirty="0"/>
          </a:p>
        </p:txBody>
      </p:sp>
      <p:sp>
        <p:nvSpPr>
          <p:cNvPr id="3" name="Content Placeholder 2">
            <a:extLst>
              <a:ext uri="{FF2B5EF4-FFF2-40B4-BE49-F238E27FC236}">
                <a16:creationId xmlns:a16="http://schemas.microsoft.com/office/drawing/2014/main" id="{69CE0F41-FEF1-9E41-A7C2-976EB810884D}"/>
              </a:ext>
            </a:extLst>
          </p:cNvPr>
          <p:cNvSpPr>
            <a:spLocks noGrp="1"/>
          </p:cNvSpPr>
          <p:nvPr>
            <p:ph idx="1"/>
          </p:nvPr>
        </p:nvSpPr>
        <p:spPr>
          <a:xfrm>
            <a:off x="1003300" y="2006600"/>
            <a:ext cx="10464800" cy="4531361"/>
          </a:xfrm>
        </p:spPr>
        <p:txBody>
          <a:bodyPr>
            <a:noAutofit/>
          </a:bodyPr>
          <a:lstStyle/>
          <a:p>
            <a:pPr lvl="0">
              <a:lnSpc>
                <a:spcPct val="100000"/>
              </a:lnSpc>
            </a:pPr>
            <a:r>
              <a:rPr lang="en-US" sz="3200" dirty="0"/>
              <a:t>Life-Sustaining treatments includes ventilator support, IV hydration, and nutrition given through an NG tube. </a:t>
            </a:r>
          </a:p>
          <a:p>
            <a:pPr lvl="0">
              <a:lnSpc>
                <a:spcPct val="100000"/>
              </a:lnSpc>
            </a:pPr>
            <a:r>
              <a:rPr lang="en-US" sz="3200" dirty="0"/>
              <a:t>Landmark Cases involving Absence of Advance Directives</a:t>
            </a:r>
          </a:p>
          <a:p>
            <a:pPr lvl="1">
              <a:lnSpc>
                <a:spcPct val="100000"/>
              </a:lnSpc>
            </a:pPr>
            <a:r>
              <a:rPr lang="en-US" sz="3200" b="1" i="1" dirty="0"/>
              <a:t>In re Quinlan: </a:t>
            </a:r>
            <a:r>
              <a:rPr lang="en-US" sz="3200" dirty="0"/>
              <a:t>No civil or criminal liability if the guardian agreed to the withdrawal and a hospital ethics committee confirmed there is no reasonable possibility of the patient recovering a cognitive, sapient state </a:t>
            </a:r>
          </a:p>
        </p:txBody>
      </p:sp>
    </p:spTree>
    <p:extLst>
      <p:ext uri="{BB962C8B-B14F-4D97-AF65-F5344CB8AC3E}">
        <p14:creationId xmlns:p14="http://schemas.microsoft.com/office/powerpoint/2010/main" val="2600300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5432D-A982-A749-8375-0F5863EF401E}"/>
              </a:ext>
            </a:extLst>
          </p:cNvPr>
          <p:cNvSpPr>
            <a:spLocks noGrp="1"/>
          </p:cNvSpPr>
          <p:nvPr>
            <p:ph type="title"/>
          </p:nvPr>
        </p:nvSpPr>
        <p:spPr>
          <a:xfrm>
            <a:off x="1092200" y="609600"/>
            <a:ext cx="10350500" cy="1170432"/>
          </a:xfrm>
          <a:solidFill>
            <a:schemeClr val="bg2">
              <a:lumMod val="90000"/>
            </a:schemeClr>
          </a:solidFill>
        </p:spPr>
        <p:txBody>
          <a:bodyPr>
            <a:normAutofit fontScale="90000"/>
          </a:bodyPr>
          <a:lstStyle/>
          <a:p>
            <a:pPr algn="ctr"/>
            <a:br>
              <a:rPr lang="en-US" sz="1000" dirty="0">
                <a:solidFill>
                  <a:schemeClr val="tx1"/>
                </a:solidFill>
                <a:latin typeface="Aharoni" panose="02010803020104030203" pitchFamily="2" charset="-79"/>
                <a:cs typeface="Aharoni" panose="02010803020104030203" pitchFamily="2" charset="-79"/>
              </a:rPr>
            </a:br>
            <a:br>
              <a:rPr lang="en-US" sz="1000" dirty="0">
                <a:solidFill>
                  <a:schemeClr val="tx1"/>
                </a:solidFill>
                <a:latin typeface="Aharoni" panose="02010803020104030203" pitchFamily="2" charset="-79"/>
                <a:cs typeface="Aharoni" panose="02010803020104030203" pitchFamily="2" charset="-79"/>
              </a:rPr>
            </a:br>
            <a:r>
              <a:rPr lang="en-US" dirty="0">
                <a:solidFill>
                  <a:schemeClr val="tx1"/>
                </a:solidFill>
                <a:latin typeface="Aharoni" panose="02010803020104030203" pitchFamily="2" charset="-79"/>
                <a:cs typeface="Aharoni" panose="02010803020104030203" pitchFamily="2" charset="-79"/>
              </a:rPr>
              <a:t>Discontinuation of Life-Sustaining treatments in Patients with no Advance Directives -2</a:t>
            </a:r>
            <a:br>
              <a:rPr lang="en-US" dirty="0"/>
            </a:br>
            <a:endParaRPr lang="en-US" dirty="0"/>
          </a:p>
        </p:txBody>
      </p:sp>
      <p:sp>
        <p:nvSpPr>
          <p:cNvPr id="3" name="Content Placeholder 2">
            <a:extLst>
              <a:ext uri="{FF2B5EF4-FFF2-40B4-BE49-F238E27FC236}">
                <a16:creationId xmlns:a16="http://schemas.microsoft.com/office/drawing/2014/main" id="{69CE0F41-FEF1-9E41-A7C2-976EB810884D}"/>
              </a:ext>
            </a:extLst>
          </p:cNvPr>
          <p:cNvSpPr>
            <a:spLocks noGrp="1"/>
          </p:cNvSpPr>
          <p:nvPr>
            <p:ph idx="1"/>
          </p:nvPr>
        </p:nvSpPr>
        <p:spPr>
          <a:xfrm>
            <a:off x="1092200" y="2095499"/>
            <a:ext cx="10350500" cy="4000501"/>
          </a:xfrm>
        </p:spPr>
        <p:txBody>
          <a:bodyPr>
            <a:noAutofit/>
          </a:bodyPr>
          <a:lstStyle/>
          <a:p>
            <a:pPr>
              <a:lnSpc>
                <a:spcPct val="100000"/>
              </a:lnSpc>
            </a:pPr>
            <a:r>
              <a:rPr lang="en-US" sz="3200" b="1" i="1" dirty="0"/>
              <a:t>Cruzan v Director, Missouri Dept. of Health: </a:t>
            </a:r>
            <a:r>
              <a:rPr lang="en-US" sz="3200" dirty="0"/>
              <a:t>Substantive due process gives a competent person a federal constitutional right to refuse “death-prolonging procedures.” </a:t>
            </a:r>
          </a:p>
          <a:p>
            <a:pPr>
              <a:lnSpc>
                <a:spcPct val="100000"/>
              </a:lnSpc>
            </a:pPr>
            <a:r>
              <a:rPr lang="en-US" sz="3200" b="1" i="1" dirty="0"/>
              <a:t>In Re Schiavo: </a:t>
            </a:r>
            <a:r>
              <a:rPr lang="en-US" sz="3200" dirty="0"/>
              <a:t>The District Court denied the Temporary Restraining Order. It also found no basis to sustain the parents’ substantive or procedural due process claims under the 14th Amendment </a:t>
            </a:r>
          </a:p>
        </p:txBody>
      </p:sp>
    </p:spTree>
    <p:extLst>
      <p:ext uri="{BB962C8B-B14F-4D97-AF65-F5344CB8AC3E}">
        <p14:creationId xmlns:p14="http://schemas.microsoft.com/office/powerpoint/2010/main" val="595478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BD3E36A8-D799-0741-8F19-EFA8BB9693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900052"/>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108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AE5D6-CC48-8F4A-B58B-3672BC273425}"/>
              </a:ext>
            </a:extLst>
          </p:cNvPr>
          <p:cNvSpPr>
            <a:spLocks noGrp="1"/>
          </p:cNvSpPr>
          <p:nvPr>
            <p:ph type="title"/>
          </p:nvPr>
        </p:nvSpPr>
        <p:spPr>
          <a:xfrm>
            <a:off x="546100" y="609600"/>
            <a:ext cx="10922000" cy="1130300"/>
          </a:xfrm>
          <a:solidFill>
            <a:schemeClr val="bg2">
              <a:lumMod val="90000"/>
            </a:schemeClr>
          </a:solidFill>
        </p:spPr>
        <p:txBody>
          <a:bodyPr>
            <a:normAutofit/>
          </a:bodyPr>
          <a:lstStyle/>
          <a:p>
            <a:pPr algn="ctr"/>
            <a:br>
              <a:rPr lang="en-US" sz="1000" dirty="0">
                <a:solidFill>
                  <a:schemeClr val="tx1"/>
                </a:solidFill>
                <a:latin typeface="Aharoni" panose="02010803020104030203" pitchFamily="2" charset="-79"/>
                <a:cs typeface="Aharoni" panose="02010803020104030203" pitchFamily="2" charset="-79"/>
              </a:rPr>
            </a:br>
            <a:br>
              <a:rPr lang="en-US" sz="1000" dirty="0">
                <a:solidFill>
                  <a:schemeClr val="tx1"/>
                </a:solidFill>
                <a:latin typeface="Aharoni" panose="02010803020104030203" pitchFamily="2" charset="-79"/>
                <a:cs typeface="Aharoni" panose="02010803020104030203" pitchFamily="2" charset="-79"/>
              </a:rPr>
            </a:br>
            <a:r>
              <a:rPr lang="en-US" sz="4400" dirty="0">
                <a:solidFill>
                  <a:schemeClr val="tx1"/>
                </a:solidFill>
                <a:latin typeface="Aharoni" panose="02010803020104030203" pitchFamily="2" charset="-79"/>
                <a:cs typeface="Aharoni" panose="02010803020104030203" pitchFamily="2" charset="-79"/>
              </a:rPr>
              <a:t>The Palliative Care team </a:t>
            </a:r>
          </a:p>
        </p:txBody>
      </p:sp>
      <p:sp>
        <p:nvSpPr>
          <p:cNvPr id="3" name="Content Placeholder 2">
            <a:extLst>
              <a:ext uri="{FF2B5EF4-FFF2-40B4-BE49-F238E27FC236}">
                <a16:creationId xmlns:a16="http://schemas.microsoft.com/office/drawing/2014/main" id="{203335C9-6E7D-2F43-91E0-396DFFB20C1C}"/>
              </a:ext>
            </a:extLst>
          </p:cNvPr>
          <p:cNvSpPr>
            <a:spLocks noGrp="1"/>
          </p:cNvSpPr>
          <p:nvPr>
            <p:ph idx="1"/>
          </p:nvPr>
        </p:nvSpPr>
        <p:spPr>
          <a:xfrm>
            <a:off x="546100" y="1905000"/>
            <a:ext cx="10922000" cy="4241800"/>
          </a:xfrm>
        </p:spPr>
        <p:txBody>
          <a:bodyPr>
            <a:normAutofit lnSpcReduction="10000"/>
          </a:bodyPr>
          <a:lstStyle/>
          <a:p>
            <a:pPr lvl="0"/>
            <a:r>
              <a:rPr lang="en-US" sz="2800" dirty="0"/>
              <a:t>I</a:t>
            </a:r>
            <a:r>
              <a:rPr lang="en-US" sz="2800" b="1" dirty="0"/>
              <a:t>nterdisciplinary team </a:t>
            </a:r>
            <a:r>
              <a:rPr lang="en-US" sz="2800" dirty="0"/>
              <a:t>whose roles are:</a:t>
            </a:r>
          </a:p>
          <a:p>
            <a:pPr lvl="1"/>
            <a:r>
              <a:rPr lang="en-US" sz="2800" b="1" dirty="0"/>
              <a:t>Help</a:t>
            </a:r>
            <a:r>
              <a:rPr lang="en-US" sz="2800" dirty="0"/>
              <a:t> patient get their affairs in order and draft or review their advance directives.  </a:t>
            </a:r>
          </a:p>
          <a:p>
            <a:pPr lvl="1"/>
            <a:r>
              <a:rPr lang="en-US" sz="2800" b="1" dirty="0"/>
              <a:t>Inform </a:t>
            </a:r>
            <a:r>
              <a:rPr lang="en-US" sz="2800" dirty="0"/>
              <a:t>patient about progression of disease and encourage end of life conversations with the patient and their family.  </a:t>
            </a:r>
          </a:p>
          <a:p>
            <a:pPr lvl="1"/>
            <a:r>
              <a:rPr lang="en-US" sz="2800" b="1" dirty="0"/>
              <a:t>Talk</a:t>
            </a:r>
            <a:r>
              <a:rPr lang="en-US" sz="2800" dirty="0"/>
              <a:t> about the patient’s priorities for the remaining time in their life. </a:t>
            </a:r>
          </a:p>
          <a:p>
            <a:pPr lvl="1"/>
            <a:r>
              <a:rPr lang="en-US" sz="2800" b="1" dirty="0"/>
              <a:t>Guide</a:t>
            </a:r>
            <a:r>
              <a:rPr lang="en-US" sz="2800" dirty="0"/>
              <a:t> patients to set realistic goals for care, such as leaving the hospital, managing symptoms, spending time with family. </a:t>
            </a:r>
          </a:p>
          <a:p>
            <a:endParaRPr lang="en-US" dirty="0"/>
          </a:p>
        </p:txBody>
      </p:sp>
    </p:spTree>
    <p:extLst>
      <p:ext uri="{BB962C8B-B14F-4D97-AF65-F5344CB8AC3E}">
        <p14:creationId xmlns:p14="http://schemas.microsoft.com/office/powerpoint/2010/main" val="2018476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29462-9436-1044-B7EC-D57F2AACA31D}"/>
              </a:ext>
            </a:extLst>
          </p:cNvPr>
          <p:cNvSpPr>
            <a:spLocks noGrp="1"/>
          </p:cNvSpPr>
          <p:nvPr>
            <p:ph type="title"/>
          </p:nvPr>
        </p:nvSpPr>
        <p:spPr>
          <a:xfrm>
            <a:off x="677334" y="609600"/>
            <a:ext cx="7780865" cy="1036320"/>
          </a:xfrm>
          <a:solidFill>
            <a:schemeClr val="bg2">
              <a:lumMod val="90000"/>
            </a:schemeClr>
          </a:solidFill>
        </p:spPr>
        <p:txBody>
          <a:bodyPr>
            <a:normAutofit fontScale="90000"/>
          </a:bodyPr>
          <a:lstStyle/>
          <a:p>
            <a:pPr algn="ctr"/>
            <a:br>
              <a:rPr lang="en-US" sz="1000" dirty="0">
                <a:solidFill>
                  <a:schemeClr val="tx1"/>
                </a:solidFill>
                <a:latin typeface="Aharoni" panose="02010803020104030203" pitchFamily="2" charset="-79"/>
                <a:cs typeface="Aharoni" panose="02010803020104030203" pitchFamily="2" charset="-79"/>
              </a:rPr>
            </a:br>
            <a:br>
              <a:rPr lang="en-US" sz="1000" dirty="0">
                <a:solidFill>
                  <a:schemeClr val="tx1"/>
                </a:solidFill>
                <a:latin typeface="Aharoni" panose="02010803020104030203" pitchFamily="2" charset="-79"/>
                <a:cs typeface="Aharoni" panose="02010803020104030203" pitchFamily="2" charset="-79"/>
              </a:rPr>
            </a:br>
            <a:r>
              <a:rPr lang="en-US" sz="4800" dirty="0">
                <a:solidFill>
                  <a:schemeClr val="tx1"/>
                </a:solidFill>
                <a:latin typeface="Aharoni" panose="02010803020104030203" pitchFamily="2" charset="-79"/>
                <a:cs typeface="Aharoni" panose="02010803020104030203" pitchFamily="2" charset="-79"/>
              </a:rPr>
              <a:t>Types of DNR </a:t>
            </a:r>
          </a:p>
        </p:txBody>
      </p:sp>
      <p:sp>
        <p:nvSpPr>
          <p:cNvPr id="3" name="Content Placeholder 2">
            <a:extLst>
              <a:ext uri="{FF2B5EF4-FFF2-40B4-BE49-F238E27FC236}">
                <a16:creationId xmlns:a16="http://schemas.microsoft.com/office/drawing/2014/main" id="{6ABC3075-0F29-AA4C-B444-ECBEF263A764}"/>
              </a:ext>
            </a:extLst>
          </p:cNvPr>
          <p:cNvSpPr>
            <a:spLocks noGrp="1"/>
          </p:cNvSpPr>
          <p:nvPr>
            <p:ph idx="1"/>
          </p:nvPr>
        </p:nvSpPr>
        <p:spPr>
          <a:xfrm>
            <a:off x="448735" y="1968500"/>
            <a:ext cx="8009464" cy="4165600"/>
          </a:xfrm>
        </p:spPr>
        <p:txBody>
          <a:bodyPr>
            <a:noAutofit/>
          </a:bodyPr>
          <a:lstStyle/>
          <a:p>
            <a:pPr lvl="0">
              <a:lnSpc>
                <a:spcPct val="100000"/>
              </a:lnSpc>
            </a:pPr>
            <a:r>
              <a:rPr lang="en-US" sz="2400" b="1" dirty="0"/>
              <a:t>Inpatient DNR </a:t>
            </a:r>
          </a:p>
          <a:p>
            <a:pPr lvl="1">
              <a:lnSpc>
                <a:spcPct val="100000"/>
              </a:lnSpc>
            </a:pPr>
            <a:r>
              <a:rPr lang="en-US" sz="2400" dirty="0"/>
              <a:t>Signed by physician while patient is hospitalized. </a:t>
            </a:r>
          </a:p>
          <a:p>
            <a:pPr lvl="1">
              <a:lnSpc>
                <a:spcPct val="100000"/>
              </a:lnSpc>
            </a:pPr>
            <a:r>
              <a:rPr lang="en-US" sz="2400" dirty="0"/>
              <a:t>Only applies to that facility. </a:t>
            </a:r>
          </a:p>
          <a:p>
            <a:pPr lvl="0">
              <a:lnSpc>
                <a:spcPct val="100000"/>
              </a:lnSpc>
            </a:pPr>
            <a:r>
              <a:rPr lang="en-US" sz="2400" b="1" dirty="0"/>
              <a:t>Out-of-hospital DNR</a:t>
            </a:r>
            <a:r>
              <a:rPr lang="en-US" sz="2400" dirty="0"/>
              <a:t> </a:t>
            </a:r>
          </a:p>
          <a:p>
            <a:pPr lvl="1">
              <a:lnSpc>
                <a:spcPct val="100000"/>
              </a:lnSpc>
            </a:pPr>
            <a:r>
              <a:rPr lang="en-US" sz="2400" dirty="0"/>
              <a:t>Signed by the physician either during hospitalization or as outpatient. </a:t>
            </a:r>
          </a:p>
          <a:p>
            <a:pPr lvl="1">
              <a:lnSpc>
                <a:spcPct val="100000"/>
              </a:lnSpc>
            </a:pPr>
            <a:r>
              <a:rPr lang="en-US" sz="2400" dirty="0"/>
              <a:t>Only needed if patient doesn’t want to be revived by paramedics. </a:t>
            </a:r>
          </a:p>
          <a:p>
            <a:pPr lvl="1">
              <a:lnSpc>
                <a:spcPct val="100000"/>
              </a:lnSpc>
            </a:pPr>
            <a:r>
              <a:rPr lang="en-US" sz="2400" dirty="0"/>
              <a:t>Patient must keep this document with them at all times.</a:t>
            </a:r>
          </a:p>
        </p:txBody>
      </p:sp>
      <p:pic>
        <p:nvPicPr>
          <p:cNvPr id="3074" name="Picture 2" descr="Three Cheers for the DNR Tattoo | MSU Bioethics">
            <a:extLst>
              <a:ext uri="{FF2B5EF4-FFF2-40B4-BE49-F238E27FC236}">
                <a16:creationId xmlns:a16="http://schemas.microsoft.com/office/drawing/2014/main" id="{71387D0B-8570-F34A-AFE5-3543C74CFF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199" y="591157"/>
            <a:ext cx="3388360" cy="243961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Do-Not-Resuscitate Tattoos: Are They Valid? - ACEP Now">
            <a:extLst>
              <a:ext uri="{FF2B5EF4-FFF2-40B4-BE49-F238E27FC236}">
                <a16:creationId xmlns:a16="http://schemas.microsoft.com/office/drawing/2014/main" id="{14329714-5763-E54D-851D-66DAC74497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199" y="3605476"/>
            <a:ext cx="3498088" cy="1731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977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29462-9436-1044-B7EC-D57F2AACA31D}"/>
              </a:ext>
            </a:extLst>
          </p:cNvPr>
          <p:cNvSpPr>
            <a:spLocks noGrp="1"/>
          </p:cNvSpPr>
          <p:nvPr>
            <p:ph type="title"/>
          </p:nvPr>
        </p:nvSpPr>
        <p:spPr>
          <a:xfrm>
            <a:off x="677334" y="609600"/>
            <a:ext cx="8631766" cy="1155700"/>
          </a:xfrm>
          <a:solidFill>
            <a:schemeClr val="bg2">
              <a:lumMod val="90000"/>
            </a:schemeClr>
          </a:solidFill>
        </p:spPr>
        <p:txBody>
          <a:bodyPr>
            <a:noAutofit/>
          </a:bodyPr>
          <a:lstStyle/>
          <a:p>
            <a:pPr algn="ctr"/>
            <a:br>
              <a:rPr lang="en-US" sz="1000" dirty="0">
                <a:solidFill>
                  <a:schemeClr val="tx1"/>
                </a:solidFill>
                <a:latin typeface="Aharoni" panose="02010803020104030203" pitchFamily="2" charset="-79"/>
                <a:cs typeface="Aharoni" panose="02010803020104030203" pitchFamily="2" charset="-79"/>
              </a:rPr>
            </a:br>
            <a:br>
              <a:rPr lang="en-US" sz="1000" dirty="0">
                <a:solidFill>
                  <a:schemeClr val="tx1"/>
                </a:solidFill>
                <a:latin typeface="Aharoni" panose="02010803020104030203" pitchFamily="2" charset="-79"/>
                <a:cs typeface="Aharoni" panose="02010803020104030203" pitchFamily="2" charset="-79"/>
              </a:rPr>
            </a:br>
            <a:r>
              <a:rPr lang="en-US" sz="5400" dirty="0">
                <a:solidFill>
                  <a:schemeClr val="tx1"/>
                </a:solidFill>
                <a:latin typeface="Aharoni" panose="02010803020104030203" pitchFamily="2" charset="-79"/>
                <a:cs typeface="Aharoni" panose="02010803020104030203" pitchFamily="2" charset="-79"/>
              </a:rPr>
              <a:t>POLST (OR </a:t>
            </a:r>
            <a:r>
              <a:rPr lang="en-US" sz="5400" dirty="0" err="1">
                <a:solidFill>
                  <a:schemeClr val="tx1"/>
                </a:solidFill>
                <a:latin typeface="Aharoni" panose="02010803020104030203" pitchFamily="2" charset="-79"/>
                <a:cs typeface="Aharoni" panose="02010803020104030203" pitchFamily="2" charset="-79"/>
              </a:rPr>
              <a:t>molst</a:t>
            </a:r>
            <a:r>
              <a:rPr lang="en-US" sz="5400" dirty="0">
                <a:solidFill>
                  <a:schemeClr val="tx1"/>
                </a:solidFill>
                <a:latin typeface="Aharoni" panose="02010803020104030203" pitchFamily="2" charset="-79"/>
                <a:cs typeface="Aharoni" panose="02010803020104030203" pitchFamily="2" charset="-79"/>
              </a:rPr>
              <a:t>)</a:t>
            </a:r>
          </a:p>
        </p:txBody>
      </p:sp>
      <p:sp>
        <p:nvSpPr>
          <p:cNvPr id="3" name="Content Placeholder 2">
            <a:extLst>
              <a:ext uri="{FF2B5EF4-FFF2-40B4-BE49-F238E27FC236}">
                <a16:creationId xmlns:a16="http://schemas.microsoft.com/office/drawing/2014/main" id="{6ABC3075-0F29-AA4C-B444-ECBEF263A764}"/>
              </a:ext>
            </a:extLst>
          </p:cNvPr>
          <p:cNvSpPr>
            <a:spLocks noGrp="1"/>
          </p:cNvSpPr>
          <p:nvPr>
            <p:ph idx="1"/>
          </p:nvPr>
        </p:nvSpPr>
        <p:spPr>
          <a:xfrm>
            <a:off x="677334" y="1905001"/>
            <a:ext cx="8631766" cy="4140200"/>
          </a:xfrm>
        </p:spPr>
        <p:txBody>
          <a:bodyPr>
            <a:normAutofit/>
          </a:bodyPr>
          <a:lstStyle/>
          <a:p>
            <a:pPr lvl="0"/>
            <a:r>
              <a:rPr lang="en-US" sz="2800" dirty="0"/>
              <a:t>Physician’s Orders for Life-Sustaining Treatment (POLST) </a:t>
            </a:r>
          </a:p>
          <a:p>
            <a:pPr lvl="1"/>
            <a:r>
              <a:rPr lang="en-US" sz="2800" dirty="0"/>
              <a:t>Signed by a physician. </a:t>
            </a:r>
          </a:p>
          <a:p>
            <a:pPr lvl="1"/>
            <a:r>
              <a:rPr lang="en-US" sz="2800" dirty="0"/>
              <a:t>A set of medical orders that applies to a limited population of patients and addresses a limited number of critical medical decisions.</a:t>
            </a:r>
          </a:p>
          <a:p>
            <a:pPr lvl="1"/>
            <a:r>
              <a:rPr lang="en-US" sz="2800" dirty="0"/>
              <a:t>Should be used as a complement to an advance directive. </a:t>
            </a:r>
          </a:p>
        </p:txBody>
      </p:sp>
      <p:pic>
        <p:nvPicPr>
          <p:cNvPr id="3076" name="Picture 4">
            <a:extLst>
              <a:ext uri="{FF2B5EF4-FFF2-40B4-BE49-F238E27FC236}">
                <a16:creationId xmlns:a16="http://schemas.microsoft.com/office/drawing/2014/main" id="{B5369B94-5962-7749-AD64-215BCA592E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2600" y="609601"/>
            <a:ext cx="28194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835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A11A-A90A-3D4C-9EB7-5F88B3BE6030}"/>
              </a:ext>
            </a:extLst>
          </p:cNvPr>
          <p:cNvSpPr>
            <a:spLocks noGrp="1"/>
          </p:cNvSpPr>
          <p:nvPr>
            <p:ph type="title"/>
          </p:nvPr>
        </p:nvSpPr>
        <p:spPr>
          <a:xfrm>
            <a:off x="335958" y="419100"/>
            <a:ext cx="11348042" cy="1333500"/>
          </a:xfrm>
          <a:solidFill>
            <a:schemeClr val="bg2">
              <a:lumMod val="90000"/>
            </a:schemeClr>
          </a:solidFill>
        </p:spPr>
        <p:txBody>
          <a:bodyPr>
            <a:normAutofit fontScale="90000"/>
          </a:bodyPr>
          <a:lstStyle/>
          <a:p>
            <a:pPr algn="ctr"/>
            <a:r>
              <a:rPr lang="en-US" sz="4400" dirty="0">
                <a:solidFill>
                  <a:schemeClr val="tx1"/>
                </a:solidFill>
                <a:latin typeface="Aharoni" panose="02010803020104030203" pitchFamily="2" charset="-79"/>
                <a:cs typeface="Aharoni" panose="02010803020104030203" pitchFamily="2" charset="-79"/>
              </a:rPr>
              <a:t>COVID-19, the Aging, and </a:t>
            </a:r>
            <a:br>
              <a:rPr lang="en-US" sz="4400" dirty="0">
                <a:solidFill>
                  <a:schemeClr val="tx1"/>
                </a:solidFill>
                <a:latin typeface="Aharoni" panose="02010803020104030203" pitchFamily="2" charset="-79"/>
                <a:cs typeface="Aharoni" panose="02010803020104030203" pitchFamily="2" charset="-79"/>
              </a:rPr>
            </a:br>
            <a:r>
              <a:rPr lang="en-US" sz="4400" dirty="0">
                <a:solidFill>
                  <a:schemeClr val="tx1"/>
                </a:solidFill>
                <a:latin typeface="Aharoni" panose="02010803020104030203" pitchFamily="2" charset="-79"/>
                <a:cs typeface="Aharoni" panose="02010803020104030203" pitchFamily="2" charset="-79"/>
              </a:rPr>
              <a:t>Long-Term Care Facilities (LTCFs) </a:t>
            </a:r>
            <a:br>
              <a:rPr lang="en-US" dirty="0"/>
            </a:br>
            <a:endParaRPr lang="en-US" dirty="0"/>
          </a:p>
        </p:txBody>
      </p:sp>
      <p:sp>
        <p:nvSpPr>
          <p:cNvPr id="3" name="Content Placeholder 2">
            <a:extLst>
              <a:ext uri="{FF2B5EF4-FFF2-40B4-BE49-F238E27FC236}">
                <a16:creationId xmlns:a16="http://schemas.microsoft.com/office/drawing/2014/main" id="{183D36E9-2030-DE45-9610-92D563C7D385}"/>
              </a:ext>
            </a:extLst>
          </p:cNvPr>
          <p:cNvSpPr>
            <a:spLocks noGrp="1"/>
          </p:cNvSpPr>
          <p:nvPr>
            <p:ph idx="1"/>
          </p:nvPr>
        </p:nvSpPr>
        <p:spPr>
          <a:xfrm>
            <a:off x="335958" y="2003267"/>
            <a:ext cx="11348042" cy="4156233"/>
          </a:xfrm>
        </p:spPr>
        <p:txBody>
          <a:bodyPr>
            <a:normAutofit/>
          </a:bodyPr>
          <a:lstStyle/>
          <a:p>
            <a:pPr lvl="0"/>
            <a:r>
              <a:rPr lang="en-US" sz="2800" dirty="0"/>
              <a:t>Even before the COVID pandemic, infections are a major cause of hospitalization and cause deaths of 380,000 people every year.</a:t>
            </a:r>
          </a:p>
          <a:p>
            <a:pPr lvl="0"/>
            <a:r>
              <a:rPr lang="en-US" sz="2800" dirty="0"/>
              <a:t>The COVID pandemic has revealed many vulnerabilities and concerns pertaining to LTCFs. </a:t>
            </a:r>
          </a:p>
          <a:p>
            <a:pPr lvl="1"/>
            <a:r>
              <a:rPr lang="en-US" sz="2800" dirty="0"/>
              <a:t>Eight out of 10 COVID-19-related deaths reported in the United States have been among adults aged 65 years and older. </a:t>
            </a:r>
          </a:p>
          <a:p>
            <a:pPr lvl="1"/>
            <a:r>
              <a:rPr lang="en-US" sz="2800" dirty="0"/>
              <a:t>LTCFs have accounted for 42% of the COVID-19 deaths in the U.S. </a:t>
            </a:r>
          </a:p>
        </p:txBody>
      </p:sp>
    </p:spTree>
    <p:extLst>
      <p:ext uri="{BB962C8B-B14F-4D97-AF65-F5344CB8AC3E}">
        <p14:creationId xmlns:p14="http://schemas.microsoft.com/office/powerpoint/2010/main" val="3354015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94B35-AFE8-CD45-94FB-24A552F4CBC8}"/>
              </a:ext>
            </a:extLst>
          </p:cNvPr>
          <p:cNvSpPr>
            <a:spLocks noGrp="1"/>
          </p:cNvSpPr>
          <p:nvPr>
            <p:ph type="title"/>
          </p:nvPr>
        </p:nvSpPr>
        <p:spPr>
          <a:xfrm>
            <a:off x="1041400" y="715619"/>
            <a:ext cx="10325099" cy="1049235"/>
          </a:xfrm>
          <a:solidFill>
            <a:schemeClr val="bg2">
              <a:lumMod val="90000"/>
            </a:schemeClr>
          </a:solidFill>
        </p:spPr>
        <p:txBody>
          <a:bodyPr/>
          <a:lstStyle/>
          <a:p>
            <a:pPr algn="ctr"/>
            <a:r>
              <a:rPr lang="en-US" dirty="0">
                <a:solidFill>
                  <a:schemeClr val="tx1"/>
                </a:solidFill>
                <a:latin typeface="Aharoni" panose="02010803020104030203" pitchFamily="2" charset="-79"/>
                <a:cs typeface="Aharoni" panose="02010803020104030203" pitchFamily="2" charset="-79"/>
              </a:rPr>
              <a:t>Why have LTCFs been hit so hard </a:t>
            </a:r>
            <a:br>
              <a:rPr lang="en-US" dirty="0">
                <a:solidFill>
                  <a:schemeClr val="tx1"/>
                </a:solidFill>
                <a:latin typeface="Aharoni" panose="02010803020104030203" pitchFamily="2" charset="-79"/>
                <a:cs typeface="Aharoni" panose="02010803020104030203" pitchFamily="2" charset="-79"/>
              </a:rPr>
            </a:br>
            <a:r>
              <a:rPr lang="en-US" dirty="0">
                <a:solidFill>
                  <a:schemeClr val="tx1"/>
                </a:solidFill>
                <a:latin typeface="Aharoni" panose="02010803020104030203" pitchFamily="2" charset="-79"/>
                <a:cs typeface="Aharoni" panose="02010803020104030203" pitchFamily="2" charset="-79"/>
              </a:rPr>
              <a:t>by the COVID-19 Pandemic? </a:t>
            </a:r>
          </a:p>
        </p:txBody>
      </p:sp>
      <p:sp>
        <p:nvSpPr>
          <p:cNvPr id="3" name="Content Placeholder 2">
            <a:extLst>
              <a:ext uri="{FF2B5EF4-FFF2-40B4-BE49-F238E27FC236}">
                <a16:creationId xmlns:a16="http://schemas.microsoft.com/office/drawing/2014/main" id="{3FF55DDC-7B7D-6C41-A619-2339EC684E04}"/>
              </a:ext>
            </a:extLst>
          </p:cNvPr>
          <p:cNvSpPr>
            <a:spLocks noGrp="1"/>
          </p:cNvSpPr>
          <p:nvPr>
            <p:ph idx="1"/>
          </p:nvPr>
        </p:nvSpPr>
        <p:spPr>
          <a:xfrm>
            <a:off x="1041400" y="2015732"/>
            <a:ext cx="10325099" cy="4126649"/>
          </a:xfrm>
        </p:spPr>
        <p:txBody>
          <a:bodyPr>
            <a:noAutofit/>
          </a:bodyPr>
          <a:lstStyle/>
          <a:p>
            <a:pPr lvl="0">
              <a:lnSpc>
                <a:spcPct val="100000"/>
              </a:lnSpc>
            </a:pPr>
            <a:r>
              <a:rPr lang="en-US" sz="3200" dirty="0"/>
              <a:t>The tradition building structure and design of LTCFs make transmission from person-to-person easier, especially in highly contagious diseases such as COVID-19. </a:t>
            </a:r>
          </a:p>
          <a:p>
            <a:pPr lvl="1">
              <a:lnSpc>
                <a:spcPct val="100000"/>
              </a:lnSpc>
            </a:pPr>
            <a:r>
              <a:rPr lang="en-US" sz="3200" dirty="0"/>
              <a:t>Long hallways with 40 rooms and 80 or more residents </a:t>
            </a:r>
          </a:p>
          <a:p>
            <a:pPr lvl="1">
              <a:lnSpc>
                <a:spcPct val="100000"/>
              </a:lnSpc>
            </a:pPr>
            <a:r>
              <a:rPr lang="en-US" sz="3200" dirty="0"/>
              <a:t>Large dining rooms and common spaces </a:t>
            </a:r>
          </a:p>
          <a:p>
            <a:pPr lvl="1">
              <a:lnSpc>
                <a:spcPct val="100000"/>
              </a:lnSpc>
            </a:pPr>
            <a:r>
              <a:rPr lang="en-US" sz="3200" dirty="0"/>
              <a:t>Residents frequently share rooms</a:t>
            </a:r>
          </a:p>
        </p:txBody>
      </p:sp>
    </p:spTree>
    <p:extLst>
      <p:ext uri="{BB962C8B-B14F-4D97-AF65-F5344CB8AC3E}">
        <p14:creationId xmlns:p14="http://schemas.microsoft.com/office/powerpoint/2010/main" val="4152739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94B35-AFE8-CD45-94FB-24A552F4CBC8}"/>
              </a:ext>
            </a:extLst>
          </p:cNvPr>
          <p:cNvSpPr>
            <a:spLocks noGrp="1"/>
          </p:cNvSpPr>
          <p:nvPr>
            <p:ph type="title"/>
          </p:nvPr>
        </p:nvSpPr>
        <p:spPr>
          <a:solidFill>
            <a:schemeClr val="bg2">
              <a:lumMod val="90000"/>
            </a:schemeClr>
          </a:solidFill>
        </p:spPr>
        <p:txBody>
          <a:bodyPr/>
          <a:lstStyle/>
          <a:p>
            <a:pPr algn="ctr"/>
            <a:r>
              <a:rPr lang="en-US" dirty="0">
                <a:solidFill>
                  <a:schemeClr val="tx1"/>
                </a:solidFill>
                <a:latin typeface="Aharoni" panose="02010803020104030203" pitchFamily="2" charset="-79"/>
                <a:cs typeface="Aharoni" panose="02010803020104030203" pitchFamily="2" charset="-79"/>
              </a:rPr>
              <a:t>Why have LTCFs been hit so hard </a:t>
            </a:r>
            <a:br>
              <a:rPr lang="en-US" dirty="0">
                <a:solidFill>
                  <a:schemeClr val="tx1"/>
                </a:solidFill>
                <a:latin typeface="Aharoni" panose="02010803020104030203" pitchFamily="2" charset="-79"/>
                <a:cs typeface="Aharoni" panose="02010803020104030203" pitchFamily="2" charset="-79"/>
              </a:rPr>
            </a:br>
            <a:r>
              <a:rPr lang="en-US" dirty="0">
                <a:solidFill>
                  <a:schemeClr val="tx1"/>
                </a:solidFill>
                <a:latin typeface="Aharoni" panose="02010803020104030203" pitchFamily="2" charset="-79"/>
                <a:cs typeface="Aharoni" panose="02010803020104030203" pitchFamily="2" charset="-79"/>
              </a:rPr>
              <a:t>by the COVID-19 Pandemic? (Cont’d) </a:t>
            </a:r>
          </a:p>
        </p:txBody>
      </p:sp>
      <p:sp>
        <p:nvSpPr>
          <p:cNvPr id="3" name="Content Placeholder 2">
            <a:extLst>
              <a:ext uri="{FF2B5EF4-FFF2-40B4-BE49-F238E27FC236}">
                <a16:creationId xmlns:a16="http://schemas.microsoft.com/office/drawing/2014/main" id="{3FF55DDC-7B7D-6C41-A619-2339EC684E04}"/>
              </a:ext>
            </a:extLst>
          </p:cNvPr>
          <p:cNvSpPr>
            <a:spLocks noGrp="1"/>
          </p:cNvSpPr>
          <p:nvPr>
            <p:ph idx="1"/>
          </p:nvPr>
        </p:nvSpPr>
        <p:spPr>
          <a:xfrm>
            <a:off x="1451579" y="2015732"/>
            <a:ext cx="9603275" cy="4037749"/>
          </a:xfrm>
        </p:spPr>
        <p:txBody>
          <a:bodyPr>
            <a:normAutofit/>
          </a:bodyPr>
          <a:lstStyle/>
          <a:p>
            <a:pPr lvl="0">
              <a:lnSpc>
                <a:spcPct val="100000"/>
              </a:lnSpc>
            </a:pPr>
            <a:r>
              <a:rPr lang="en-US" sz="3200" dirty="0">
                <a:solidFill>
                  <a:schemeClr val="tx1"/>
                </a:solidFill>
              </a:rPr>
              <a:t>The LTCFs workers might be inadvertently carriers of COVID-19. </a:t>
            </a:r>
          </a:p>
          <a:p>
            <a:pPr lvl="1">
              <a:lnSpc>
                <a:spcPct val="100000"/>
              </a:lnSpc>
            </a:pPr>
            <a:r>
              <a:rPr lang="en-US" sz="3200" dirty="0">
                <a:solidFill>
                  <a:schemeClr val="tx1"/>
                </a:solidFill>
              </a:rPr>
              <a:t>Shortages of safety gear, and in some cases shortages of staff in general </a:t>
            </a:r>
          </a:p>
          <a:p>
            <a:pPr lvl="1">
              <a:lnSpc>
                <a:spcPct val="100000"/>
              </a:lnSpc>
            </a:pPr>
            <a:r>
              <a:rPr lang="en-US" sz="3200" dirty="0">
                <a:solidFill>
                  <a:schemeClr val="tx1"/>
                </a:solidFill>
              </a:rPr>
              <a:t>Difficulty securing COVID test kits </a:t>
            </a:r>
          </a:p>
          <a:p>
            <a:pPr lvl="0">
              <a:lnSpc>
                <a:spcPct val="100000"/>
              </a:lnSpc>
            </a:pPr>
            <a:r>
              <a:rPr lang="en-US" sz="3200" dirty="0">
                <a:solidFill>
                  <a:schemeClr val="tx1"/>
                </a:solidFill>
              </a:rPr>
              <a:t>LTCFs residents are generally older people with underlying health conditions. </a:t>
            </a:r>
          </a:p>
          <a:p>
            <a:endParaRPr lang="en-US" dirty="0"/>
          </a:p>
        </p:txBody>
      </p:sp>
    </p:spTree>
    <p:extLst>
      <p:ext uri="{BB962C8B-B14F-4D97-AF65-F5344CB8AC3E}">
        <p14:creationId xmlns:p14="http://schemas.microsoft.com/office/powerpoint/2010/main" val="1560235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FB20C-FF41-2248-B860-0DA9BD6A9FC0}"/>
              </a:ext>
            </a:extLst>
          </p:cNvPr>
          <p:cNvSpPr>
            <a:spLocks noGrp="1"/>
          </p:cNvSpPr>
          <p:nvPr>
            <p:ph type="title"/>
          </p:nvPr>
        </p:nvSpPr>
        <p:spPr>
          <a:xfrm>
            <a:off x="677334" y="533400"/>
            <a:ext cx="7637746" cy="1257300"/>
          </a:xfrm>
          <a:solidFill>
            <a:schemeClr val="bg2">
              <a:lumMod val="90000"/>
            </a:schemeClr>
          </a:solidFill>
        </p:spPr>
        <p:txBody>
          <a:bodyPr>
            <a:normAutofit/>
          </a:bodyPr>
          <a:lstStyle/>
          <a:p>
            <a:pPr algn="ctr"/>
            <a:br>
              <a:rPr lang="en-US" sz="1000" dirty="0">
                <a:solidFill>
                  <a:schemeClr val="tx1"/>
                </a:solidFill>
                <a:latin typeface="Aharoni" panose="02010803020104030203" pitchFamily="2" charset="-79"/>
                <a:cs typeface="Aharoni" panose="02010803020104030203" pitchFamily="2" charset="-79"/>
              </a:rPr>
            </a:br>
            <a:br>
              <a:rPr lang="en-US" sz="1000" dirty="0">
                <a:solidFill>
                  <a:schemeClr val="tx1"/>
                </a:solidFill>
                <a:latin typeface="Aharoni" panose="02010803020104030203" pitchFamily="2" charset="-79"/>
                <a:cs typeface="Aharoni" panose="02010803020104030203" pitchFamily="2" charset="-79"/>
              </a:rPr>
            </a:br>
            <a:r>
              <a:rPr lang="en-US" sz="4400" dirty="0">
                <a:solidFill>
                  <a:schemeClr val="tx1"/>
                </a:solidFill>
                <a:latin typeface="Aharoni" panose="02010803020104030203" pitchFamily="2" charset="-79"/>
                <a:cs typeface="Aharoni" panose="02010803020104030203" pitchFamily="2" charset="-79"/>
              </a:rPr>
              <a:t>The Future of LTCFs</a:t>
            </a:r>
          </a:p>
        </p:txBody>
      </p:sp>
      <p:sp>
        <p:nvSpPr>
          <p:cNvPr id="3" name="Content Placeholder 2">
            <a:extLst>
              <a:ext uri="{FF2B5EF4-FFF2-40B4-BE49-F238E27FC236}">
                <a16:creationId xmlns:a16="http://schemas.microsoft.com/office/drawing/2014/main" id="{81C5EF87-7518-494E-9179-35ECEBABA11E}"/>
              </a:ext>
            </a:extLst>
          </p:cNvPr>
          <p:cNvSpPr>
            <a:spLocks noGrp="1"/>
          </p:cNvSpPr>
          <p:nvPr>
            <p:ph idx="1"/>
          </p:nvPr>
        </p:nvSpPr>
        <p:spPr>
          <a:xfrm>
            <a:off x="677334" y="1892300"/>
            <a:ext cx="10358966" cy="4691380"/>
          </a:xfrm>
        </p:spPr>
        <p:txBody>
          <a:bodyPr>
            <a:noAutofit/>
          </a:bodyPr>
          <a:lstStyle/>
          <a:p>
            <a:pPr lvl="0"/>
            <a:r>
              <a:rPr lang="en-US" sz="3200" dirty="0">
                <a:solidFill>
                  <a:schemeClr val="tx1"/>
                </a:solidFill>
              </a:rPr>
              <a:t>“Smaller-is-better” approach </a:t>
            </a:r>
          </a:p>
          <a:p>
            <a:pPr lvl="1"/>
            <a:r>
              <a:rPr lang="en-US" sz="3200" dirty="0">
                <a:solidFill>
                  <a:schemeClr val="tx1"/>
                </a:solidFill>
              </a:rPr>
              <a:t>Helps </a:t>
            </a:r>
            <a:r>
              <a:rPr lang="en-US" sz="3200" b="1" dirty="0">
                <a:solidFill>
                  <a:schemeClr val="tx1"/>
                </a:solidFill>
              </a:rPr>
              <a:t>control infection </a:t>
            </a:r>
            <a:r>
              <a:rPr lang="en-US" sz="3200" dirty="0">
                <a:solidFill>
                  <a:schemeClr val="tx1"/>
                </a:solidFill>
              </a:rPr>
              <a:t>AND has </a:t>
            </a:r>
            <a:br>
              <a:rPr lang="en-US" sz="3200" dirty="0">
                <a:solidFill>
                  <a:schemeClr val="tx1"/>
                </a:solidFill>
              </a:rPr>
            </a:br>
            <a:r>
              <a:rPr lang="en-US" sz="3200" dirty="0">
                <a:solidFill>
                  <a:schemeClr val="tx1"/>
                </a:solidFill>
              </a:rPr>
              <a:t>shown to significantly improve quality of life </a:t>
            </a:r>
          </a:p>
          <a:p>
            <a:pPr lvl="2"/>
            <a:r>
              <a:rPr lang="en-US" sz="3200" dirty="0">
                <a:solidFill>
                  <a:schemeClr val="tx1"/>
                </a:solidFill>
              </a:rPr>
              <a:t>Close off household more easily</a:t>
            </a:r>
          </a:p>
          <a:p>
            <a:pPr lvl="2"/>
            <a:r>
              <a:rPr lang="en-US" sz="3200" dirty="0">
                <a:solidFill>
                  <a:schemeClr val="tx1"/>
                </a:solidFill>
              </a:rPr>
              <a:t>Less staff per resident</a:t>
            </a:r>
          </a:p>
          <a:p>
            <a:pPr lvl="2"/>
            <a:r>
              <a:rPr lang="en-US" sz="3200" dirty="0">
                <a:solidFill>
                  <a:schemeClr val="tx1"/>
                </a:solidFill>
              </a:rPr>
              <a:t>Food preparation and laundry in the household</a:t>
            </a:r>
          </a:p>
        </p:txBody>
      </p:sp>
      <p:pic>
        <p:nvPicPr>
          <p:cNvPr id="5126" name="Picture 6" descr="The Green House Project: Reimagining Traditional Nursing Homes - RWJF">
            <a:extLst>
              <a:ext uri="{FF2B5EF4-FFF2-40B4-BE49-F238E27FC236}">
                <a16:creationId xmlns:a16="http://schemas.microsoft.com/office/drawing/2014/main" id="{60C1C0EF-6112-4442-8526-479DCEC977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5080" y="365760"/>
            <a:ext cx="3876920" cy="2907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64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9C44-884A-954B-B8B7-07527F48E8A8}"/>
              </a:ext>
            </a:extLst>
          </p:cNvPr>
          <p:cNvSpPr>
            <a:spLocks noGrp="1"/>
          </p:cNvSpPr>
          <p:nvPr>
            <p:ph type="title"/>
          </p:nvPr>
        </p:nvSpPr>
        <p:spPr>
          <a:xfrm>
            <a:off x="1451579" y="609599"/>
            <a:ext cx="9603275" cy="1244155"/>
          </a:xfrm>
          <a:solidFill>
            <a:schemeClr val="bg2">
              <a:lumMod val="90000"/>
            </a:schemeClr>
          </a:solidFill>
        </p:spPr>
        <p:txBody>
          <a:bodyPr>
            <a:noAutofit/>
          </a:bodyPr>
          <a:lstStyle/>
          <a:p>
            <a:pPr algn="ctr"/>
            <a:br>
              <a:rPr lang="en-US" sz="1000" dirty="0">
                <a:latin typeface="Aharoni" panose="02010803020104030203" pitchFamily="2" charset="-79"/>
                <a:cs typeface="Aharoni" panose="02010803020104030203" pitchFamily="2" charset="-79"/>
              </a:rPr>
            </a:br>
            <a:br>
              <a:rPr lang="en-US" sz="1000" dirty="0">
                <a:latin typeface="Aharoni" panose="02010803020104030203" pitchFamily="2" charset="-79"/>
                <a:cs typeface="Aharoni" panose="02010803020104030203" pitchFamily="2" charset="-79"/>
              </a:rPr>
            </a:br>
            <a:r>
              <a:rPr lang="en-US" sz="6000" dirty="0">
                <a:latin typeface="Aharoni" panose="02010803020104030203" pitchFamily="2" charset="-79"/>
                <a:cs typeface="Aharoni" panose="02010803020104030203" pitchFamily="2" charset="-79"/>
              </a:rPr>
              <a:t>Elder law</a:t>
            </a:r>
          </a:p>
        </p:txBody>
      </p:sp>
      <p:sp>
        <p:nvSpPr>
          <p:cNvPr id="3" name="Content Placeholder 2">
            <a:extLst>
              <a:ext uri="{FF2B5EF4-FFF2-40B4-BE49-F238E27FC236}">
                <a16:creationId xmlns:a16="http://schemas.microsoft.com/office/drawing/2014/main" id="{3DEF0B30-7732-EC4D-9CED-9FB9C15435EF}"/>
              </a:ext>
            </a:extLst>
          </p:cNvPr>
          <p:cNvSpPr>
            <a:spLocks noGrp="1"/>
          </p:cNvSpPr>
          <p:nvPr>
            <p:ph idx="1"/>
          </p:nvPr>
        </p:nvSpPr>
        <p:spPr>
          <a:xfrm>
            <a:off x="3084845" y="1853754"/>
            <a:ext cx="6858000" cy="4202305"/>
          </a:xfrm>
        </p:spPr>
        <p:txBody>
          <a:bodyPr>
            <a:normAutofit/>
          </a:bodyPr>
          <a:lstStyle/>
          <a:p>
            <a:pPr marL="971550" lvl="1" indent="-514350">
              <a:lnSpc>
                <a:spcPct val="100000"/>
              </a:lnSpc>
              <a:buFont typeface="+mj-lt"/>
              <a:buAutoNum type="arabicPeriod"/>
            </a:pPr>
            <a:r>
              <a:rPr lang="en-US" sz="3200" dirty="0"/>
              <a:t>Elder rights</a:t>
            </a:r>
          </a:p>
          <a:p>
            <a:pPr marL="971550" lvl="1" indent="-514350">
              <a:lnSpc>
                <a:spcPct val="100000"/>
              </a:lnSpc>
              <a:buFont typeface="+mj-lt"/>
              <a:buAutoNum type="arabicPeriod"/>
            </a:pPr>
            <a:r>
              <a:rPr lang="en-US" sz="3200" dirty="0"/>
              <a:t>Fiduciary duties</a:t>
            </a:r>
          </a:p>
          <a:p>
            <a:pPr marL="971550" lvl="1" indent="-514350">
              <a:lnSpc>
                <a:spcPct val="100000"/>
              </a:lnSpc>
              <a:buFont typeface="+mj-lt"/>
              <a:buAutoNum type="arabicPeriod"/>
            </a:pPr>
            <a:r>
              <a:rPr lang="en-US" sz="3200" dirty="0"/>
              <a:t>Capacity and competency</a:t>
            </a:r>
          </a:p>
          <a:p>
            <a:pPr marL="971550" lvl="1" indent="-514350">
              <a:lnSpc>
                <a:spcPct val="100000"/>
              </a:lnSpc>
              <a:buFont typeface="+mj-lt"/>
              <a:buAutoNum type="arabicPeriod"/>
            </a:pPr>
            <a:r>
              <a:rPr lang="en-US" sz="3200" dirty="0"/>
              <a:t>Informed consent and refusal</a:t>
            </a:r>
          </a:p>
          <a:p>
            <a:pPr marL="971550" lvl="1" indent="-514350">
              <a:lnSpc>
                <a:spcPct val="100000"/>
              </a:lnSpc>
              <a:buFont typeface="+mj-lt"/>
              <a:buAutoNum type="arabicPeriod"/>
            </a:pPr>
            <a:r>
              <a:rPr lang="en-US" sz="3200" dirty="0"/>
              <a:t>Powers of attorney</a:t>
            </a:r>
          </a:p>
          <a:p>
            <a:pPr marL="971550" lvl="1" indent="-514350">
              <a:lnSpc>
                <a:spcPct val="100000"/>
              </a:lnSpc>
              <a:buFont typeface="+mj-lt"/>
              <a:buAutoNum type="arabicPeriod"/>
            </a:pPr>
            <a:r>
              <a:rPr lang="en-US" sz="3200" dirty="0"/>
              <a:t>Abuse/Neglect</a:t>
            </a:r>
          </a:p>
          <a:p>
            <a:pPr marL="971550" lvl="1" indent="-514350">
              <a:lnSpc>
                <a:spcPct val="100000"/>
              </a:lnSpc>
              <a:buFont typeface="+mj-lt"/>
              <a:buAutoNum type="arabicPeriod"/>
            </a:pPr>
            <a:r>
              <a:rPr lang="en-US" sz="3200" dirty="0"/>
              <a:t>Medical malpractice</a:t>
            </a:r>
          </a:p>
        </p:txBody>
      </p:sp>
    </p:spTree>
    <p:extLst>
      <p:ext uri="{BB962C8B-B14F-4D97-AF65-F5344CB8AC3E}">
        <p14:creationId xmlns:p14="http://schemas.microsoft.com/office/powerpoint/2010/main" val="4136075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FB20C-FF41-2248-B860-0DA9BD6A9FC0}"/>
              </a:ext>
            </a:extLst>
          </p:cNvPr>
          <p:cNvSpPr>
            <a:spLocks noGrp="1"/>
          </p:cNvSpPr>
          <p:nvPr>
            <p:ph type="title"/>
          </p:nvPr>
        </p:nvSpPr>
        <p:spPr>
          <a:xfrm>
            <a:off x="677334" y="533400"/>
            <a:ext cx="7460826" cy="1206500"/>
          </a:xfrm>
          <a:solidFill>
            <a:schemeClr val="bg2">
              <a:lumMod val="90000"/>
            </a:schemeClr>
          </a:solidFill>
        </p:spPr>
        <p:txBody>
          <a:bodyPr/>
          <a:lstStyle/>
          <a:p>
            <a:pPr algn="ctr"/>
            <a:br>
              <a:rPr lang="en-US" dirty="0">
                <a:solidFill>
                  <a:schemeClr val="tx1"/>
                </a:solidFill>
                <a:latin typeface="Aharoni" panose="02010803020104030203" pitchFamily="2" charset="-79"/>
                <a:cs typeface="Aharoni" panose="02010803020104030203" pitchFamily="2" charset="-79"/>
              </a:rPr>
            </a:br>
            <a:r>
              <a:rPr lang="en-US" dirty="0">
                <a:solidFill>
                  <a:schemeClr val="tx1"/>
                </a:solidFill>
                <a:latin typeface="Aharoni" panose="02010803020104030203" pitchFamily="2" charset="-79"/>
                <a:cs typeface="Aharoni" panose="02010803020104030203" pitchFamily="2" charset="-79"/>
              </a:rPr>
              <a:t>The Future of LTCFs (Cont’d)</a:t>
            </a:r>
          </a:p>
        </p:txBody>
      </p:sp>
      <p:sp>
        <p:nvSpPr>
          <p:cNvPr id="3" name="Content Placeholder 2">
            <a:extLst>
              <a:ext uri="{FF2B5EF4-FFF2-40B4-BE49-F238E27FC236}">
                <a16:creationId xmlns:a16="http://schemas.microsoft.com/office/drawing/2014/main" id="{81C5EF87-7518-494E-9179-35ECEBABA11E}"/>
              </a:ext>
            </a:extLst>
          </p:cNvPr>
          <p:cNvSpPr>
            <a:spLocks noGrp="1"/>
          </p:cNvSpPr>
          <p:nvPr>
            <p:ph idx="1"/>
          </p:nvPr>
        </p:nvSpPr>
        <p:spPr>
          <a:xfrm>
            <a:off x="677334" y="1930400"/>
            <a:ext cx="11019366" cy="4203700"/>
          </a:xfrm>
        </p:spPr>
        <p:txBody>
          <a:bodyPr>
            <a:normAutofit/>
          </a:bodyPr>
          <a:lstStyle/>
          <a:p>
            <a:pPr lvl="0">
              <a:lnSpc>
                <a:spcPct val="100000"/>
              </a:lnSpc>
            </a:pPr>
            <a:r>
              <a:rPr lang="en-US" sz="2800" dirty="0"/>
              <a:t>Implementing infection-cautious protocols and </a:t>
            </a:r>
            <a:br>
              <a:rPr lang="en-US" sz="2800" dirty="0"/>
            </a:br>
            <a:r>
              <a:rPr lang="en-US" sz="2800" dirty="0"/>
              <a:t>disease control equipment </a:t>
            </a:r>
          </a:p>
          <a:p>
            <a:pPr lvl="1">
              <a:lnSpc>
                <a:spcPct val="100000"/>
              </a:lnSpc>
            </a:pPr>
            <a:r>
              <a:rPr lang="en-US" sz="2800" dirty="0"/>
              <a:t>HEPA filters, ultraviolet light filters </a:t>
            </a:r>
          </a:p>
          <a:p>
            <a:pPr lvl="1">
              <a:lnSpc>
                <a:spcPct val="100000"/>
              </a:lnSpc>
            </a:pPr>
            <a:r>
              <a:rPr lang="en-US" sz="2800" dirty="0"/>
              <a:t>Easy-to-clean, nonporous surfaces</a:t>
            </a:r>
          </a:p>
          <a:p>
            <a:pPr lvl="1">
              <a:lnSpc>
                <a:spcPct val="100000"/>
              </a:lnSpc>
            </a:pPr>
            <a:r>
              <a:rPr lang="en-US" sz="2800" dirty="0"/>
              <a:t>Utilizing new technologies </a:t>
            </a:r>
          </a:p>
          <a:p>
            <a:pPr lvl="0">
              <a:lnSpc>
                <a:spcPct val="100000"/>
              </a:lnSpc>
            </a:pPr>
            <a:r>
              <a:rPr lang="en-US" sz="2800" b="1" dirty="0"/>
              <a:t>Example: </a:t>
            </a:r>
            <a:r>
              <a:rPr lang="en-US" sz="2800" b="1" i="1" dirty="0"/>
              <a:t>Green House Project - </a:t>
            </a:r>
            <a:r>
              <a:rPr lang="en-US" sz="2800" dirty="0">
                <a:solidFill>
                  <a:schemeClr val="tx1"/>
                </a:solidFill>
              </a:rPr>
              <a:t>N</a:t>
            </a:r>
            <a:r>
              <a:rPr lang="en-US" sz="2800" kern="1200" dirty="0">
                <a:solidFill>
                  <a:schemeClr val="tx1"/>
                </a:solidFill>
                <a:effectLst/>
                <a:latin typeface="+mn-lt"/>
                <a:ea typeface="+mn-ea"/>
                <a:cs typeface="+mn-cs"/>
              </a:rPr>
              <a:t>onprofit organization, oversees 266 small-house nursing homes. 243 projects supplied data in early May 2020.  Eight reported having cases of Covid-19, and there were no deaths. </a:t>
            </a:r>
            <a:endParaRPr lang="en-US" sz="2800" dirty="0"/>
          </a:p>
        </p:txBody>
      </p:sp>
      <p:pic>
        <p:nvPicPr>
          <p:cNvPr id="5124" name="Picture 4" descr="As Montana ages, community can help combat loneliness — High Country News –  Know the West">
            <a:extLst>
              <a:ext uri="{FF2B5EF4-FFF2-40B4-BE49-F238E27FC236}">
                <a16:creationId xmlns:a16="http://schemas.microsoft.com/office/drawing/2014/main" id="{8CCBA7F8-7954-374A-A4A8-CD158FDDD4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8160" y="533400"/>
            <a:ext cx="4053840" cy="2702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607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23099-3D5F-AC45-AF2D-F321AB0470BD}"/>
              </a:ext>
            </a:extLst>
          </p:cNvPr>
          <p:cNvSpPr>
            <a:spLocks noGrp="1"/>
          </p:cNvSpPr>
          <p:nvPr>
            <p:ph type="title"/>
          </p:nvPr>
        </p:nvSpPr>
        <p:spPr>
          <a:xfrm>
            <a:off x="1451578" y="423519"/>
            <a:ext cx="9603275" cy="1329081"/>
          </a:xfrm>
          <a:solidFill>
            <a:schemeClr val="bg2">
              <a:lumMod val="90000"/>
            </a:schemeClr>
          </a:solidFill>
        </p:spPr>
        <p:txBody>
          <a:bodyPr>
            <a:normAutofit fontScale="90000"/>
          </a:bodyPr>
          <a:lstStyle/>
          <a:p>
            <a:pPr algn="ctr"/>
            <a:br>
              <a:rPr lang="en-US" sz="1000" dirty="0">
                <a:solidFill>
                  <a:schemeClr val="tx1"/>
                </a:solidFill>
                <a:latin typeface="Aharoni" panose="02010803020104030203" pitchFamily="2" charset="-79"/>
                <a:cs typeface="Aharoni" panose="02010803020104030203" pitchFamily="2" charset="-79"/>
              </a:rPr>
            </a:br>
            <a:r>
              <a:rPr lang="en-US" sz="4000" dirty="0">
                <a:solidFill>
                  <a:schemeClr val="tx1"/>
                </a:solidFill>
                <a:latin typeface="Aharoni" panose="02010803020104030203" pitchFamily="2" charset="-79"/>
                <a:cs typeface="Aharoni" panose="02010803020104030203" pitchFamily="2" charset="-79"/>
              </a:rPr>
              <a:t>Malpractice Liability </a:t>
            </a:r>
            <a:br>
              <a:rPr lang="en-US" sz="4000" dirty="0">
                <a:solidFill>
                  <a:schemeClr val="tx1"/>
                </a:solidFill>
                <a:latin typeface="Aharoni" panose="02010803020104030203" pitchFamily="2" charset="-79"/>
                <a:cs typeface="Aharoni" panose="02010803020104030203" pitchFamily="2" charset="-79"/>
              </a:rPr>
            </a:br>
            <a:r>
              <a:rPr lang="en-US" sz="4000" dirty="0">
                <a:solidFill>
                  <a:schemeClr val="tx1"/>
                </a:solidFill>
                <a:latin typeface="Aharoni" panose="02010803020104030203" pitchFamily="2" charset="-79"/>
                <a:cs typeface="Aharoni" panose="02010803020104030203" pitchFamily="2" charset="-79"/>
              </a:rPr>
              <a:t>Post-COVID-19 Pandemic -1</a:t>
            </a:r>
          </a:p>
        </p:txBody>
      </p:sp>
      <p:sp>
        <p:nvSpPr>
          <p:cNvPr id="3" name="Content Placeholder 2">
            <a:extLst>
              <a:ext uri="{FF2B5EF4-FFF2-40B4-BE49-F238E27FC236}">
                <a16:creationId xmlns:a16="http://schemas.microsoft.com/office/drawing/2014/main" id="{1CD00C47-F9ED-7341-B25D-84AC8992D31A}"/>
              </a:ext>
            </a:extLst>
          </p:cNvPr>
          <p:cNvSpPr>
            <a:spLocks noGrp="1"/>
          </p:cNvSpPr>
          <p:nvPr>
            <p:ph idx="1"/>
          </p:nvPr>
        </p:nvSpPr>
        <p:spPr>
          <a:xfrm>
            <a:off x="1451578" y="2197100"/>
            <a:ext cx="9603275" cy="3944620"/>
          </a:xfrm>
        </p:spPr>
        <p:txBody>
          <a:bodyPr>
            <a:noAutofit/>
          </a:bodyPr>
          <a:lstStyle/>
          <a:p>
            <a:pPr>
              <a:lnSpc>
                <a:spcPct val="100000"/>
              </a:lnSpc>
            </a:pPr>
            <a:r>
              <a:rPr lang="en-US" sz="3200" dirty="0"/>
              <a:t>Telemedicine/telehealth malpractice caused by incomplete exam, missing a change in a patient’s health status, or not following up with the patient in person, leading to a </a:t>
            </a:r>
            <a:r>
              <a:rPr lang="en-US" sz="3200" b="1" dirty="0"/>
              <a:t>failure to diagnose</a:t>
            </a:r>
            <a:r>
              <a:rPr lang="en-US" sz="3200" dirty="0"/>
              <a:t> action;</a:t>
            </a:r>
          </a:p>
          <a:p>
            <a:pPr>
              <a:lnSpc>
                <a:spcPct val="100000"/>
              </a:lnSpc>
            </a:pPr>
            <a:r>
              <a:rPr lang="en-US" sz="3200" dirty="0"/>
              <a:t>Issues involving medical record documentation, prescribing controlled substances, and interstate unlicensed practice;</a:t>
            </a:r>
          </a:p>
        </p:txBody>
      </p:sp>
    </p:spTree>
    <p:extLst>
      <p:ext uri="{BB962C8B-B14F-4D97-AF65-F5344CB8AC3E}">
        <p14:creationId xmlns:p14="http://schemas.microsoft.com/office/powerpoint/2010/main" val="3560728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23099-3D5F-AC45-AF2D-F321AB0470BD}"/>
              </a:ext>
            </a:extLst>
          </p:cNvPr>
          <p:cNvSpPr>
            <a:spLocks noGrp="1"/>
          </p:cNvSpPr>
          <p:nvPr>
            <p:ph type="title"/>
          </p:nvPr>
        </p:nvSpPr>
        <p:spPr>
          <a:xfrm>
            <a:off x="1451579" y="482600"/>
            <a:ext cx="9603275" cy="1249895"/>
          </a:xfrm>
          <a:solidFill>
            <a:schemeClr val="bg2">
              <a:lumMod val="90000"/>
            </a:schemeClr>
          </a:solidFill>
        </p:spPr>
        <p:txBody>
          <a:bodyPr>
            <a:normAutofit/>
          </a:bodyPr>
          <a:lstStyle/>
          <a:p>
            <a:pPr algn="ctr"/>
            <a:r>
              <a:rPr lang="en-US" sz="4000" dirty="0">
                <a:solidFill>
                  <a:schemeClr val="tx1"/>
                </a:solidFill>
                <a:latin typeface="Aharoni" panose="02010803020104030203" pitchFamily="2" charset="-79"/>
                <a:cs typeface="Aharoni" panose="02010803020104030203" pitchFamily="2" charset="-79"/>
              </a:rPr>
              <a:t>Malpractice Liability </a:t>
            </a:r>
            <a:br>
              <a:rPr lang="en-US" sz="4000" dirty="0">
                <a:solidFill>
                  <a:schemeClr val="tx1"/>
                </a:solidFill>
                <a:latin typeface="Aharoni" panose="02010803020104030203" pitchFamily="2" charset="-79"/>
                <a:cs typeface="Aharoni" panose="02010803020104030203" pitchFamily="2" charset="-79"/>
              </a:rPr>
            </a:br>
            <a:r>
              <a:rPr lang="en-US" sz="4000" dirty="0">
                <a:solidFill>
                  <a:schemeClr val="tx1"/>
                </a:solidFill>
                <a:latin typeface="Aharoni" panose="02010803020104030203" pitchFamily="2" charset="-79"/>
                <a:cs typeface="Aharoni" panose="02010803020104030203" pitchFamily="2" charset="-79"/>
              </a:rPr>
              <a:t>Post-COVID-19 Pandemic - 2</a:t>
            </a:r>
          </a:p>
        </p:txBody>
      </p:sp>
      <p:sp>
        <p:nvSpPr>
          <p:cNvPr id="3" name="Content Placeholder 2">
            <a:extLst>
              <a:ext uri="{FF2B5EF4-FFF2-40B4-BE49-F238E27FC236}">
                <a16:creationId xmlns:a16="http://schemas.microsoft.com/office/drawing/2014/main" id="{1CD00C47-F9ED-7341-B25D-84AC8992D31A}"/>
              </a:ext>
            </a:extLst>
          </p:cNvPr>
          <p:cNvSpPr>
            <a:spLocks noGrp="1"/>
          </p:cNvSpPr>
          <p:nvPr>
            <p:ph idx="1"/>
          </p:nvPr>
        </p:nvSpPr>
        <p:spPr>
          <a:xfrm>
            <a:off x="1451578" y="2340864"/>
            <a:ext cx="9603275" cy="3800856"/>
          </a:xfrm>
        </p:spPr>
        <p:txBody>
          <a:bodyPr>
            <a:noAutofit/>
          </a:bodyPr>
          <a:lstStyle/>
          <a:p>
            <a:r>
              <a:rPr lang="en-US" sz="3200" dirty="0"/>
              <a:t>Patient whose surgery was postponed due to prohibitions of elective surgery, but they prove subsequently to be necessary;</a:t>
            </a:r>
          </a:p>
          <a:p>
            <a:r>
              <a:rPr lang="en-US" sz="3200" dirty="0"/>
              <a:t>Claim that patients contracted Covid-19 at the physician’s office.</a:t>
            </a:r>
          </a:p>
        </p:txBody>
      </p:sp>
    </p:spTree>
    <p:extLst>
      <p:ext uri="{BB962C8B-B14F-4D97-AF65-F5344CB8AC3E}">
        <p14:creationId xmlns:p14="http://schemas.microsoft.com/office/powerpoint/2010/main" val="28148679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2ED6B-15B9-A148-BE28-003E007C6C53}"/>
              </a:ext>
            </a:extLst>
          </p:cNvPr>
          <p:cNvSpPr>
            <a:spLocks noGrp="1"/>
          </p:cNvSpPr>
          <p:nvPr>
            <p:ph type="title"/>
          </p:nvPr>
        </p:nvSpPr>
        <p:spPr>
          <a:xfrm>
            <a:off x="660401" y="804519"/>
            <a:ext cx="10858498" cy="1049235"/>
          </a:xfrm>
          <a:solidFill>
            <a:schemeClr val="bg2">
              <a:lumMod val="90000"/>
            </a:schemeClr>
          </a:solidFill>
        </p:spPr>
        <p:txBody>
          <a:bodyPr>
            <a:normAutofit/>
          </a:bodyPr>
          <a:lstStyle/>
          <a:p>
            <a:pPr algn="ctr"/>
            <a:br>
              <a:rPr lang="en-US" sz="1800" dirty="0">
                <a:latin typeface="Aharoni" panose="02010803020104030203" pitchFamily="2" charset="-79"/>
                <a:cs typeface="Aharoni" panose="02010803020104030203" pitchFamily="2" charset="-79"/>
              </a:rPr>
            </a:br>
            <a:r>
              <a:rPr lang="en-US" sz="4800" dirty="0">
                <a:latin typeface="Aharoni" panose="02010803020104030203" pitchFamily="2" charset="-79"/>
                <a:cs typeface="Aharoni" panose="02010803020104030203" pitchFamily="2" charset="-79"/>
              </a:rPr>
              <a:t>References</a:t>
            </a:r>
          </a:p>
        </p:txBody>
      </p:sp>
      <p:sp>
        <p:nvSpPr>
          <p:cNvPr id="3" name="Content Placeholder 2">
            <a:extLst>
              <a:ext uri="{FF2B5EF4-FFF2-40B4-BE49-F238E27FC236}">
                <a16:creationId xmlns:a16="http://schemas.microsoft.com/office/drawing/2014/main" id="{8661C676-B5A0-7A46-89F2-3A15A2AE8C7D}"/>
              </a:ext>
            </a:extLst>
          </p:cNvPr>
          <p:cNvSpPr>
            <a:spLocks noGrp="1"/>
          </p:cNvSpPr>
          <p:nvPr>
            <p:ph idx="1"/>
          </p:nvPr>
        </p:nvSpPr>
        <p:spPr>
          <a:xfrm>
            <a:off x="660400" y="2015732"/>
            <a:ext cx="10858499" cy="4037749"/>
          </a:xfrm>
        </p:spPr>
        <p:txBody>
          <a:bodyPr>
            <a:normAutofit lnSpcReduction="10000"/>
          </a:bodyPr>
          <a:lstStyle/>
          <a:p>
            <a:pPr>
              <a:lnSpc>
                <a:spcPct val="100000"/>
              </a:lnSpc>
            </a:pPr>
            <a:r>
              <a:rPr lang="en-US" sz="2800" dirty="0"/>
              <a:t>Clinician’s Guide to Assessing and Counseling Older Drivers. 3rd ed. American Geriatrics Society and National Highway Traffic Safety Administration. https://geriatricscareonline.org/ </a:t>
            </a:r>
            <a:r>
              <a:rPr lang="en-US" sz="2800" dirty="0" err="1"/>
              <a:t>ProductAbstract</a:t>
            </a:r>
            <a:r>
              <a:rPr lang="en-US" sz="2800" dirty="0"/>
              <a:t>/clinician’s-guide-to-assessing-and-counseling-older-drivers/8022. Published 2015</a:t>
            </a:r>
          </a:p>
          <a:p>
            <a:pPr>
              <a:lnSpc>
                <a:spcPct val="100000"/>
              </a:lnSpc>
            </a:pPr>
            <a:r>
              <a:rPr lang="en-US" sz="2800" dirty="0"/>
              <a:t>Sanbar SS. Legal Medicine Issues in the Aging: Part One. </a:t>
            </a:r>
            <a:r>
              <a:rPr lang="en-US" sz="2800" i="1" dirty="0"/>
              <a:t>Journal of the Oklahoma State Medical Association.</a:t>
            </a:r>
            <a:r>
              <a:rPr lang="en-US" sz="2800" dirty="0"/>
              <a:t> 2020,113(6): 329-333.</a:t>
            </a:r>
          </a:p>
          <a:p>
            <a:pPr>
              <a:lnSpc>
                <a:spcPct val="100000"/>
              </a:lnSpc>
            </a:pPr>
            <a:r>
              <a:rPr lang="en-US" sz="2800" dirty="0"/>
              <a:t>Sanbar, SS. “Legal Medicine Issues in the Aging - Part Two.” </a:t>
            </a:r>
            <a:r>
              <a:rPr lang="en-US" sz="2800" i="1" dirty="0"/>
              <a:t>The Journal of the Oklahoma State Medical Association</a:t>
            </a:r>
            <a:r>
              <a:rPr lang="en-US" sz="2800" dirty="0"/>
              <a:t>, 2020, 113(6): 334–338.</a:t>
            </a:r>
          </a:p>
        </p:txBody>
      </p:sp>
    </p:spTree>
    <p:extLst>
      <p:ext uri="{BB962C8B-B14F-4D97-AF65-F5344CB8AC3E}">
        <p14:creationId xmlns:p14="http://schemas.microsoft.com/office/powerpoint/2010/main" val="45934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BE7F1-4D4E-5544-BB61-CEFC294B8821}"/>
              </a:ext>
            </a:extLst>
          </p:cNvPr>
          <p:cNvSpPr>
            <a:spLocks noGrp="1"/>
          </p:cNvSpPr>
          <p:nvPr>
            <p:ph type="title"/>
          </p:nvPr>
        </p:nvSpPr>
        <p:spPr>
          <a:xfrm>
            <a:off x="1451579" y="571501"/>
            <a:ext cx="9603275" cy="1282254"/>
          </a:xfrm>
          <a:solidFill>
            <a:schemeClr val="bg2">
              <a:lumMod val="90000"/>
            </a:schemeClr>
          </a:solidFill>
        </p:spPr>
        <p:txBody>
          <a:bodyPr>
            <a:normAutofit/>
          </a:bodyPr>
          <a:lstStyle/>
          <a:p>
            <a:pPr algn="ctr"/>
            <a:br>
              <a:rPr lang="en-US" sz="1000" dirty="0">
                <a:latin typeface="Aharoni" panose="02010803020104030203" pitchFamily="2" charset="-79"/>
                <a:cs typeface="Aharoni" panose="02010803020104030203" pitchFamily="2" charset="-79"/>
              </a:rPr>
            </a:br>
            <a:br>
              <a:rPr lang="en-US" sz="1000" dirty="0">
                <a:latin typeface="Aharoni" panose="02010803020104030203" pitchFamily="2" charset="-79"/>
                <a:cs typeface="Aharoni" panose="02010803020104030203" pitchFamily="2" charset="-79"/>
              </a:rPr>
            </a:br>
            <a:r>
              <a:rPr lang="en-US" sz="4400" dirty="0">
                <a:latin typeface="Aharoni" panose="02010803020104030203" pitchFamily="2" charset="-79"/>
                <a:cs typeface="Aharoni" panose="02010803020104030203" pitchFamily="2" charset="-79"/>
              </a:rPr>
              <a:t>Elder rights - Introduction</a:t>
            </a:r>
          </a:p>
        </p:txBody>
      </p:sp>
      <p:sp>
        <p:nvSpPr>
          <p:cNvPr id="3" name="Content Placeholder 2">
            <a:extLst>
              <a:ext uri="{FF2B5EF4-FFF2-40B4-BE49-F238E27FC236}">
                <a16:creationId xmlns:a16="http://schemas.microsoft.com/office/drawing/2014/main" id="{FD676773-4393-7C44-9572-DEE88C038F2A}"/>
              </a:ext>
            </a:extLst>
          </p:cNvPr>
          <p:cNvSpPr>
            <a:spLocks noGrp="1"/>
          </p:cNvSpPr>
          <p:nvPr>
            <p:ph idx="1"/>
          </p:nvPr>
        </p:nvSpPr>
        <p:spPr>
          <a:xfrm>
            <a:off x="1451580" y="1943100"/>
            <a:ext cx="9603274" cy="4108708"/>
          </a:xfrm>
        </p:spPr>
        <p:txBody>
          <a:bodyPr>
            <a:normAutofit/>
          </a:bodyPr>
          <a:lstStyle/>
          <a:p>
            <a:r>
              <a:rPr lang="en-US" sz="3200" b="1" dirty="0"/>
              <a:t>NOT </a:t>
            </a:r>
            <a:r>
              <a:rPr lang="en-US" sz="3200" dirty="0"/>
              <a:t>recognized as constitutionally protected class</a:t>
            </a:r>
          </a:p>
          <a:p>
            <a:pPr lvl="1"/>
            <a:r>
              <a:rPr lang="en-US" sz="3200" dirty="0"/>
              <a:t>Vast majority of protection of rights comes from State level statutes</a:t>
            </a:r>
          </a:p>
          <a:p>
            <a:r>
              <a:rPr lang="en-US" sz="3200" dirty="0"/>
              <a:t>FDR signed </a:t>
            </a:r>
            <a:r>
              <a:rPr lang="en-US" sz="3200" i="1" dirty="0"/>
              <a:t>Social Security Act </a:t>
            </a:r>
            <a:r>
              <a:rPr lang="en-US" sz="3200" dirty="0"/>
              <a:t>in 1935</a:t>
            </a:r>
          </a:p>
          <a:p>
            <a:pPr lvl="1"/>
            <a:r>
              <a:rPr lang="en-US" sz="3200" dirty="0"/>
              <a:t>Retirement, survivors’ benefits, disability insurance</a:t>
            </a:r>
          </a:p>
          <a:p>
            <a:pPr lvl="1"/>
            <a:endParaRPr lang="en-US" dirty="0"/>
          </a:p>
        </p:txBody>
      </p:sp>
    </p:spTree>
    <p:extLst>
      <p:ext uri="{BB962C8B-B14F-4D97-AF65-F5344CB8AC3E}">
        <p14:creationId xmlns:p14="http://schemas.microsoft.com/office/powerpoint/2010/main" val="2046428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BE7F1-4D4E-5544-BB61-CEFC294B8821}"/>
              </a:ext>
            </a:extLst>
          </p:cNvPr>
          <p:cNvSpPr>
            <a:spLocks noGrp="1"/>
          </p:cNvSpPr>
          <p:nvPr>
            <p:ph type="title"/>
          </p:nvPr>
        </p:nvSpPr>
        <p:spPr>
          <a:solidFill>
            <a:schemeClr val="bg2">
              <a:lumMod val="90000"/>
            </a:schemeClr>
          </a:solidFill>
        </p:spPr>
        <p:txBody>
          <a:bodyPr>
            <a:normAutofit/>
          </a:bodyPr>
          <a:lstStyle/>
          <a:p>
            <a:pPr algn="ctr"/>
            <a:br>
              <a:rPr lang="en-US" sz="1000" dirty="0">
                <a:latin typeface="Aharoni" panose="02010803020104030203" pitchFamily="2" charset="-79"/>
                <a:cs typeface="Aharoni" panose="02010803020104030203" pitchFamily="2" charset="-79"/>
              </a:rPr>
            </a:br>
            <a:r>
              <a:rPr lang="en-US" sz="4800" dirty="0">
                <a:latin typeface="Aharoni" panose="02010803020104030203" pitchFamily="2" charset="-79"/>
                <a:cs typeface="Aharoni" panose="02010803020104030203" pitchFamily="2" charset="-79"/>
              </a:rPr>
              <a:t>Elder rights - History</a:t>
            </a:r>
          </a:p>
        </p:txBody>
      </p:sp>
      <p:sp>
        <p:nvSpPr>
          <p:cNvPr id="3" name="Content Placeholder 2">
            <a:extLst>
              <a:ext uri="{FF2B5EF4-FFF2-40B4-BE49-F238E27FC236}">
                <a16:creationId xmlns:a16="http://schemas.microsoft.com/office/drawing/2014/main" id="{FD676773-4393-7C44-9572-DEE88C038F2A}"/>
              </a:ext>
            </a:extLst>
          </p:cNvPr>
          <p:cNvSpPr>
            <a:spLocks noGrp="1"/>
          </p:cNvSpPr>
          <p:nvPr>
            <p:ph idx="1"/>
          </p:nvPr>
        </p:nvSpPr>
        <p:spPr>
          <a:xfrm>
            <a:off x="1451579" y="1853754"/>
            <a:ext cx="9603275" cy="4198053"/>
          </a:xfrm>
        </p:spPr>
        <p:txBody>
          <a:bodyPr>
            <a:normAutofit/>
          </a:bodyPr>
          <a:lstStyle/>
          <a:p>
            <a:r>
              <a:rPr lang="en-US" sz="3200" dirty="0"/>
              <a:t>Lyndon B. Johnson signed Social Security Amendments </a:t>
            </a:r>
          </a:p>
          <a:p>
            <a:pPr lvl="1"/>
            <a:r>
              <a:rPr lang="en-US" sz="3200" dirty="0"/>
              <a:t>Created Medicare and Medicaid</a:t>
            </a:r>
          </a:p>
          <a:p>
            <a:r>
              <a:rPr lang="en-US" sz="3200" dirty="0"/>
              <a:t>LBJ also created Older Americans Act</a:t>
            </a:r>
          </a:p>
          <a:p>
            <a:pPr lvl="1"/>
            <a:r>
              <a:rPr lang="en-US" sz="3200" dirty="0"/>
              <a:t>Authorizes grants at State level for community development, service, research, and other projects for Elders</a:t>
            </a:r>
          </a:p>
          <a:p>
            <a:pPr lvl="1"/>
            <a:endParaRPr lang="en-US" dirty="0"/>
          </a:p>
        </p:txBody>
      </p:sp>
    </p:spTree>
    <p:extLst>
      <p:ext uri="{BB962C8B-B14F-4D97-AF65-F5344CB8AC3E}">
        <p14:creationId xmlns:p14="http://schemas.microsoft.com/office/powerpoint/2010/main" val="3791670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760AF-1454-FC43-87DF-44F31081DCD0}"/>
              </a:ext>
            </a:extLst>
          </p:cNvPr>
          <p:cNvSpPr>
            <a:spLocks noGrp="1"/>
          </p:cNvSpPr>
          <p:nvPr>
            <p:ph type="title"/>
          </p:nvPr>
        </p:nvSpPr>
        <p:spPr>
          <a:solidFill>
            <a:schemeClr val="bg2">
              <a:lumMod val="90000"/>
            </a:schemeClr>
          </a:solidFill>
        </p:spPr>
        <p:txBody>
          <a:bodyPr>
            <a:normAutofit/>
          </a:bodyPr>
          <a:lstStyle/>
          <a:p>
            <a:pPr algn="ctr"/>
            <a:r>
              <a:rPr lang="en-US" sz="4800" dirty="0">
                <a:latin typeface="Aharoni" panose="02010803020104030203" pitchFamily="2" charset="-79"/>
                <a:cs typeface="Aharoni" panose="02010803020104030203" pitchFamily="2" charset="-79"/>
              </a:rPr>
              <a:t>Fiduciary duty of physician </a:t>
            </a:r>
          </a:p>
        </p:txBody>
      </p:sp>
      <p:sp>
        <p:nvSpPr>
          <p:cNvPr id="3" name="Content Placeholder 2">
            <a:extLst>
              <a:ext uri="{FF2B5EF4-FFF2-40B4-BE49-F238E27FC236}">
                <a16:creationId xmlns:a16="http://schemas.microsoft.com/office/drawing/2014/main" id="{EC09ED8C-58FC-7745-9263-5AC0CD904C1F}"/>
              </a:ext>
            </a:extLst>
          </p:cNvPr>
          <p:cNvSpPr>
            <a:spLocks noGrp="1"/>
          </p:cNvSpPr>
          <p:nvPr>
            <p:ph idx="1"/>
          </p:nvPr>
        </p:nvSpPr>
        <p:spPr>
          <a:xfrm>
            <a:off x="3251200" y="1853754"/>
            <a:ext cx="8149120" cy="4488430"/>
          </a:xfrm>
        </p:spPr>
        <p:txBody>
          <a:bodyPr>
            <a:noAutofit/>
          </a:bodyPr>
          <a:lstStyle/>
          <a:p>
            <a:pPr lvl="1">
              <a:lnSpc>
                <a:spcPct val="100000"/>
              </a:lnSpc>
            </a:pPr>
            <a:r>
              <a:rPr lang="en-US" sz="3200" dirty="0"/>
              <a:t>Maintains confidentiality</a:t>
            </a:r>
          </a:p>
          <a:p>
            <a:pPr lvl="1">
              <a:lnSpc>
                <a:spcPct val="100000"/>
              </a:lnSpc>
            </a:pPr>
            <a:r>
              <a:rPr lang="en-US" sz="3200" dirty="0"/>
              <a:t>Provides Care</a:t>
            </a:r>
          </a:p>
          <a:p>
            <a:pPr lvl="1">
              <a:lnSpc>
                <a:spcPct val="100000"/>
              </a:lnSpc>
            </a:pPr>
            <a:r>
              <a:rPr lang="en-US" sz="3200" dirty="0"/>
              <a:t>Must be competent</a:t>
            </a:r>
          </a:p>
          <a:p>
            <a:pPr lvl="1">
              <a:lnSpc>
                <a:spcPct val="100000"/>
              </a:lnSpc>
            </a:pPr>
            <a:r>
              <a:rPr lang="en-US" sz="3200" dirty="0"/>
              <a:t>Loyal to patients interest</a:t>
            </a:r>
          </a:p>
          <a:p>
            <a:pPr lvl="1">
              <a:lnSpc>
                <a:spcPct val="100000"/>
              </a:lnSpc>
            </a:pPr>
            <a:r>
              <a:rPr lang="en-US" sz="3200" dirty="0"/>
              <a:t>Work in good faith</a:t>
            </a:r>
          </a:p>
          <a:p>
            <a:pPr lvl="1">
              <a:lnSpc>
                <a:spcPct val="100000"/>
              </a:lnSpc>
            </a:pPr>
            <a:r>
              <a:rPr lang="en-US" sz="3200" dirty="0"/>
              <a:t>Act within scope of practice</a:t>
            </a:r>
          </a:p>
          <a:p>
            <a:pPr lvl="1">
              <a:lnSpc>
                <a:spcPct val="100000"/>
              </a:lnSpc>
            </a:pPr>
            <a:r>
              <a:rPr lang="en-US" sz="3200" dirty="0"/>
              <a:t>Avoid conflicts of interest</a:t>
            </a:r>
          </a:p>
        </p:txBody>
      </p:sp>
    </p:spTree>
    <p:extLst>
      <p:ext uri="{BB962C8B-B14F-4D97-AF65-F5344CB8AC3E}">
        <p14:creationId xmlns:p14="http://schemas.microsoft.com/office/powerpoint/2010/main" val="699192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85B7-137B-BB4F-9871-A08676914628}"/>
              </a:ext>
            </a:extLst>
          </p:cNvPr>
          <p:cNvSpPr>
            <a:spLocks noGrp="1"/>
          </p:cNvSpPr>
          <p:nvPr>
            <p:ph type="title"/>
          </p:nvPr>
        </p:nvSpPr>
        <p:spPr>
          <a:solidFill>
            <a:schemeClr val="bg2">
              <a:lumMod val="90000"/>
            </a:schemeClr>
          </a:solidFill>
        </p:spPr>
        <p:txBody>
          <a:bodyPr>
            <a:normAutofit/>
          </a:bodyPr>
          <a:lstStyle/>
          <a:p>
            <a:pPr algn="ctr"/>
            <a:r>
              <a:rPr lang="en-US" sz="5400" dirty="0">
                <a:latin typeface="Aharoni" panose="02010803020104030203" pitchFamily="2" charset="-79"/>
                <a:cs typeface="Aharoni" panose="02010803020104030203" pitchFamily="2" charset="-79"/>
              </a:rPr>
              <a:t>Capacity and Competence</a:t>
            </a:r>
          </a:p>
        </p:txBody>
      </p:sp>
      <p:sp>
        <p:nvSpPr>
          <p:cNvPr id="3" name="Content Placeholder 2">
            <a:extLst>
              <a:ext uri="{FF2B5EF4-FFF2-40B4-BE49-F238E27FC236}">
                <a16:creationId xmlns:a16="http://schemas.microsoft.com/office/drawing/2014/main" id="{219E9A8A-318A-C44D-BFA1-12E70380C22F}"/>
              </a:ext>
            </a:extLst>
          </p:cNvPr>
          <p:cNvSpPr>
            <a:spLocks noGrp="1"/>
          </p:cNvSpPr>
          <p:nvPr>
            <p:ph idx="1"/>
          </p:nvPr>
        </p:nvSpPr>
        <p:spPr>
          <a:xfrm>
            <a:off x="1451579" y="1853754"/>
            <a:ext cx="9948741" cy="4198054"/>
          </a:xfrm>
        </p:spPr>
        <p:txBody>
          <a:bodyPr>
            <a:normAutofit/>
          </a:bodyPr>
          <a:lstStyle/>
          <a:p>
            <a:pPr>
              <a:lnSpc>
                <a:spcPct val="100000"/>
              </a:lnSpc>
            </a:pPr>
            <a:r>
              <a:rPr lang="en-US" sz="3200" b="1" i="1" dirty="0"/>
              <a:t>Capacity</a:t>
            </a:r>
            <a:r>
              <a:rPr lang="en-US" sz="3200" dirty="0"/>
              <a:t> is defined as person’s ability to make an informed decision</a:t>
            </a:r>
          </a:p>
          <a:p>
            <a:pPr lvl="1">
              <a:lnSpc>
                <a:spcPct val="100000"/>
              </a:lnSpc>
            </a:pPr>
            <a:r>
              <a:rPr lang="en-US" sz="3200" dirty="0"/>
              <a:t>Determined by physicians</a:t>
            </a:r>
          </a:p>
          <a:p>
            <a:pPr lvl="1">
              <a:lnSpc>
                <a:spcPct val="100000"/>
              </a:lnSpc>
            </a:pPr>
            <a:r>
              <a:rPr lang="en-US" sz="3200" dirty="0"/>
              <a:t>Often best evaluated over a period of time</a:t>
            </a:r>
          </a:p>
          <a:p>
            <a:pPr>
              <a:lnSpc>
                <a:spcPct val="100000"/>
              </a:lnSpc>
            </a:pPr>
            <a:r>
              <a:rPr lang="en-US" sz="3200" b="1" i="1" dirty="0"/>
              <a:t>Competence</a:t>
            </a:r>
            <a:r>
              <a:rPr lang="en-US" sz="3200" dirty="0"/>
              <a:t> is defined as degree of mental soundness needed to make decisions</a:t>
            </a:r>
          </a:p>
          <a:p>
            <a:pPr lvl="1">
              <a:lnSpc>
                <a:spcPct val="100000"/>
              </a:lnSpc>
            </a:pPr>
            <a:r>
              <a:rPr lang="en-US" sz="3200" dirty="0"/>
              <a:t>Determined by a Judge</a:t>
            </a:r>
          </a:p>
        </p:txBody>
      </p:sp>
    </p:spTree>
    <p:extLst>
      <p:ext uri="{BB962C8B-B14F-4D97-AF65-F5344CB8AC3E}">
        <p14:creationId xmlns:p14="http://schemas.microsoft.com/office/powerpoint/2010/main" val="1299431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558DC-CAF3-2F40-B09D-478503D51D77}"/>
              </a:ext>
            </a:extLst>
          </p:cNvPr>
          <p:cNvSpPr>
            <a:spLocks noGrp="1"/>
          </p:cNvSpPr>
          <p:nvPr>
            <p:ph type="title"/>
          </p:nvPr>
        </p:nvSpPr>
        <p:spPr>
          <a:xfrm>
            <a:off x="1459462" y="652119"/>
            <a:ext cx="9603275" cy="1163981"/>
          </a:xfrm>
          <a:solidFill>
            <a:schemeClr val="bg2">
              <a:lumMod val="90000"/>
            </a:schemeClr>
          </a:solidFill>
        </p:spPr>
        <p:txBody>
          <a:bodyPr>
            <a:noAutofit/>
          </a:bodyPr>
          <a:lstStyle/>
          <a:p>
            <a:pPr algn="ctr"/>
            <a:r>
              <a:rPr lang="en-US" sz="4000" dirty="0">
                <a:latin typeface="Aharoni" panose="02010803020104030203" pitchFamily="2" charset="-79"/>
                <a:cs typeface="Aharoni" panose="02010803020104030203" pitchFamily="2" charset="-79"/>
              </a:rPr>
              <a:t>EXAMPLE: </a:t>
            </a:r>
            <a:br>
              <a:rPr lang="en-US" sz="4000" dirty="0">
                <a:latin typeface="Aharoni" panose="02010803020104030203" pitchFamily="2" charset="-79"/>
                <a:cs typeface="Aharoni" panose="02010803020104030203" pitchFamily="2" charset="-79"/>
              </a:rPr>
            </a:br>
            <a:r>
              <a:rPr lang="en-US" sz="4000" dirty="0">
                <a:latin typeface="Aharoni" panose="02010803020104030203" pitchFamily="2" charset="-79"/>
                <a:cs typeface="Aharoni" panose="02010803020104030203" pitchFamily="2" charset="-79"/>
              </a:rPr>
              <a:t>Oklahoma definition of capacity</a:t>
            </a:r>
          </a:p>
        </p:txBody>
      </p:sp>
      <p:sp>
        <p:nvSpPr>
          <p:cNvPr id="3" name="Content Placeholder 2">
            <a:extLst>
              <a:ext uri="{FF2B5EF4-FFF2-40B4-BE49-F238E27FC236}">
                <a16:creationId xmlns:a16="http://schemas.microsoft.com/office/drawing/2014/main" id="{FA59BB3F-843A-4043-8E39-298ABE93374A}"/>
              </a:ext>
            </a:extLst>
          </p:cNvPr>
          <p:cNvSpPr>
            <a:spLocks noGrp="1"/>
          </p:cNvSpPr>
          <p:nvPr>
            <p:ph idx="1"/>
          </p:nvPr>
        </p:nvSpPr>
        <p:spPr/>
        <p:txBody>
          <a:bodyPr>
            <a:noAutofit/>
          </a:bodyPr>
          <a:lstStyle/>
          <a:p>
            <a:pPr>
              <a:lnSpc>
                <a:spcPct val="100000"/>
              </a:lnSpc>
            </a:pPr>
            <a:r>
              <a:rPr lang="en-US" sz="3200" dirty="0"/>
              <a:t>18 years or older</a:t>
            </a:r>
          </a:p>
          <a:p>
            <a:pPr>
              <a:lnSpc>
                <a:spcPct val="100000"/>
              </a:lnSpc>
            </a:pPr>
            <a:r>
              <a:rPr lang="en-US" sz="3200" dirty="0"/>
              <a:t>Impaired by reason of mental or physical illness</a:t>
            </a:r>
          </a:p>
          <a:p>
            <a:pPr>
              <a:lnSpc>
                <a:spcPct val="100000"/>
              </a:lnSpc>
            </a:pPr>
            <a:r>
              <a:rPr lang="en-US" sz="3200" dirty="0"/>
              <a:t>Ability to receive and evaluate information effectively or communicate responsible decisions is impaired</a:t>
            </a:r>
          </a:p>
          <a:p>
            <a:pPr>
              <a:lnSpc>
                <a:spcPct val="100000"/>
              </a:lnSpc>
            </a:pPr>
            <a:r>
              <a:rPr lang="en-US" sz="3200" dirty="0"/>
              <a:t>A person for whom a guardian, limited guardian, or conservator has been appointed</a:t>
            </a:r>
          </a:p>
        </p:txBody>
      </p:sp>
    </p:spTree>
    <p:extLst>
      <p:ext uri="{BB962C8B-B14F-4D97-AF65-F5344CB8AC3E}">
        <p14:creationId xmlns:p14="http://schemas.microsoft.com/office/powerpoint/2010/main" val="3016457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27553-7DFC-6C48-B939-7F419FFB1E28}"/>
              </a:ext>
            </a:extLst>
          </p:cNvPr>
          <p:cNvSpPr>
            <a:spLocks noGrp="1"/>
          </p:cNvSpPr>
          <p:nvPr>
            <p:ph type="title"/>
          </p:nvPr>
        </p:nvSpPr>
        <p:spPr>
          <a:xfrm>
            <a:off x="704850" y="622301"/>
            <a:ext cx="10782299" cy="1231454"/>
          </a:xfrm>
          <a:solidFill>
            <a:schemeClr val="bg2">
              <a:lumMod val="90000"/>
            </a:schemeClr>
          </a:solidFill>
        </p:spPr>
        <p:txBody>
          <a:bodyPr>
            <a:normAutofit/>
          </a:bodyPr>
          <a:lstStyle/>
          <a:p>
            <a:pPr algn="ctr"/>
            <a:br>
              <a:rPr lang="en-US" sz="1000" dirty="0">
                <a:latin typeface="Aharoni" panose="02010803020104030203" pitchFamily="2" charset="-79"/>
                <a:cs typeface="Aharoni" panose="02010803020104030203" pitchFamily="2" charset="-79"/>
              </a:rPr>
            </a:br>
            <a:r>
              <a:rPr lang="en-US" sz="4400" dirty="0">
                <a:latin typeface="Aharoni" panose="02010803020104030203" pitchFamily="2" charset="-79"/>
                <a:cs typeface="Aharoni" panose="02010803020104030203" pitchFamily="2" charset="-79"/>
              </a:rPr>
              <a:t>Informed consent and refusal</a:t>
            </a:r>
          </a:p>
        </p:txBody>
      </p:sp>
      <p:sp>
        <p:nvSpPr>
          <p:cNvPr id="3" name="Content Placeholder 2">
            <a:extLst>
              <a:ext uri="{FF2B5EF4-FFF2-40B4-BE49-F238E27FC236}">
                <a16:creationId xmlns:a16="http://schemas.microsoft.com/office/drawing/2014/main" id="{8E96DE41-911B-9C4F-94ED-B85FC4FD6E50}"/>
              </a:ext>
            </a:extLst>
          </p:cNvPr>
          <p:cNvSpPr>
            <a:spLocks noGrp="1"/>
          </p:cNvSpPr>
          <p:nvPr>
            <p:ph idx="1"/>
          </p:nvPr>
        </p:nvSpPr>
        <p:spPr>
          <a:xfrm>
            <a:off x="635000" y="1853754"/>
            <a:ext cx="11010899" cy="4199727"/>
          </a:xfrm>
        </p:spPr>
        <p:txBody>
          <a:bodyPr>
            <a:noAutofit/>
          </a:bodyPr>
          <a:lstStyle/>
          <a:p>
            <a:pPr>
              <a:lnSpc>
                <a:spcPct val="100000"/>
              </a:lnSpc>
            </a:pPr>
            <a:r>
              <a:rPr lang="en-US" sz="3200" dirty="0"/>
              <a:t>Capacity must be determined by physician before informed consent can be obtained</a:t>
            </a:r>
          </a:p>
          <a:p>
            <a:pPr>
              <a:lnSpc>
                <a:spcPct val="100000"/>
              </a:lnSpc>
            </a:pPr>
            <a:r>
              <a:rPr lang="en-US" sz="3200" dirty="0"/>
              <a:t>Can be evaluated with Mini-Mental State Examination</a:t>
            </a:r>
          </a:p>
          <a:p>
            <a:pPr>
              <a:lnSpc>
                <a:spcPct val="100000"/>
              </a:lnSpc>
            </a:pPr>
            <a:r>
              <a:rPr lang="en-US" sz="3200" dirty="0"/>
              <a:t>Special case: recurring treatment</a:t>
            </a:r>
          </a:p>
          <a:p>
            <a:pPr lvl="1">
              <a:lnSpc>
                <a:spcPct val="100000"/>
              </a:lnSpc>
            </a:pPr>
            <a:r>
              <a:rPr lang="en-US" sz="3200" dirty="0"/>
              <a:t>Generally, initial consent provides coverage for entire course of treatment</a:t>
            </a:r>
          </a:p>
          <a:p>
            <a:pPr lvl="1">
              <a:lnSpc>
                <a:spcPct val="100000"/>
              </a:lnSpc>
            </a:pPr>
            <a:r>
              <a:rPr lang="en-US" sz="3200" dirty="0"/>
              <a:t>Initial discussion of consent should be thorough and ongoing</a:t>
            </a:r>
          </a:p>
        </p:txBody>
      </p:sp>
    </p:spTree>
    <p:extLst>
      <p:ext uri="{BB962C8B-B14F-4D97-AF65-F5344CB8AC3E}">
        <p14:creationId xmlns:p14="http://schemas.microsoft.com/office/powerpoint/2010/main" val="298236005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670</TotalTime>
  <Words>2764</Words>
  <Application>Microsoft Office PowerPoint</Application>
  <PresentationFormat>Widescreen</PresentationFormat>
  <Paragraphs>204</Paragraphs>
  <Slides>33</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Aharoni</vt:lpstr>
      <vt:lpstr>Arial</vt:lpstr>
      <vt:lpstr>Calibri</vt:lpstr>
      <vt:lpstr>Gill Sans MT</vt:lpstr>
      <vt:lpstr>Gallery</vt:lpstr>
      <vt:lpstr>Elder law</vt:lpstr>
      <vt:lpstr>PowerPoint Presentation</vt:lpstr>
      <vt:lpstr>  Elder law</vt:lpstr>
      <vt:lpstr>  Elder rights - Introduction</vt:lpstr>
      <vt:lpstr> Elder rights - History</vt:lpstr>
      <vt:lpstr>Fiduciary duty of physician </vt:lpstr>
      <vt:lpstr>Capacity and Competence</vt:lpstr>
      <vt:lpstr>EXAMPLE:  Oklahoma definition of capacity</vt:lpstr>
      <vt:lpstr> Informed consent and refusal</vt:lpstr>
      <vt:lpstr> Powers of Attorney (POA)</vt:lpstr>
      <vt:lpstr> Healthcare POA</vt:lpstr>
      <vt:lpstr> Driver Safety</vt:lpstr>
      <vt:lpstr> Legal Obligations to older driver</vt:lpstr>
      <vt:lpstr>     Advance Care Planning and Directive </vt:lpstr>
      <vt:lpstr>  ANOTHER Advance Directive study  </vt:lpstr>
      <vt:lpstr>Failure to Comply with a  Patient’s Advance Directive  </vt:lpstr>
      <vt:lpstr>  Be Mindful of EOL Situation</vt:lpstr>
      <vt:lpstr> Pain and Symptom Management  at the End of Life </vt:lpstr>
      <vt:lpstr> The principle of double effect</vt:lpstr>
      <vt:lpstr>  Discontinuation of Life-Sustaining treatments in Patients with no Advance Directives </vt:lpstr>
      <vt:lpstr>  Discontinuation of Life-Sustaining treatments in Patients with no Advance Directives -2 </vt:lpstr>
      <vt:lpstr>PowerPoint Presentation</vt:lpstr>
      <vt:lpstr>  The Palliative Care team </vt:lpstr>
      <vt:lpstr>  Types of DNR </vt:lpstr>
      <vt:lpstr>  POLST (OR molst)</vt:lpstr>
      <vt:lpstr>COVID-19, the Aging, and  Long-Term Care Facilities (LTCFs)  </vt:lpstr>
      <vt:lpstr>Why have LTCFs been hit so hard  by the COVID-19 Pandemic? </vt:lpstr>
      <vt:lpstr>Why have LTCFs been hit so hard  by the COVID-19 Pandemic? (Cont’d) </vt:lpstr>
      <vt:lpstr>  The Future of LTCFs</vt:lpstr>
      <vt:lpstr> The Future of LTCFs (Cont’d)</vt:lpstr>
      <vt:lpstr> Malpractice Liability  Post-COVID-19 Pandemic -1</vt:lpstr>
      <vt:lpstr>Malpractice Liability  Post-COVID-19 Pandemic - 2</vt:lpstr>
      <vt:lpstr>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Medicine Issues in the Aging – Part Two</dc:title>
  <dc:creator>Microsoft Office User</dc:creator>
  <cp:lastModifiedBy>Mary Kelly</cp:lastModifiedBy>
  <cp:revision>52</cp:revision>
  <dcterms:created xsi:type="dcterms:W3CDTF">2021-03-11T11:22:06Z</dcterms:created>
  <dcterms:modified xsi:type="dcterms:W3CDTF">2022-03-11T02:55:27Z</dcterms:modified>
</cp:coreProperties>
</file>