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5" r:id="rId1"/>
  </p:sldMasterIdLst>
  <p:notesMasterIdLst>
    <p:notesMasterId r:id="rId46"/>
  </p:notesMasterIdLst>
  <p:sldIdLst>
    <p:sldId id="283" r:id="rId2"/>
    <p:sldId id="257" r:id="rId3"/>
    <p:sldId id="284" r:id="rId4"/>
    <p:sldId id="285" r:id="rId5"/>
    <p:sldId id="259" r:id="rId6"/>
    <p:sldId id="286" r:id="rId7"/>
    <p:sldId id="267" r:id="rId8"/>
    <p:sldId id="287" r:id="rId9"/>
    <p:sldId id="288" r:id="rId10"/>
    <p:sldId id="289" r:id="rId11"/>
    <p:sldId id="293" r:id="rId12"/>
    <p:sldId id="270" r:id="rId13"/>
    <p:sldId id="290" r:id="rId14"/>
    <p:sldId id="291" r:id="rId15"/>
    <p:sldId id="292" r:id="rId16"/>
    <p:sldId id="256" r:id="rId17"/>
    <p:sldId id="272" r:id="rId18"/>
    <p:sldId id="294" r:id="rId19"/>
    <p:sldId id="295" r:id="rId20"/>
    <p:sldId id="271" r:id="rId21"/>
    <p:sldId id="258" r:id="rId22"/>
    <p:sldId id="273" r:id="rId23"/>
    <p:sldId id="274" r:id="rId24"/>
    <p:sldId id="296" r:id="rId25"/>
    <p:sldId id="301" r:id="rId26"/>
    <p:sldId id="302" r:id="rId27"/>
    <p:sldId id="303" r:id="rId28"/>
    <p:sldId id="304" r:id="rId29"/>
    <p:sldId id="260" r:id="rId30"/>
    <p:sldId id="275" r:id="rId31"/>
    <p:sldId id="261" r:id="rId32"/>
    <p:sldId id="276" r:id="rId33"/>
    <p:sldId id="262" r:id="rId34"/>
    <p:sldId id="277" r:id="rId35"/>
    <p:sldId id="263" r:id="rId36"/>
    <p:sldId id="278" r:id="rId37"/>
    <p:sldId id="264" r:id="rId38"/>
    <p:sldId id="266" r:id="rId39"/>
    <p:sldId id="279" r:id="rId40"/>
    <p:sldId id="280" r:id="rId41"/>
    <p:sldId id="281" r:id="rId42"/>
    <p:sldId id="268" r:id="rId43"/>
    <p:sldId id="269" r:id="rId44"/>
    <p:sldId id="28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A4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07"/>
    <p:restoredTop sz="72838"/>
  </p:normalViewPr>
  <p:slideViewPr>
    <p:cSldViewPr snapToGrid="0" snapToObjects="1">
      <p:cViewPr varScale="1">
        <p:scale>
          <a:sx n="29" d="100"/>
          <a:sy n="29" d="100"/>
        </p:scale>
        <p:origin x="48"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F163C-40F9-E340-9E66-166D111C9BAB}" type="datetimeFigureOut">
              <a:rPr lang="en-US" smtClean="0"/>
              <a:t>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C2984-1081-BE42-8216-0B57B21C0C0D}" type="slidenum">
              <a:rPr lang="en-US" smtClean="0"/>
              <a:t>‹#›</a:t>
            </a:fld>
            <a:endParaRPr lang="en-US"/>
          </a:p>
        </p:txBody>
      </p:sp>
    </p:spTree>
    <p:extLst>
      <p:ext uri="{BB962C8B-B14F-4D97-AF65-F5344CB8AC3E}">
        <p14:creationId xmlns:p14="http://schemas.microsoft.com/office/powerpoint/2010/main" val="417956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apna.org/patient-self-determination-act-psd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apna.org/patient-self-determination-act-psd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apna.org/patient-self-determination-act-psd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DF990-2707-6D4F-A2D5-7B5367EA5FFD}" type="slidenum">
              <a:rPr lang="en-US" smtClean="0"/>
              <a:t>3</a:t>
            </a:fld>
            <a:endParaRPr lang="en-US"/>
          </a:p>
        </p:txBody>
      </p:sp>
    </p:spTree>
    <p:extLst>
      <p:ext uri="{BB962C8B-B14F-4D97-AF65-F5344CB8AC3E}">
        <p14:creationId xmlns:p14="http://schemas.microsoft.com/office/powerpoint/2010/main" val="336026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18</a:t>
            </a:fld>
            <a:endParaRPr lang="en-US"/>
          </a:p>
        </p:txBody>
      </p:sp>
    </p:spTree>
    <p:extLst>
      <p:ext uri="{BB962C8B-B14F-4D97-AF65-F5344CB8AC3E}">
        <p14:creationId xmlns:p14="http://schemas.microsoft.com/office/powerpoint/2010/main" val="9142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Describe what is included on an 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Patient Self-Determination Act (PSDA), passed in 1990 and instituted on December 1, 1991, encourages all people to make choices and decisions now about the types and extent of medical care they want to accept or refuse should they become unable to make those decisions due to illness. The PSDA requires all health care agencies (hospitals, long-term care facilities, and home health agencies) receiving Medicare and Medicaid reimbursement to recognize the living will and power of attorney for health care as advance directives. The PSDA does not create new rights for patients </a:t>
            </a:r>
            <a:r>
              <a:rPr lang="en-US" sz="1200" b="1" i="0" u="none" strike="noStrike" kern="1200" dirty="0">
                <a:solidFill>
                  <a:schemeClr val="tx1"/>
                </a:solidFill>
                <a:effectLst/>
                <a:latin typeface="+mn-lt"/>
                <a:ea typeface="+mn-ea"/>
                <a:cs typeface="+mn-cs"/>
              </a:rPr>
              <a:t>but reaffirms the common-law right of self-determination </a:t>
            </a:r>
            <a:r>
              <a:rPr lang="en-US" sz="1200" b="0" i="0" u="none" strike="noStrike" kern="1200" dirty="0">
                <a:solidFill>
                  <a:schemeClr val="tx1"/>
                </a:solidFill>
                <a:effectLst/>
                <a:latin typeface="+mn-lt"/>
                <a:ea typeface="+mn-ea"/>
                <a:cs typeface="+mn-cs"/>
              </a:rPr>
              <a:t>as guaranteed by </a:t>
            </a:r>
            <a:r>
              <a:rPr lang="en-US" sz="1200" b="0" i="0" u="sng" strike="noStrike" kern="1200" dirty="0">
                <a:solidFill>
                  <a:schemeClr val="tx1"/>
                </a:solidFill>
                <a:effectLst/>
                <a:latin typeface="+mn-lt"/>
                <a:ea typeface="+mn-ea"/>
                <a:cs typeface="+mn-cs"/>
              </a:rPr>
              <a:t>the Fourteenth Amendment</a:t>
            </a:r>
            <a:r>
              <a:rPr lang="en-US" sz="1200" b="0" i="0" u="none" strike="noStrike" kern="1200" dirty="0">
                <a:solidFill>
                  <a:schemeClr val="tx1"/>
                </a:solidFill>
                <a:effectLst/>
                <a:latin typeface="+mn-lt"/>
                <a:ea typeface="+mn-ea"/>
                <a:cs typeface="+mn-cs"/>
              </a:rPr>
              <a:t>. Under the PSDA, health care agencies must ask you whether you have advance directives and must provide you with educational materials about your rights under state law. Retrieved from: </a:t>
            </a:r>
            <a:r>
              <a:rPr lang="en-US" dirty="0">
                <a:hlinkClick r:id="rId3"/>
              </a:rPr>
              <a:t>https://www.gapna.org/patient-self-determination-act-psda</a:t>
            </a:r>
            <a:endParaRPr lang="en-US" dirty="0"/>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14</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Amendment: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20</a:t>
            </a:fld>
            <a:endParaRPr lang="en-US"/>
          </a:p>
        </p:txBody>
      </p:sp>
    </p:spTree>
    <p:extLst>
      <p:ext uri="{BB962C8B-B14F-4D97-AF65-F5344CB8AC3E}">
        <p14:creationId xmlns:p14="http://schemas.microsoft.com/office/powerpoint/2010/main" val="156470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Describe what is included on an 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Patient Self-Determination Act (PSDA), passed in 1990 and instituted on December 1, 1991, encourages all people to make choices and decisions now about the types and extent of medical care they want to accept or refuse should they become unable to make those decisions due to illness. The PSDA requires all health care agencies (hospitals, long-term care facilities, and home health agencies) receiving Medicare and Medicaid reimbursement to recognize the living will and power of attorney for health care as advance directives. The PSDA does not create new rights for patients </a:t>
            </a:r>
            <a:r>
              <a:rPr lang="en-US" sz="1200" b="1" i="0" u="none" strike="noStrike" kern="1200" dirty="0">
                <a:solidFill>
                  <a:schemeClr val="tx1"/>
                </a:solidFill>
                <a:effectLst/>
                <a:latin typeface="+mn-lt"/>
                <a:ea typeface="+mn-ea"/>
                <a:cs typeface="+mn-cs"/>
              </a:rPr>
              <a:t>but reaffirms the common-law right of self-determination </a:t>
            </a:r>
            <a:r>
              <a:rPr lang="en-US" sz="1200" b="0" i="0" u="none" strike="noStrike" kern="1200" dirty="0">
                <a:solidFill>
                  <a:schemeClr val="tx1"/>
                </a:solidFill>
                <a:effectLst/>
                <a:latin typeface="+mn-lt"/>
                <a:ea typeface="+mn-ea"/>
                <a:cs typeface="+mn-cs"/>
              </a:rPr>
              <a:t>as guaranteed by </a:t>
            </a:r>
            <a:r>
              <a:rPr lang="en-US" sz="1200" b="0" i="0" u="sng" strike="noStrike" kern="1200" dirty="0">
                <a:solidFill>
                  <a:schemeClr val="tx1"/>
                </a:solidFill>
                <a:effectLst/>
                <a:latin typeface="+mn-lt"/>
                <a:ea typeface="+mn-ea"/>
                <a:cs typeface="+mn-cs"/>
              </a:rPr>
              <a:t>the Fourteenth Amendment</a:t>
            </a:r>
            <a:r>
              <a:rPr lang="en-US" sz="1200" b="0" i="0" u="none" strike="noStrike" kern="1200" dirty="0">
                <a:solidFill>
                  <a:schemeClr val="tx1"/>
                </a:solidFill>
                <a:effectLst/>
                <a:latin typeface="+mn-lt"/>
                <a:ea typeface="+mn-ea"/>
                <a:cs typeface="+mn-cs"/>
              </a:rPr>
              <a:t>. Under the PSDA, health care agencies must ask you whether you have advance directives and must provide you with educational materials about your rights under state law. Retrieved from: </a:t>
            </a:r>
            <a:r>
              <a:rPr lang="en-US" dirty="0">
                <a:hlinkClick r:id="rId3"/>
              </a:rPr>
              <a:t>https://www.gapna.org/patient-self-determination-act-psda</a:t>
            </a:r>
            <a:endParaRPr lang="en-US" dirty="0"/>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14</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Amendment: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21</a:t>
            </a:fld>
            <a:endParaRPr lang="en-US"/>
          </a:p>
        </p:txBody>
      </p:sp>
    </p:spTree>
    <p:extLst>
      <p:ext uri="{BB962C8B-B14F-4D97-AF65-F5344CB8AC3E}">
        <p14:creationId xmlns:p14="http://schemas.microsoft.com/office/powerpoint/2010/main" val="106651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22</a:t>
            </a:fld>
            <a:endParaRPr lang="en-US"/>
          </a:p>
        </p:txBody>
      </p:sp>
    </p:spTree>
    <p:extLst>
      <p:ext uri="{BB962C8B-B14F-4D97-AF65-F5344CB8AC3E}">
        <p14:creationId xmlns:p14="http://schemas.microsoft.com/office/powerpoint/2010/main" val="787886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23</a:t>
            </a:fld>
            <a:endParaRPr lang="en-US"/>
          </a:p>
        </p:txBody>
      </p:sp>
    </p:spTree>
    <p:extLst>
      <p:ext uri="{BB962C8B-B14F-4D97-AF65-F5344CB8AC3E}">
        <p14:creationId xmlns:p14="http://schemas.microsoft.com/office/powerpoint/2010/main" val="2534086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28</a:t>
            </a:fld>
            <a:endParaRPr lang="en-US"/>
          </a:p>
        </p:txBody>
      </p:sp>
    </p:spTree>
    <p:extLst>
      <p:ext uri="{BB962C8B-B14F-4D97-AF65-F5344CB8AC3E}">
        <p14:creationId xmlns:p14="http://schemas.microsoft.com/office/powerpoint/2010/main" val="2807352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29</a:t>
            </a:fld>
            <a:endParaRPr lang="en-US"/>
          </a:p>
        </p:txBody>
      </p:sp>
    </p:spTree>
    <p:extLst>
      <p:ext uri="{BB962C8B-B14F-4D97-AF65-F5344CB8AC3E}">
        <p14:creationId xmlns:p14="http://schemas.microsoft.com/office/powerpoint/2010/main" val="841530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31</a:t>
            </a:fld>
            <a:endParaRPr lang="en-US"/>
          </a:p>
        </p:txBody>
      </p:sp>
    </p:spTree>
    <p:extLst>
      <p:ext uri="{BB962C8B-B14F-4D97-AF65-F5344CB8AC3E}">
        <p14:creationId xmlns:p14="http://schemas.microsoft.com/office/powerpoint/2010/main" val="652875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Quinlan: PVS for years, father wanted to cease life-sustaining, hospital refused, father could make decisions on behalf of the daughter </a:t>
            </a:r>
          </a:p>
          <a:p>
            <a:endParaRPr lang="en-US" dirty="0"/>
          </a:p>
          <a:p>
            <a:r>
              <a:rPr lang="en-US" dirty="0"/>
              <a:t>Cruzan: parents wanted to stop life-sustaining treatments, hospital refused, treatment stopped, discussed with friends </a:t>
            </a:r>
          </a:p>
          <a:p>
            <a:endParaRPr lang="en-US" dirty="0"/>
          </a:p>
          <a:p>
            <a:r>
              <a:rPr lang="en-US" dirty="0" err="1"/>
              <a:t>Schiava</a:t>
            </a:r>
            <a:r>
              <a:rPr lang="en-US" dirty="0"/>
              <a:t>: husband appointed guardian, parents disagreed, tried to get a TRO, denied, not against the 14</a:t>
            </a:r>
            <a:r>
              <a:rPr lang="en-US" baseline="30000" dirty="0"/>
              <a:t>th</a:t>
            </a:r>
            <a:r>
              <a:rPr lang="en-US" dirty="0"/>
              <a:t> amendment</a:t>
            </a:r>
          </a:p>
          <a:p>
            <a:endParaRPr lang="en-US" dirty="0"/>
          </a:p>
          <a:p>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14</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Amendment: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32</a:t>
            </a:fld>
            <a:endParaRPr lang="en-US"/>
          </a:p>
        </p:txBody>
      </p:sp>
    </p:spTree>
    <p:extLst>
      <p:ext uri="{BB962C8B-B14F-4D97-AF65-F5344CB8AC3E}">
        <p14:creationId xmlns:p14="http://schemas.microsoft.com/office/powerpoint/2010/main" val="1702422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Quinlan: PVS for years, father wanted to cease life-sustaining, hospital refused, father could make decisions on behalf of the daughter </a:t>
            </a:r>
          </a:p>
          <a:p>
            <a:endParaRPr lang="en-US" dirty="0"/>
          </a:p>
          <a:p>
            <a:r>
              <a:rPr lang="en-US" dirty="0"/>
              <a:t>Cruzan: parents wanted to stop life-sustaining treatments, hospital refused, treatment stopped, discussed with friends </a:t>
            </a:r>
          </a:p>
          <a:p>
            <a:endParaRPr lang="en-US" dirty="0"/>
          </a:p>
          <a:p>
            <a:r>
              <a:rPr lang="en-US" dirty="0" err="1"/>
              <a:t>Schiava</a:t>
            </a:r>
            <a:r>
              <a:rPr lang="en-US" dirty="0"/>
              <a:t>: husband appointed guardian, parents disagreed, tried to get a TRO, denied, not against the 14</a:t>
            </a:r>
            <a:r>
              <a:rPr lang="en-US" baseline="30000" dirty="0"/>
              <a:t>th</a:t>
            </a:r>
            <a:r>
              <a:rPr lang="en-US" dirty="0"/>
              <a:t> amendment</a:t>
            </a:r>
          </a:p>
          <a:p>
            <a:endParaRPr lang="en-US" dirty="0"/>
          </a:p>
          <a:p>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14</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Amendment: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33</a:t>
            </a:fld>
            <a:endParaRPr lang="en-US"/>
          </a:p>
        </p:txBody>
      </p:sp>
    </p:spTree>
    <p:extLst>
      <p:ext uri="{BB962C8B-B14F-4D97-AF65-F5344CB8AC3E}">
        <p14:creationId xmlns:p14="http://schemas.microsoft.com/office/powerpoint/2010/main" val="389945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DF990-2707-6D4F-A2D5-7B5367EA5FFD}" type="slidenum">
              <a:rPr lang="en-US" smtClean="0"/>
              <a:t>5</a:t>
            </a:fld>
            <a:endParaRPr lang="en-US"/>
          </a:p>
        </p:txBody>
      </p:sp>
    </p:spTree>
    <p:extLst>
      <p:ext uri="{BB962C8B-B14F-4D97-AF65-F5344CB8AC3E}">
        <p14:creationId xmlns:p14="http://schemas.microsoft.com/office/powerpoint/2010/main" val="275425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36</a:t>
            </a:fld>
            <a:endParaRPr lang="en-US"/>
          </a:p>
        </p:txBody>
      </p:sp>
    </p:spTree>
    <p:extLst>
      <p:ext uri="{BB962C8B-B14F-4D97-AF65-F5344CB8AC3E}">
        <p14:creationId xmlns:p14="http://schemas.microsoft.com/office/powerpoint/2010/main" val="558574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37</a:t>
            </a:fld>
            <a:endParaRPr lang="en-US"/>
          </a:p>
        </p:txBody>
      </p:sp>
    </p:spTree>
    <p:extLst>
      <p:ext uri="{BB962C8B-B14F-4D97-AF65-F5344CB8AC3E}">
        <p14:creationId xmlns:p14="http://schemas.microsoft.com/office/powerpoint/2010/main" val="2660429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38</a:t>
            </a:fld>
            <a:endParaRPr lang="en-US"/>
          </a:p>
        </p:txBody>
      </p:sp>
    </p:spTree>
    <p:extLst>
      <p:ext uri="{BB962C8B-B14F-4D97-AF65-F5344CB8AC3E}">
        <p14:creationId xmlns:p14="http://schemas.microsoft.com/office/powerpoint/2010/main" val="1294238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Example: </a:t>
            </a:r>
            <a:r>
              <a:rPr lang="en-US" sz="1200" i="1" kern="1200" dirty="0">
                <a:solidFill>
                  <a:schemeClr val="tx1"/>
                </a:solidFill>
                <a:effectLst/>
                <a:latin typeface="+mn-lt"/>
                <a:ea typeface="+mn-ea"/>
                <a:cs typeface="+mn-cs"/>
              </a:rPr>
              <a:t>Green House Project</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Green House Project is a nonprofit organization that oversees 266 small-house nursing homes. Of the 243 projects that supplied data in early May 2020, eight reported having cases of Covid-19, and there were no deaths. </a:t>
            </a:r>
          </a:p>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41</a:t>
            </a:fld>
            <a:endParaRPr lang="en-US"/>
          </a:p>
        </p:txBody>
      </p:sp>
    </p:spTree>
    <p:extLst>
      <p:ext uri="{BB962C8B-B14F-4D97-AF65-F5344CB8AC3E}">
        <p14:creationId xmlns:p14="http://schemas.microsoft.com/office/powerpoint/2010/main" val="4172513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Example: </a:t>
            </a:r>
            <a:r>
              <a:rPr lang="en-US" sz="1200" i="1" kern="1200" dirty="0">
                <a:solidFill>
                  <a:schemeClr val="tx1"/>
                </a:solidFill>
                <a:effectLst/>
                <a:latin typeface="+mn-lt"/>
                <a:ea typeface="+mn-ea"/>
                <a:cs typeface="+mn-cs"/>
              </a:rPr>
              <a:t>Green House Project</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Green House Project is a nonprofit organization that oversees 266 small-house nursing homes. Of the 243 projects that supplied data in early May 2020, eight reported having cases of Covid-19, and there were no deaths. </a:t>
            </a:r>
          </a:p>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42</a:t>
            </a:fld>
            <a:endParaRPr lang="en-US"/>
          </a:p>
        </p:txBody>
      </p:sp>
    </p:spTree>
    <p:extLst>
      <p:ext uri="{BB962C8B-B14F-4D97-AF65-F5344CB8AC3E}">
        <p14:creationId xmlns:p14="http://schemas.microsoft.com/office/powerpoint/2010/main" val="2300454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44</a:t>
            </a:fld>
            <a:endParaRPr lang="en-US"/>
          </a:p>
        </p:txBody>
      </p:sp>
    </p:spTree>
    <p:extLst>
      <p:ext uri="{BB962C8B-B14F-4D97-AF65-F5344CB8AC3E}">
        <p14:creationId xmlns:p14="http://schemas.microsoft.com/office/powerpoint/2010/main" val="339561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DF990-2707-6D4F-A2D5-7B5367EA5FFD}" type="slidenum">
              <a:rPr lang="en-US" smtClean="0"/>
              <a:t>6</a:t>
            </a:fld>
            <a:endParaRPr lang="en-US"/>
          </a:p>
        </p:txBody>
      </p:sp>
    </p:spTree>
    <p:extLst>
      <p:ext uri="{BB962C8B-B14F-4D97-AF65-F5344CB8AC3E}">
        <p14:creationId xmlns:p14="http://schemas.microsoft.com/office/powerpoint/2010/main" val="135788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Oklahoma, an incapacitated person means any person eighteen (18) years of age or older: 1. Who is impaired by reason of mental or physical illness or disability, dementia or related disease, developmental or intellectual disability or other cause; and, 2. Whose ability to receive and evaluate information effectively or to make and to communicate responsible decisions is impaired to such an extent that such person lacks the capacity to manage his or her financial resources or to meet essential requirements for his or her mental or physical health or safety without assistance from others, or 3. A person for whom a guardian, limited guardian, or conservator has been appointed pursuant to the Oklahoma Guardianship and Conservatorship Act.</a:t>
            </a:r>
          </a:p>
          <a:p>
            <a:endParaRPr lang="en-US" dirty="0"/>
          </a:p>
        </p:txBody>
      </p:sp>
      <p:sp>
        <p:nvSpPr>
          <p:cNvPr id="4" name="Slide Number Placeholder 3"/>
          <p:cNvSpPr>
            <a:spLocks noGrp="1"/>
          </p:cNvSpPr>
          <p:nvPr>
            <p:ph type="sldNum" sz="quarter" idx="5"/>
          </p:nvPr>
        </p:nvSpPr>
        <p:spPr/>
        <p:txBody>
          <a:bodyPr/>
          <a:lstStyle/>
          <a:p>
            <a:fld id="{0D5DF990-2707-6D4F-A2D5-7B5367EA5FFD}" type="slidenum">
              <a:rPr lang="en-US" smtClean="0"/>
              <a:t>7</a:t>
            </a:fld>
            <a:endParaRPr lang="en-US"/>
          </a:p>
        </p:txBody>
      </p:sp>
    </p:spTree>
    <p:extLst>
      <p:ext uri="{BB962C8B-B14F-4D97-AF65-F5344CB8AC3E}">
        <p14:creationId xmlns:p14="http://schemas.microsoft.com/office/powerpoint/2010/main" val="647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DF990-2707-6D4F-A2D5-7B5367EA5FFD}" type="slidenum">
              <a:rPr lang="en-US" smtClean="0"/>
              <a:t>10</a:t>
            </a:fld>
            <a:endParaRPr lang="en-US"/>
          </a:p>
        </p:txBody>
      </p:sp>
    </p:spTree>
    <p:extLst>
      <p:ext uri="{BB962C8B-B14F-4D97-AF65-F5344CB8AC3E}">
        <p14:creationId xmlns:p14="http://schemas.microsoft.com/office/powerpoint/2010/main" val="39399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DF990-2707-6D4F-A2D5-7B5367EA5FFD}" type="slidenum">
              <a:rPr lang="en-US" smtClean="0"/>
              <a:t>12</a:t>
            </a:fld>
            <a:endParaRPr lang="en-US"/>
          </a:p>
        </p:txBody>
      </p:sp>
    </p:spTree>
    <p:extLst>
      <p:ext uri="{BB962C8B-B14F-4D97-AF65-F5344CB8AC3E}">
        <p14:creationId xmlns:p14="http://schemas.microsoft.com/office/powerpoint/2010/main" val="332527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DF990-2707-6D4F-A2D5-7B5367EA5FFD}" type="slidenum">
              <a:rPr lang="en-US" smtClean="0"/>
              <a:t>13</a:t>
            </a:fld>
            <a:endParaRPr lang="en-US"/>
          </a:p>
        </p:txBody>
      </p:sp>
    </p:spTree>
    <p:extLst>
      <p:ext uri="{BB962C8B-B14F-4D97-AF65-F5344CB8AC3E}">
        <p14:creationId xmlns:p14="http://schemas.microsoft.com/office/powerpoint/2010/main" val="3364804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16</a:t>
            </a:fld>
            <a:endParaRPr lang="en-US"/>
          </a:p>
        </p:txBody>
      </p:sp>
    </p:spTree>
    <p:extLst>
      <p:ext uri="{BB962C8B-B14F-4D97-AF65-F5344CB8AC3E}">
        <p14:creationId xmlns:p14="http://schemas.microsoft.com/office/powerpoint/2010/main" val="647590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Describe what is included on an 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Patient Self-Determination Act (PSDA), passed in 1990 and instituted on December 1, 1991, encourages all people to make choices and decisions now about the types and extent of medical care they want to accept or refuse should they become unable to make those decisions due to illness. The PSDA requires all health care agencies (hospitals, long-term care facilities, and home health agencies) receiving Medicare and Medicaid reimbursement to recognize the living will and power of attorney for health care as advance directives. The PSDA does not create new rights for patients </a:t>
            </a:r>
            <a:r>
              <a:rPr lang="en-US" sz="1200" b="1" i="0" u="none" strike="noStrike" kern="1200" dirty="0">
                <a:solidFill>
                  <a:schemeClr val="tx1"/>
                </a:solidFill>
                <a:effectLst/>
                <a:latin typeface="+mn-lt"/>
                <a:ea typeface="+mn-ea"/>
                <a:cs typeface="+mn-cs"/>
              </a:rPr>
              <a:t>but reaffirms the common-law right of self-determination </a:t>
            </a:r>
            <a:r>
              <a:rPr lang="en-US" sz="1200" b="0" i="0" u="none" strike="noStrike" kern="1200" dirty="0">
                <a:solidFill>
                  <a:schemeClr val="tx1"/>
                </a:solidFill>
                <a:effectLst/>
                <a:latin typeface="+mn-lt"/>
                <a:ea typeface="+mn-ea"/>
                <a:cs typeface="+mn-cs"/>
              </a:rPr>
              <a:t>as guaranteed by </a:t>
            </a:r>
            <a:r>
              <a:rPr lang="en-US" sz="1200" b="0" i="0" u="sng" strike="noStrike" kern="1200" dirty="0">
                <a:solidFill>
                  <a:schemeClr val="tx1"/>
                </a:solidFill>
                <a:effectLst/>
                <a:latin typeface="+mn-lt"/>
                <a:ea typeface="+mn-ea"/>
                <a:cs typeface="+mn-cs"/>
              </a:rPr>
              <a:t>the Fourteenth Amendment</a:t>
            </a:r>
            <a:r>
              <a:rPr lang="en-US" sz="1200" b="0" i="0" u="none" strike="noStrike" kern="1200" dirty="0">
                <a:solidFill>
                  <a:schemeClr val="tx1"/>
                </a:solidFill>
                <a:effectLst/>
                <a:latin typeface="+mn-lt"/>
                <a:ea typeface="+mn-ea"/>
                <a:cs typeface="+mn-cs"/>
              </a:rPr>
              <a:t>. Under the PSDA, health care agencies must ask you whether you have advance directives and must provide you with educational materials about your rights under state law. Retrieved from: </a:t>
            </a:r>
            <a:r>
              <a:rPr lang="en-US" dirty="0">
                <a:hlinkClick r:id="rId3"/>
              </a:rPr>
              <a:t>https://www.gapna.org/patient-self-determination-act-psda</a:t>
            </a:r>
            <a:endParaRPr lang="en-US" dirty="0"/>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14</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Amendment: 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p>
          <a:p>
            <a:endParaRPr lang="en-US" dirty="0"/>
          </a:p>
        </p:txBody>
      </p:sp>
      <p:sp>
        <p:nvSpPr>
          <p:cNvPr id="4" name="Slide Number Placeholder 3"/>
          <p:cNvSpPr>
            <a:spLocks noGrp="1"/>
          </p:cNvSpPr>
          <p:nvPr>
            <p:ph type="sldNum" sz="quarter" idx="5"/>
          </p:nvPr>
        </p:nvSpPr>
        <p:spPr/>
        <p:txBody>
          <a:bodyPr/>
          <a:lstStyle/>
          <a:p>
            <a:fld id="{70BC2984-1081-BE42-8216-0B57B21C0C0D}" type="slidenum">
              <a:rPr lang="en-US" smtClean="0"/>
              <a:t>17</a:t>
            </a:fld>
            <a:endParaRPr lang="en-US"/>
          </a:p>
        </p:txBody>
      </p:sp>
    </p:spTree>
    <p:extLst>
      <p:ext uri="{BB962C8B-B14F-4D97-AF65-F5344CB8AC3E}">
        <p14:creationId xmlns:p14="http://schemas.microsoft.com/office/powerpoint/2010/main" val="634608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789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386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67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235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441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764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590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775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567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381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2/3/2022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77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2/3/2022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7622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9130-1B8B-0D4A-8D57-77EAA90BE2A5}"/>
              </a:ext>
            </a:extLst>
          </p:cNvPr>
          <p:cNvSpPr>
            <a:spLocks noGrp="1"/>
          </p:cNvSpPr>
          <p:nvPr>
            <p:ph type="ctrTitle"/>
          </p:nvPr>
        </p:nvSpPr>
        <p:spPr>
          <a:solidFill>
            <a:schemeClr val="bg1">
              <a:lumMod val="65000"/>
            </a:schemeClr>
          </a:solidFill>
        </p:spPr>
        <p:txBody>
          <a:bodyPr>
            <a:normAutofit fontScale="90000"/>
          </a:bodyPr>
          <a:lstStyle/>
          <a:p>
            <a:pPr algn="ctr"/>
            <a:r>
              <a:rPr lang="en-US" sz="6000" b="1" dirty="0">
                <a:solidFill>
                  <a:schemeClr val="accent1">
                    <a:lumMod val="50000"/>
                  </a:schemeClr>
                </a:solidFill>
              </a:rPr>
              <a:t>Elder Law</a:t>
            </a:r>
            <a:br>
              <a:rPr lang="en-US" sz="6000" b="1" dirty="0">
                <a:solidFill>
                  <a:schemeClr val="accent1">
                    <a:lumMod val="50000"/>
                  </a:schemeClr>
                </a:solidFill>
              </a:rPr>
            </a:br>
            <a:r>
              <a:rPr lang="en-US" sz="6000" b="1" dirty="0">
                <a:solidFill>
                  <a:schemeClr val="accent1">
                    <a:lumMod val="50000"/>
                  </a:schemeClr>
                </a:solidFill>
              </a:rPr>
              <a:t>&amp; Documentation in medical records</a:t>
            </a:r>
            <a:endParaRPr lang="en-US" b="1" dirty="0"/>
          </a:p>
        </p:txBody>
      </p:sp>
    </p:spTree>
    <p:extLst>
      <p:ext uri="{BB962C8B-B14F-4D97-AF65-F5344CB8AC3E}">
        <p14:creationId xmlns:p14="http://schemas.microsoft.com/office/powerpoint/2010/main" val="364671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DAAE-7B14-3149-9F08-CE436E6E4464}"/>
              </a:ext>
            </a:extLst>
          </p:cNvPr>
          <p:cNvSpPr>
            <a:spLocks noGrp="1"/>
          </p:cNvSpPr>
          <p:nvPr>
            <p:ph type="title"/>
          </p:nvPr>
        </p:nvSpPr>
        <p:spPr>
          <a:solidFill>
            <a:schemeClr val="bg1">
              <a:lumMod val="65000"/>
            </a:schemeClr>
          </a:solidFill>
        </p:spPr>
        <p:txBody>
          <a:bodyPr>
            <a:normAutofit/>
          </a:bodyPr>
          <a:lstStyle/>
          <a:p>
            <a:pPr algn="ctr"/>
            <a:r>
              <a:rPr lang="en-US" sz="5400" b="1" dirty="0">
                <a:solidFill>
                  <a:schemeClr val="accent1">
                    <a:lumMod val="50000"/>
                  </a:schemeClr>
                </a:solidFill>
              </a:rPr>
              <a:t>Healthcare POA</a:t>
            </a:r>
          </a:p>
        </p:txBody>
      </p:sp>
      <p:sp>
        <p:nvSpPr>
          <p:cNvPr id="3" name="Content Placeholder 2">
            <a:extLst>
              <a:ext uri="{FF2B5EF4-FFF2-40B4-BE49-F238E27FC236}">
                <a16:creationId xmlns:a16="http://schemas.microsoft.com/office/drawing/2014/main" id="{05BFE9BA-FB7F-AD4A-9CE4-8E225B7C6D8E}"/>
              </a:ext>
            </a:extLst>
          </p:cNvPr>
          <p:cNvSpPr>
            <a:spLocks noGrp="1"/>
          </p:cNvSpPr>
          <p:nvPr>
            <p:ph idx="1"/>
          </p:nvPr>
        </p:nvSpPr>
        <p:spPr>
          <a:xfrm>
            <a:off x="1451579" y="2015732"/>
            <a:ext cx="9603275" cy="4037749"/>
          </a:xfrm>
          <a:noFill/>
        </p:spPr>
        <p:txBody>
          <a:bodyPr>
            <a:normAutofit/>
          </a:bodyPr>
          <a:lstStyle/>
          <a:p>
            <a:r>
              <a:rPr lang="en-US" sz="3200" dirty="0"/>
              <a:t>Document outlining decision-making authority granted by the patient</a:t>
            </a:r>
          </a:p>
          <a:p>
            <a:r>
              <a:rPr lang="en-US" sz="3200" dirty="0"/>
              <a:t>Varies in degree of authority granted</a:t>
            </a:r>
          </a:p>
          <a:p>
            <a:r>
              <a:rPr lang="en-US" sz="3200" dirty="0"/>
              <a:t>Should be read very carefully by physician</a:t>
            </a:r>
          </a:p>
        </p:txBody>
      </p:sp>
    </p:spTree>
    <p:extLst>
      <p:ext uri="{BB962C8B-B14F-4D97-AF65-F5344CB8AC3E}">
        <p14:creationId xmlns:p14="http://schemas.microsoft.com/office/powerpoint/2010/main" val="165639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5C24CA-CE6D-0D48-B0CF-5B893D872A2C}"/>
              </a:ext>
            </a:extLst>
          </p:cNvPr>
          <p:cNvSpPr>
            <a:spLocks noGrp="1"/>
          </p:cNvSpPr>
          <p:nvPr>
            <p:ph idx="1"/>
          </p:nvPr>
        </p:nvSpPr>
        <p:spPr/>
        <p:txBody>
          <a:bodyPr/>
          <a:lstStyle/>
          <a:p>
            <a:endParaRPr lang="en-US"/>
          </a:p>
        </p:txBody>
      </p:sp>
      <p:pic>
        <p:nvPicPr>
          <p:cNvPr id="1026" name="Picture 2" descr="5 Funny Memes About The Elderly">
            <a:extLst>
              <a:ext uri="{FF2B5EF4-FFF2-40B4-BE49-F238E27FC236}">
                <a16:creationId xmlns:a16="http://schemas.microsoft.com/office/drawing/2014/main" id="{D3E04CCA-7589-C24B-8897-6503464E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95" y="20909"/>
            <a:ext cx="9906000" cy="680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51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1831-1903-1E42-87E9-23D6261B8DC6}"/>
              </a:ext>
            </a:extLst>
          </p:cNvPr>
          <p:cNvSpPr>
            <a:spLocks noGrp="1"/>
          </p:cNvSpPr>
          <p:nvPr>
            <p:ph type="title"/>
          </p:nvPr>
        </p:nvSpPr>
        <p:spPr>
          <a:xfrm>
            <a:off x="1451579" y="493777"/>
            <a:ext cx="9603275" cy="1359978"/>
          </a:xfrm>
          <a:solidFill>
            <a:schemeClr val="bg1">
              <a:lumMod val="65000"/>
            </a:schemeClr>
          </a:solidFill>
        </p:spPr>
        <p:txBody>
          <a:bodyPr>
            <a:normAutofit/>
          </a:bodyPr>
          <a:lstStyle/>
          <a:p>
            <a:pPr algn="ctr"/>
            <a:r>
              <a:rPr lang="en-US" sz="6000" b="1" dirty="0">
                <a:solidFill>
                  <a:schemeClr val="accent1">
                    <a:lumMod val="50000"/>
                  </a:schemeClr>
                </a:solidFill>
              </a:rPr>
              <a:t>Driver Safety</a:t>
            </a:r>
          </a:p>
        </p:txBody>
      </p:sp>
      <p:sp>
        <p:nvSpPr>
          <p:cNvPr id="3" name="Content Placeholder 2">
            <a:extLst>
              <a:ext uri="{FF2B5EF4-FFF2-40B4-BE49-F238E27FC236}">
                <a16:creationId xmlns:a16="http://schemas.microsoft.com/office/drawing/2014/main" id="{6DDB35FC-0D34-7748-AF1F-8FAC76F53F38}"/>
              </a:ext>
            </a:extLst>
          </p:cNvPr>
          <p:cNvSpPr>
            <a:spLocks noGrp="1"/>
          </p:cNvSpPr>
          <p:nvPr>
            <p:ph idx="1"/>
          </p:nvPr>
        </p:nvSpPr>
        <p:spPr>
          <a:noFill/>
        </p:spPr>
        <p:txBody>
          <a:bodyPr/>
          <a:lstStyle/>
          <a:p>
            <a:r>
              <a:rPr lang="en-US" sz="3200" dirty="0"/>
              <a:t>Between 2007 and 2016, elder drivers increased by 34%</a:t>
            </a:r>
          </a:p>
          <a:p>
            <a:r>
              <a:rPr lang="en-US" sz="3200" dirty="0"/>
              <a:t>Traffic fatalities for the same population went up by an average of 13%</a:t>
            </a:r>
          </a:p>
          <a:p>
            <a:pPr lvl="1"/>
            <a:endParaRPr lang="en-US" dirty="0"/>
          </a:p>
        </p:txBody>
      </p:sp>
    </p:spTree>
    <p:extLst>
      <p:ext uri="{BB962C8B-B14F-4D97-AF65-F5344CB8AC3E}">
        <p14:creationId xmlns:p14="http://schemas.microsoft.com/office/powerpoint/2010/main" val="90682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1831-1903-1E42-87E9-23D6261B8DC6}"/>
              </a:ext>
            </a:extLst>
          </p:cNvPr>
          <p:cNvSpPr>
            <a:spLocks noGrp="1"/>
          </p:cNvSpPr>
          <p:nvPr>
            <p:ph type="title"/>
          </p:nvPr>
        </p:nvSpPr>
        <p:spPr>
          <a:solidFill>
            <a:schemeClr val="bg1">
              <a:lumMod val="65000"/>
            </a:schemeClr>
          </a:solidFill>
        </p:spPr>
        <p:txBody>
          <a:bodyPr>
            <a:normAutofit/>
          </a:bodyPr>
          <a:lstStyle/>
          <a:p>
            <a:r>
              <a:rPr lang="en-US" sz="6600" b="1" dirty="0"/>
              <a:t>Driver Safety</a:t>
            </a:r>
          </a:p>
        </p:txBody>
      </p:sp>
      <p:sp>
        <p:nvSpPr>
          <p:cNvPr id="3" name="Content Placeholder 2">
            <a:extLst>
              <a:ext uri="{FF2B5EF4-FFF2-40B4-BE49-F238E27FC236}">
                <a16:creationId xmlns:a16="http://schemas.microsoft.com/office/drawing/2014/main" id="{6DDB35FC-0D34-7748-AF1F-8FAC76F53F38}"/>
              </a:ext>
            </a:extLst>
          </p:cNvPr>
          <p:cNvSpPr>
            <a:spLocks noGrp="1"/>
          </p:cNvSpPr>
          <p:nvPr>
            <p:ph idx="1"/>
          </p:nvPr>
        </p:nvSpPr>
        <p:spPr>
          <a:xfrm>
            <a:off x="1451580" y="1993392"/>
            <a:ext cx="9603274" cy="3893824"/>
          </a:xfrm>
          <a:noFill/>
        </p:spPr>
        <p:txBody>
          <a:bodyPr>
            <a:normAutofit/>
          </a:bodyPr>
          <a:lstStyle/>
          <a:p>
            <a:r>
              <a:rPr lang="en-US" sz="3200" dirty="0"/>
              <a:t>Biggest risk factors: physical problems and cognitive impairments</a:t>
            </a:r>
          </a:p>
          <a:p>
            <a:r>
              <a:rPr lang="en-US" sz="3200" b="1" dirty="0">
                <a:solidFill>
                  <a:srgbClr val="002060"/>
                </a:solidFill>
              </a:rPr>
              <a:t>C</a:t>
            </a:r>
            <a:r>
              <a:rPr lang="en-US" sz="3200" b="1" i="1" dirty="0">
                <a:solidFill>
                  <a:srgbClr val="002060"/>
                </a:solidFill>
              </a:rPr>
              <a:t>linician’s Guide to Assessing and Counseling Older Drivers</a:t>
            </a:r>
          </a:p>
          <a:p>
            <a:pPr lvl="1"/>
            <a:r>
              <a:rPr lang="en-US" sz="3200" dirty="0"/>
              <a:t>Outlines primary prevention, secondary prevention, and tertiary prevention of driving disability</a:t>
            </a:r>
          </a:p>
          <a:p>
            <a:pPr lvl="1"/>
            <a:endParaRPr lang="en-US" dirty="0"/>
          </a:p>
        </p:txBody>
      </p:sp>
    </p:spTree>
    <p:extLst>
      <p:ext uri="{BB962C8B-B14F-4D97-AF65-F5344CB8AC3E}">
        <p14:creationId xmlns:p14="http://schemas.microsoft.com/office/powerpoint/2010/main" val="254728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DCF2-F3B9-0548-AB77-1BBA6A6D2A7E}"/>
              </a:ext>
            </a:extLst>
          </p:cNvPr>
          <p:cNvSpPr>
            <a:spLocks noGrp="1"/>
          </p:cNvSpPr>
          <p:nvPr>
            <p:ph type="title"/>
          </p:nvPr>
        </p:nvSpPr>
        <p:spPr>
          <a:xfrm>
            <a:off x="1451579" y="621793"/>
            <a:ext cx="9603275" cy="1231962"/>
          </a:xfrm>
          <a:solidFill>
            <a:schemeClr val="bg1">
              <a:lumMod val="65000"/>
            </a:schemeClr>
          </a:solidFill>
        </p:spPr>
        <p:txBody>
          <a:bodyPr>
            <a:normAutofit/>
          </a:bodyPr>
          <a:lstStyle/>
          <a:p>
            <a:pPr algn="ctr"/>
            <a:br>
              <a:rPr lang="en-US" sz="1000" b="1" dirty="0">
                <a:solidFill>
                  <a:schemeClr val="accent1">
                    <a:lumMod val="50000"/>
                  </a:schemeClr>
                </a:solidFill>
              </a:rPr>
            </a:br>
            <a:br>
              <a:rPr lang="en-US" sz="1000" b="1" dirty="0">
                <a:solidFill>
                  <a:schemeClr val="accent1">
                    <a:lumMod val="50000"/>
                  </a:schemeClr>
                </a:solidFill>
              </a:rPr>
            </a:br>
            <a:r>
              <a:rPr lang="en-US" sz="4800" b="1" dirty="0">
                <a:solidFill>
                  <a:schemeClr val="accent1">
                    <a:lumMod val="50000"/>
                  </a:schemeClr>
                </a:solidFill>
              </a:rPr>
              <a:t>Legal Obligations-1</a:t>
            </a:r>
          </a:p>
        </p:txBody>
      </p:sp>
      <p:sp>
        <p:nvSpPr>
          <p:cNvPr id="3" name="Content Placeholder 2">
            <a:extLst>
              <a:ext uri="{FF2B5EF4-FFF2-40B4-BE49-F238E27FC236}">
                <a16:creationId xmlns:a16="http://schemas.microsoft.com/office/drawing/2014/main" id="{03F07284-874F-8340-B02D-10006494C5C7}"/>
              </a:ext>
            </a:extLst>
          </p:cNvPr>
          <p:cNvSpPr>
            <a:spLocks noGrp="1"/>
          </p:cNvSpPr>
          <p:nvPr>
            <p:ph idx="1"/>
          </p:nvPr>
        </p:nvSpPr>
        <p:spPr>
          <a:xfrm>
            <a:off x="1451579" y="2015732"/>
            <a:ext cx="9603275" cy="3580396"/>
          </a:xfrm>
          <a:noFill/>
        </p:spPr>
        <p:txBody>
          <a:bodyPr>
            <a:normAutofit/>
          </a:bodyPr>
          <a:lstStyle/>
          <a:p>
            <a:r>
              <a:rPr lang="en-US" sz="3200" dirty="0"/>
              <a:t>Falls under two categories:</a:t>
            </a:r>
          </a:p>
          <a:p>
            <a:pPr lvl="1"/>
            <a:r>
              <a:rPr lang="en-US" sz="3200" dirty="0"/>
              <a:t>Potential liability based on lawsuits</a:t>
            </a:r>
          </a:p>
          <a:p>
            <a:pPr lvl="1"/>
            <a:r>
              <a:rPr lang="en-US" sz="3200" dirty="0"/>
              <a:t>Regulatory requirements based on laws governing licenses</a:t>
            </a:r>
          </a:p>
        </p:txBody>
      </p:sp>
    </p:spTree>
    <p:extLst>
      <p:ext uri="{BB962C8B-B14F-4D97-AF65-F5344CB8AC3E}">
        <p14:creationId xmlns:p14="http://schemas.microsoft.com/office/powerpoint/2010/main" val="57340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DCF2-F3B9-0548-AB77-1BBA6A6D2A7E}"/>
              </a:ext>
            </a:extLst>
          </p:cNvPr>
          <p:cNvSpPr>
            <a:spLocks noGrp="1"/>
          </p:cNvSpPr>
          <p:nvPr>
            <p:ph type="title"/>
          </p:nvPr>
        </p:nvSpPr>
        <p:spPr>
          <a:xfrm>
            <a:off x="1451579" y="512065"/>
            <a:ext cx="9603275" cy="1341690"/>
          </a:xfrm>
          <a:solidFill>
            <a:schemeClr val="bg1">
              <a:lumMod val="65000"/>
            </a:schemeClr>
          </a:solidFill>
        </p:spPr>
        <p:txBody>
          <a:bodyPr>
            <a:normAutofit/>
          </a:bodyPr>
          <a:lstStyle/>
          <a:p>
            <a:pPr algn="ctr"/>
            <a:br>
              <a:rPr lang="en-US" sz="1400" b="1" dirty="0">
                <a:solidFill>
                  <a:schemeClr val="accent1">
                    <a:lumMod val="50000"/>
                  </a:schemeClr>
                </a:solidFill>
              </a:rPr>
            </a:br>
            <a:br>
              <a:rPr lang="en-US" sz="1400" b="1" dirty="0">
                <a:solidFill>
                  <a:schemeClr val="accent1">
                    <a:lumMod val="50000"/>
                  </a:schemeClr>
                </a:solidFill>
              </a:rPr>
            </a:br>
            <a:r>
              <a:rPr lang="en-US" sz="4800" b="1" dirty="0">
                <a:solidFill>
                  <a:schemeClr val="accent1">
                    <a:lumMod val="50000"/>
                  </a:schemeClr>
                </a:solidFill>
              </a:rPr>
              <a:t>Legal Obligations-2</a:t>
            </a:r>
          </a:p>
        </p:txBody>
      </p:sp>
      <p:sp>
        <p:nvSpPr>
          <p:cNvPr id="3" name="Content Placeholder 2">
            <a:extLst>
              <a:ext uri="{FF2B5EF4-FFF2-40B4-BE49-F238E27FC236}">
                <a16:creationId xmlns:a16="http://schemas.microsoft.com/office/drawing/2014/main" id="{03F07284-874F-8340-B02D-10006494C5C7}"/>
              </a:ext>
            </a:extLst>
          </p:cNvPr>
          <p:cNvSpPr>
            <a:spLocks noGrp="1"/>
          </p:cNvSpPr>
          <p:nvPr>
            <p:ph idx="1"/>
          </p:nvPr>
        </p:nvSpPr>
        <p:spPr>
          <a:noFill/>
        </p:spPr>
        <p:txBody>
          <a:bodyPr>
            <a:normAutofit/>
          </a:bodyPr>
          <a:lstStyle/>
          <a:p>
            <a:r>
              <a:rPr lang="en-US" sz="3200" dirty="0"/>
              <a:t>Mandatory reporting: California, Delaware, New Jersey, Nevada, Oregon, and Pennsylvania</a:t>
            </a:r>
          </a:p>
          <a:p>
            <a:r>
              <a:rPr lang="en-US" sz="3200" dirty="0"/>
              <a:t>Most states voluntary</a:t>
            </a:r>
          </a:p>
          <a:p>
            <a:r>
              <a:rPr lang="en-US" sz="3200" dirty="0"/>
              <a:t>Communicate with patients as much as possible about concerns before reporting</a:t>
            </a:r>
          </a:p>
        </p:txBody>
      </p:sp>
    </p:spTree>
    <p:extLst>
      <p:ext uri="{BB962C8B-B14F-4D97-AF65-F5344CB8AC3E}">
        <p14:creationId xmlns:p14="http://schemas.microsoft.com/office/powerpoint/2010/main" val="1721398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DDC9-A35C-9A4A-ADB0-40B949E60863}"/>
              </a:ext>
            </a:extLst>
          </p:cNvPr>
          <p:cNvSpPr>
            <a:spLocks noGrp="1"/>
          </p:cNvSpPr>
          <p:nvPr>
            <p:ph type="ctrTitle"/>
          </p:nvPr>
        </p:nvSpPr>
        <p:spPr>
          <a:xfrm>
            <a:off x="1176326" y="635431"/>
            <a:ext cx="10307918" cy="2634711"/>
          </a:xfrm>
          <a:solidFill>
            <a:schemeClr val="bg1">
              <a:lumMod val="65000"/>
            </a:schemeClr>
          </a:solidFill>
        </p:spPr>
        <p:txBody>
          <a:bodyPr>
            <a:normAutofit fontScale="90000"/>
          </a:bodyPr>
          <a:lstStyle/>
          <a:p>
            <a:pPr algn="ctr"/>
            <a:br>
              <a:rPr lang="en-US" sz="1000" b="1" dirty="0">
                <a:solidFill>
                  <a:schemeClr val="accent1">
                    <a:lumMod val="50000"/>
                  </a:schemeClr>
                </a:solidFill>
                <a:latin typeface="Aharoni" panose="02010803020104030203" pitchFamily="2" charset="-79"/>
                <a:cs typeface="Aharoni" panose="02010803020104030203" pitchFamily="2" charset="-79"/>
              </a:rPr>
            </a:br>
            <a:br>
              <a:rPr lang="en-US" sz="1000" b="1" dirty="0">
                <a:solidFill>
                  <a:schemeClr val="accent1">
                    <a:lumMod val="50000"/>
                  </a:schemeClr>
                </a:solidFill>
                <a:latin typeface="Aharoni" panose="02010803020104030203" pitchFamily="2" charset="-79"/>
                <a:cs typeface="Aharoni" panose="02010803020104030203" pitchFamily="2" charset="-79"/>
              </a:rPr>
            </a:br>
            <a:br>
              <a:rPr lang="en-US" sz="1600" b="1" dirty="0">
                <a:solidFill>
                  <a:schemeClr val="accent1">
                    <a:lumMod val="50000"/>
                  </a:schemeClr>
                </a:solidFill>
                <a:latin typeface="Aharoni" panose="02010803020104030203" pitchFamily="2" charset="-79"/>
                <a:cs typeface="Aharoni" panose="02010803020104030203" pitchFamily="2" charset="-79"/>
              </a:rPr>
            </a:br>
            <a:br>
              <a:rPr lang="en-US" sz="1600" b="1" dirty="0">
                <a:solidFill>
                  <a:schemeClr val="accent1">
                    <a:lumMod val="50000"/>
                  </a:schemeClr>
                </a:solidFill>
                <a:latin typeface="Aharoni" panose="02010803020104030203" pitchFamily="2" charset="-79"/>
                <a:cs typeface="Aharoni" panose="02010803020104030203" pitchFamily="2" charset="-79"/>
              </a:rPr>
            </a:br>
            <a:br>
              <a:rPr lang="en-US" sz="1600" b="1" dirty="0">
                <a:solidFill>
                  <a:schemeClr val="accent1">
                    <a:lumMod val="50000"/>
                  </a:schemeClr>
                </a:solidFill>
                <a:latin typeface="Aharoni" panose="02010803020104030203" pitchFamily="2" charset="-79"/>
                <a:cs typeface="Aharoni" panose="02010803020104030203" pitchFamily="2" charset="-79"/>
              </a:rPr>
            </a:br>
            <a:r>
              <a:rPr lang="en-US" b="1" dirty="0">
                <a:solidFill>
                  <a:schemeClr val="accent1">
                    <a:lumMod val="50000"/>
                  </a:schemeClr>
                </a:solidFill>
                <a:latin typeface="Aharoni" panose="02010803020104030203" pitchFamily="2" charset="-79"/>
                <a:cs typeface="Aharoni" panose="02010803020104030203" pitchFamily="2" charset="-79"/>
              </a:rPr>
              <a:t>END-OF-LIFE ISSUES </a:t>
            </a:r>
            <a:r>
              <a:rPr lang="en-US" b="1" dirty="0" err="1">
                <a:solidFill>
                  <a:schemeClr val="accent1">
                    <a:lumMod val="50000"/>
                  </a:schemeClr>
                </a:solidFill>
                <a:latin typeface="Aharoni" panose="02010803020104030203" pitchFamily="2" charset="-79"/>
                <a:cs typeface="Aharoni" panose="02010803020104030203" pitchFamily="2" charset="-79"/>
              </a:rPr>
              <a:t>DOcumentation</a:t>
            </a:r>
            <a:r>
              <a:rPr lang="en-US" b="1" dirty="0">
                <a:solidFill>
                  <a:schemeClr val="accent1">
                    <a:lumMod val="50000"/>
                  </a:schemeClr>
                </a:solidFill>
                <a:latin typeface="Aharoni" panose="02010803020104030203" pitchFamily="2" charset="-79"/>
                <a:cs typeface="Aharoni" panose="02010803020104030203" pitchFamily="2" charset="-79"/>
              </a:rPr>
              <a:t> in medical records</a:t>
            </a:r>
          </a:p>
        </p:txBody>
      </p:sp>
      <p:sp>
        <p:nvSpPr>
          <p:cNvPr id="4" name="TextBox 3">
            <a:extLst>
              <a:ext uri="{FF2B5EF4-FFF2-40B4-BE49-F238E27FC236}">
                <a16:creationId xmlns:a16="http://schemas.microsoft.com/office/drawing/2014/main" id="{67A8AE38-B73D-4BED-AEB8-578B8B2280F2}"/>
              </a:ext>
            </a:extLst>
          </p:cNvPr>
          <p:cNvSpPr txBox="1"/>
          <p:nvPr/>
        </p:nvSpPr>
        <p:spPr>
          <a:xfrm>
            <a:off x="1286360" y="3797090"/>
            <a:ext cx="10197884" cy="2308324"/>
          </a:xfrm>
          <a:prstGeom prst="rect">
            <a:avLst/>
          </a:prstGeom>
          <a:gradFill>
            <a:gsLst>
              <a:gs pos="0">
                <a:schemeClr val="bg2">
                  <a:tint val="94000"/>
                  <a:satMod val="80000"/>
                  <a:lumMod val="106000"/>
                </a:schemeClr>
              </a:gs>
              <a:gs pos="100000">
                <a:schemeClr val="bg2">
                  <a:shade val="80000"/>
                </a:schemeClr>
              </a:gs>
            </a:gsLst>
            <a:path path="circle">
              <a:fillToRect l="50000" t="50000" r="50000" b="50000"/>
            </a:path>
          </a:gradFill>
        </p:spPr>
        <p:txBody>
          <a:bodyPr wrap="square" rtlCol="0">
            <a:spAutoFit/>
          </a:bodyPr>
          <a:lstStyle/>
          <a:p>
            <a:pPr algn="ctr"/>
            <a:r>
              <a:rPr lang="en-US" sz="4800" dirty="0">
                <a:solidFill>
                  <a:srgbClr val="000099"/>
                </a:solidFill>
                <a:latin typeface="Aharoni" panose="02010803020104030203" pitchFamily="2" charset="-79"/>
                <a:cs typeface="Aharoni" panose="02010803020104030203" pitchFamily="2" charset="-79"/>
              </a:rPr>
              <a:t>Case Presentation:</a:t>
            </a:r>
          </a:p>
          <a:p>
            <a:pPr algn="ctr"/>
            <a:r>
              <a:rPr lang="en-US" sz="3200" dirty="0">
                <a:latin typeface="Aharoni" panose="02010803020104030203" pitchFamily="2" charset="-79"/>
                <a:cs typeface="Aharoni" panose="02010803020104030203" pitchFamily="2" charset="-79"/>
              </a:rPr>
              <a:t>Palliative (Terminal) </a:t>
            </a:r>
            <a:r>
              <a:rPr lang="en-US" sz="3200" dirty="0" err="1">
                <a:latin typeface="Aharoni" panose="02010803020104030203" pitchFamily="2" charset="-79"/>
                <a:cs typeface="Aharoni" panose="02010803020104030203" pitchFamily="2" charset="-79"/>
              </a:rPr>
              <a:t>Extubation</a:t>
            </a:r>
            <a:r>
              <a:rPr lang="en-US" sz="3200" dirty="0">
                <a:latin typeface="Aharoni" panose="02010803020104030203" pitchFamily="2" charset="-79"/>
                <a:cs typeface="Aharoni" panose="02010803020104030203" pitchFamily="2" charset="-79"/>
              </a:rPr>
              <a:t> and Sedation</a:t>
            </a:r>
          </a:p>
          <a:p>
            <a:pPr algn="ctr"/>
            <a:r>
              <a:rPr lang="en-US" sz="3200" dirty="0">
                <a:effectLst/>
                <a:latin typeface="Aharoni" panose="02010803020104030203" pitchFamily="2" charset="-79"/>
                <a:ea typeface="Times New Roman" panose="02020603050405020304" pitchFamily="18" charset="0"/>
                <a:cs typeface="Aharoni" panose="02010803020104030203" pitchFamily="2" charset="-79"/>
              </a:rPr>
              <a:t>(Withdrawal of Mechanical </a:t>
            </a:r>
            <a:r>
              <a:rPr lang="en-US" sz="3200" dirty="0">
                <a:latin typeface="Aharoni" panose="02010803020104030203" pitchFamily="2" charset="-79"/>
                <a:ea typeface="Times New Roman" panose="02020603050405020304" pitchFamily="18" charset="0"/>
                <a:cs typeface="Aharoni" panose="02010803020104030203" pitchFamily="2" charset="-79"/>
              </a:rPr>
              <a:t>V</a:t>
            </a:r>
            <a:r>
              <a:rPr lang="en-US" sz="3200" dirty="0">
                <a:effectLst/>
                <a:latin typeface="Aharoni" panose="02010803020104030203" pitchFamily="2" charset="-79"/>
                <a:ea typeface="Times New Roman" panose="02020603050405020304" pitchFamily="18" charset="0"/>
                <a:cs typeface="Aharoni" panose="02010803020104030203" pitchFamily="2" charset="-79"/>
              </a:rPr>
              <a:t>entilatory </a:t>
            </a:r>
            <a:r>
              <a:rPr lang="en-US" sz="3200" dirty="0">
                <a:latin typeface="Aharoni" panose="02010803020104030203" pitchFamily="2" charset="-79"/>
                <a:ea typeface="Times New Roman" panose="02020603050405020304" pitchFamily="18" charset="0"/>
                <a:cs typeface="Aharoni" panose="02010803020104030203" pitchFamily="2" charset="-79"/>
              </a:rPr>
              <a:t>S</a:t>
            </a:r>
            <a:r>
              <a:rPr lang="en-US" sz="3200" dirty="0">
                <a:effectLst/>
                <a:latin typeface="Aharoni" panose="02010803020104030203" pitchFamily="2" charset="-79"/>
                <a:ea typeface="Times New Roman" panose="02020603050405020304" pitchFamily="18" charset="0"/>
                <a:cs typeface="Aharoni" panose="02010803020104030203" pitchFamily="2" charset="-79"/>
              </a:rPr>
              <a:t>upport)</a:t>
            </a:r>
          </a:p>
          <a:p>
            <a:pPr algn="ctr"/>
            <a:r>
              <a:rPr lang="en-US" sz="3200" dirty="0">
                <a:effectLst/>
                <a:latin typeface="Aharoni" panose="02010803020104030203" pitchFamily="2" charset="-79"/>
                <a:ea typeface="Times New Roman" panose="02020603050405020304" pitchFamily="18" charset="0"/>
                <a:cs typeface="Aharoni" panose="02010803020104030203" pitchFamily="2" charset="-79"/>
              </a:rPr>
              <a:t>“Dual Effect” of Fentanyl or Murder?</a:t>
            </a:r>
            <a:endParaRPr lang="en-US"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85792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9E2C-5502-9C4E-90D7-920342F7FB11}"/>
              </a:ext>
            </a:extLst>
          </p:cNvPr>
          <p:cNvSpPr>
            <a:spLocks noGrp="1"/>
          </p:cNvSpPr>
          <p:nvPr>
            <p:ph type="title"/>
          </p:nvPr>
        </p:nvSpPr>
        <p:spPr>
          <a:xfrm>
            <a:off x="712922" y="609599"/>
            <a:ext cx="10771321" cy="1133405"/>
          </a:xfrm>
          <a:solidFill>
            <a:schemeClr val="bg1">
              <a:lumMod val="65000"/>
            </a:schemeClr>
          </a:solidFill>
        </p:spPr>
        <p:txBody>
          <a:bodyPr>
            <a:normAutofit fontScale="90000"/>
          </a:bodyPr>
          <a:lstStyle/>
          <a:p>
            <a:pPr algn="ctr"/>
            <a:r>
              <a:rPr lang="en-US" sz="4400" dirty="0">
                <a:solidFill>
                  <a:schemeClr val="accent1">
                    <a:lumMod val="50000"/>
                  </a:schemeClr>
                </a:solidFill>
                <a:latin typeface="Aharoni" panose="02010803020104030203" pitchFamily="2" charset="-79"/>
                <a:cs typeface="Aharoni" panose="02010803020104030203" pitchFamily="2" charset="-79"/>
              </a:rPr>
              <a:t>Advance Care Planning and Directives-1 </a:t>
            </a:r>
            <a:br>
              <a:rPr lang="en-US" dirty="0"/>
            </a:br>
            <a:endParaRPr lang="en-US" dirty="0"/>
          </a:p>
        </p:txBody>
      </p:sp>
      <p:sp>
        <p:nvSpPr>
          <p:cNvPr id="3" name="Content Placeholder 2">
            <a:extLst>
              <a:ext uri="{FF2B5EF4-FFF2-40B4-BE49-F238E27FC236}">
                <a16:creationId xmlns:a16="http://schemas.microsoft.com/office/drawing/2014/main" id="{E284F6B5-D404-2149-BA45-A723EA0B0726}"/>
              </a:ext>
            </a:extLst>
          </p:cNvPr>
          <p:cNvSpPr>
            <a:spLocks noGrp="1"/>
          </p:cNvSpPr>
          <p:nvPr>
            <p:ph idx="1"/>
          </p:nvPr>
        </p:nvSpPr>
        <p:spPr>
          <a:xfrm>
            <a:off x="712923" y="1890794"/>
            <a:ext cx="10771320" cy="3657600"/>
          </a:xfrm>
        </p:spPr>
        <p:txBody>
          <a:bodyPr>
            <a:normAutofit/>
          </a:bodyPr>
          <a:lstStyle/>
          <a:p>
            <a:pPr lvl="0"/>
            <a:r>
              <a:rPr lang="en-US" sz="2800" b="1" i="1" dirty="0">
                <a:solidFill>
                  <a:srgbClr val="000099"/>
                </a:solidFill>
                <a:latin typeface="Tahoma" panose="020B0604030504040204" pitchFamily="34" charset="0"/>
                <a:ea typeface="Tahoma" panose="020B0604030504040204" pitchFamily="34" charset="0"/>
                <a:cs typeface="Tahoma" panose="020B0604030504040204" pitchFamily="34" charset="0"/>
              </a:rPr>
              <a:t>Advance care planning</a:t>
            </a:r>
            <a:r>
              <a:rPr lang="en-US" sz="2800"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sz="2800" dirty="0">
                <a:latin typeface="Tahoma" panose="020B0604030504040204" pitchFamily="34" charset="0"/>
                <a:ea typeface="Tahoma" panose="020B0604030504040204" pitchFamily="34" charset="0"/>
                <a:cs typeface="Tahoma" panose="020B0604030504040204" pitchFamily="34" charset="0"/>
              </a:rPr>
              <a:t>helps patients prepare for current and future decisions about their medical treatment and place of care. </a:t>
            </a:r>
          </a:p>
          <a:p>
            <a:pPr eaLnBrk="1" hangingPunct="1">
              <a:lnSpc>
                <a:spcPct val="90000"/>
              </a:lnSpc>
            </a:pPr>
            <a:r>
              <a:rPr lang="en-US" sz="2800" dirty="0">
                <a:latin typeface="Tahoma" panose="020B0604030504040204" pitchFamily="34" charset="0"/>
                <a:ea typeface="Tahoma" panose="020B0604030504040204" pitchFamily="34" charset="0"/>
                <a:cs typeface="Tahoma" panose="020B0604030504040204" pitchFamily="34" charset="0"/>
              </a:rPr>
              <a:t>Why Advance Planning?</a:t>
            </a:r>
          </a:p>
          <a:p>
            <a:pPr lvl="1">
              <a:lnSpc>
                <a:spcPct val="90000"/>
              </a:lnSpc>
            </a:pPr>
            <a:r>
              <a:rPr lang="en-US" sz="2600" dirty="0">
                <a:latin typeface="Tahoma" panose="020B0604030504040204" pitchFamily="34" charset="0"/>
                <a:ea typeface="Tahoma" panose="020B0604030504040204" pitchFamily="34" charset="0"/>
                <a:cs typeface="Tahoma" panose="020B0604030504040204" pitchFamily="34" charset="0"/>
              </a:rPr>
              <a:t>To avoid maintaining individuals on life-sustaining treatments in the absence of ‘Meaningful Life’.</a:t>
            </a:r>
          </a:p>
          <a:p>
            <a:pPr lvl="1">
              <a:lnSpc>
                <a:spcPct val="90000"/>
              </a:lnSpc>
            </a:pPr>
            <a:r>
              <a:rPr lang="en-US" sz="2600" dirty="0">
                <a:latin typeface="Tahoma" panose="020B0604030504040204" pitchFamily="34" charset="0"/>
                <a:ea typeface="Tahoma" panose="020B0604030504040204" pitchFamily="34" charset="0"/>
                <a:cs typeface="Tahoma" panose="020B0604030504040204" pitchFamily="34" charset="0"/>
              </a:rPr>
              <a:t>‘Meaningful life” is defined by one’s own values and beliefs.</a:t>
            </a:r>
          </a:p>
          <a:p>
            <a:pPr lvl="0"/>
            <a:r>
              <a:rPr lang="en-US" sz="2800" dirty="0">
                <a:latin typeface="Tahoma" panose="020B0604030504040204" pitchFamily="34" charset="0"/>
                <a:ea typeface="Tahoma" panose="020B0604030504040204" pitchFamily="34" charset="0"/>
                <a:cs typeface="Tahoma" panose="020B0604030504040204" pitchFamily="34" charset="0"/>
              </a:rPr>
              <a:t>Overall, patients are increasing utilizing advanced directives. </a:t>
            </a:r>
          </a:p>
          <a:p>
            <a:pPr marL="0" indent="0">
              <a:buNone/>
            </a:pPr>
            <a:endParaRPr lang="en-US" dirty="0"/>
          </a:p>
        </p:txBody>
      </p:sp>
    </p:spTree>
    <p:extLst>
      <p:ext uri="{BB962C8B-B14F-4D97-AF65-F5344CB8AC3E}">
        <p14:creationId xmlns:p14="http://schemas.microsoft.com/office/powerpoint/2010/main" val="164138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37AD-FEE4-44F2-9C9B-61117576FF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A9B600-08E8-46EB-89EF-CF5F29CB87B3}"/>
              </a:ext>
            </a:extLst>
          </p:cNvPr>
          <p:cNvSpPr>
            <a:spLocks noGrp="1"/>
          </p:cNvSpPr>
          <p:nvPr>
            <p:ph idx="1"/>
          </p:nvPr>
        </p:nvSpPr>
        <p:spPr>
          <a:xfrm>
            <a:off x="960895" y="2015732"/>
            <a:ext cx="10093959" cy="3780634"/>
          </a:xfrm>
        </p:spPr>
        <p:txBody>
          <a:bodyPr>
            <a:noAutofit/>
          </a:bodyPr>
          <a:lstStyle/>
          <a:p>
            <a:pPr marL="533400" indent="-533400" eaLnBrk="1" hangingPunct="1">
              <a:lnSpc>
                <a:spcPct val="100000"/>
              </a:lnSpc>
              <a:buFont typeface="Wingdings" pitchFamily="2" charset="2"/>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Advance directive for health care (living will);</a:t>
            </a:r>
          </a:p>
          <a:p>
            <a:pPr marL="533400" indent="-533400" eaLnBrk="1" hangingPunct="1">
              <a:lnSpc>
                <a:spcPct val="100000"/>
              </a:lnSpc>
              <a:buFont typeface="Wingdings" pitchFamily="2" charset="2"/>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Durable power of attorney for health care (health care proxy);</a:t>
            </a:r>
          </a:p>
          <a:p>
            <a:pPr marL="533400" indent="-533400" eaLnBrk="1" hangingPunct="1">
              <a:lnSpc>
                <a:spcPct val="100000"/>
              </a:lnSpc>
              <a:buFont typeface="Wingdings" pitchFamily="2" charset="2"/>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Do-not-resuscitate consent; </a:t>
            </a:r>
          </a:p>
          <a:p>
            <a:pPr marL="533400" indent="-533400" eaLnBrk="1" hangingPunct="1">
              <a:lnSpc>
                <a:spcPct val="100000"/>
              </a:lnSpc>
              <a:buFont typeface="Wingdings" pitchFamily="2" charset="2"/>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Do-not-intubate;</a:t>
            </a:r>
          </a:p>
          <a:p>
            <a:pPr marL="533400" indent="-533400" eaLnBrk="1" hangingPunct="1">
              <a:lnSpc>
                <a:spcPct val="100000"/>
              </a:lnSpc>
              <a:buFont typeface="Wingdings" pitchFamily="2" charset="2"/>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POLST – Physicians Orders for Life Sustaining Treatment</a:t>
            </a:r>
          </a:p>
          <a:p>
            <a:pPr marL="533400" indent="-533400" eaLnBrk="1" hangingPunct="1">
              <a:lnSpc>
                <a:spcPct val="100000"/>
              </a:lnSpc>
              <a:buFont typeface="Wingdings" pitchFamily="2" charset="2"/>
              <a:buAutoNum type="arabicPeriod"/>
            </a:pPr>
            <a:r>
              <a:rPr lang="en-US" sz="2800" dirty="0">
                <a:latin typeface="Tahoma" panose="020B0604030504040204" pitchFamily="34" charset="0"/>
                <a:ea typeface="Tahoma" panose="020B0604030504040204" pitchFamily="34" charset="0"/>
                <a:cs typeface="Tahoma" panose="020B0604030504040204" pitchFamily="34" charset="0"/>
              </a:rPr>
              <a:t>Guardianship of the incompetent person. </a:t>
            </a:r>
          </a:p>
        </p:txBody>
      </p:sp>
      <p:sp>
        <p:nvSpPr>
          <p:cNvPr id="4" name="Title 1">
            <a:extLst>
              <a:ext uri="{FF2B5EF4-FFF2-40B4-BE49-F238E27FC236}">
                <a16:creationId xmlns:a16="http://schemas.microsoft.com/office/drawing/2014/main" id="{DAE07FE0-0CB0-4802-8C05-4085EC5F90D4}"/>
              </a:ext>
            </a:extLst>
          </p:cNvPr>
          <p:cNvSpPr txBox="1">
            <a:spLocks/>
          </p:cNvSpPr>
          <p:nvPr/>
        </p:nvSpPr>
        <p:spPr>
          <a:xfrm>
            <a:off x="712922" y="418455"/>
            <a:ext cx="10771321" cy="1324550"/>
          </a:xfrm>
          <a:prstGeom prst="rect">
            <a:avLst/>
          </a:prstGeom>
          <a:solidFill>
            <a:schemeClr val="bg1">
              <a:lumMod val="65000"/>
            </a:schemeClr>
          </a:solidFill>
        </p:spPr>
        <p:txBody>
          <a:bodyPr vert="horz" lIns="91440" tIns="45720" rIns="91440" bIns="45720" rtlCol="0" anchor="t">
            <a:normAutofit fontScale="5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endParaRPr lang="en-US" sz="1000" dirty="0">
              <a:solidFill>
                <a:schemeClr val="accent1">
                  <a:lumMod val="50000"/>
                </a:schemeClr>
              </a:solidFill>
              <a:latin typeface="Aharoni" panose="02010803020104030203" pitchFamily="2" charset="-79"/>
              <a:cs typeface="Aharoni" panose="02010803020104030203" pitchFamily="2" charset="-79"/>
            </a:endParaRPr>
          </a:p>
          <a:p>
            <a:pPr algn="ctr"/>
            <a:endParaRPr lang="en-US" sz="4400" dirty="0">
              <a:solidFill>
                <a:schemeClr val="accent1">
                  <a:lumMod val="50000"/>
                </a:schemeClr>
              </a:solidFill>
              <a:latin typeface="Aharoni" panose="02010803020104030203" pitchFamily="2" charset="-79"/>
              <a:cs typeface="Aharoni" panose="02010803020104030203" pitchFamily="2" charset="-79"/>
            </a:endParaRPr>
          </a:p>
          <a:p>
            <a:pPr algn="ctr"/>
            <a:r>
              <a:rPr lang="en-US" sz="6700" dirty="0">
                <a:solidFill>
                  <a:schemeClr val="accent1">
                    <a:lumMod val="50000"/>
                  </a:schemeClr>
                </a:solidFill>
                <a:latin typeface="Aharoni" panose="02010803020104030203" pitchFamily="2" charset="-79"/>
                <a:cs typeface="Aharoni" panose="02010803020104030203" pitchFamily="2" charset="-79"/>
              </a:rPr>
              <a:t>How to implement </a:t>
            </a:r>
          </a:p>
          <a:p>
            <a:pPr algn="ctr"/>
            <a:r>
              <a:rPr lang="en-US" sz="7100" dirty="0">
                <a:solidFill>
                  <a:schemeClr val="accent1">
                    <a:lumMod val="50000"/>
                  </a:schemeClr>
                </a:solidFill>
                <a:latin typeface="Aharoni" panose="02010803020104030203" pitchFamily="2" charset="-79"/>
                <a:cs typeface="Aharoni" panose="02010803020104030203" pitchFamily="2" charset="-79"/>
              </a:rPr>
              <a:t>Advance Care Planning </a:t>
            </a:r>
            <a:endParaRPr lang="en-US" sz="7100" dirty="0"/>
          </a:p>
        </p:txBody>
      </p:sp>
    </p:spTree>
    <p:extLst>
      <p:ext uri="{BB962C8B-B14F-4D97-AF65-F5344CB8AC3E}">
        <p14:creationId xmlns:p14="http://schemas.microsoft.com/office/powerpoint/2010/main" val="3226047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E582-7E5C-4F4C-968D-9173D8759E45}"/>
              </a:ext>
            </a:extLst>
          </p:cNvPr>
          <p:cNvSpPr>
            <a:spLocks noGrp="1"/>
          </p:cNvSpPr>
          <p:nvPr>
            <p:ph type="title"/>
          </p:nvPr>
        </p:nvSpPr>
        <p:spPr>
          <a:xfrm>
            <a:off x="1451579" y="588937"/>
            <a:ext cx="9603275" cy="1264818"/>
          </a:xfrm>
          <a:solidFill>
            <a:schemeClr val="bg1">
              <a:lumMod val="65000"/>
            </a:schemeClr>
          </a:solidFill>
        </p:spPr>
        <p:txBody>
          <a:bodyPr>
            <a:normAutofit/>
          </a:bodyPr>
          <a:lstStyle/>
          <a:p>
            <a:pPr algn="ctr"/>
            <a:r>
              <a:rPr lang="en-US" sz="3600" b="1" dirty="0">
                <a:solidFill>
                  <a:schemeClr val="accent1">
                    <a:lumMod val="50000"/>
                  </a:schemeClr>
                </a:solidFill>
                <a:latin typeface="Aharoni" panose="02010803020104030203" pitchFamily="2" charset="-79"/>
                <a:cs typeface="Aharoni" panose="02010803020104030203" pitchFamily="2" charset="-79"/>
              </a:rPr>
              <a:t>Documents used to Direct Management of Financial Interests</a:t>
            </a:r>
          </a:p>
        </p:txBody>
      </p:sp>
      <p:sp>
        <p:nvSpPr>
          <p:cNvPr id="3" name="Content Placeholder 2">
            <a:extLst>
              <a:ext uri="{FF2B5EF4-FFF2-40B4-BE49-F238E27FC236}">
                <a16:creationId xmlns:a16="http://schemas.microsoft.com/office/drawing/2014/main" id="{7911EC6C-EF63-4B76-A39C-4B025C255D0F}"/>
              </a:ext>
            </a:extLst>
          </p:cNvPr>
          <p:cNvSpPr>
            <a:spLocks noGrp="1"/>
          </p:cNvSpPr>
          <p:nvPr>
            <p:ph idx="1"/>
          </p:nvPr>
        </p:nvSpPr>
        <p:spPr/>
        <p:txBody>
          <a:bodyPr>
            <a:normAutofit lnSpcReduction="10000"/>
          </a:bodyPr>
          <a:lstStyle/>
          <a:p>
            <a:pPr marL="533400" indent="-533400" eaLnBrk="1" hangingPunct="1">
              <a:buFont typeface="Wingdings" pitchFamily="2" charset="2"/>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Last Will &amp; Testament</a:t>
            </a:r>
            <a:r>
              <a:rPr lang="en-US" sz="2800" dirty="0">
                <a:latin typeface="Tahoma" panose="020B0604030504040204" pitchFamily="34" charset="0"/>
                <a:ea typeface="Tahoma" panose="020B0604030504040204" pitchFamily="34" charset="0"/>
                <a:cs typeface="Tahoma" panose="020B0604030504040204" pitchFamily="34" charset="0"/>
              </a:rPr>
              <a:t> (effective at death);</a:t>
            </a:r>
          </a:p>
          <a:p>
            <a:pPr marL="533400" indent="-533400" eaLnBrk="1" hangingPunct="1">
              <a:buFont typeface="Wingdings" pitchFamily="2" charset="2"/>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Power of attorney</a:t>
            </a:r>
            <a:r>
              <a:rPr lang="en-US" sz="2800" dirty="0">
                <a:latin typeface="Tahoma" panose="020B0604030504040204" pitchFamily="34" charset="0"/>
                <a:ea typeface="Tahoma" panose="020B0604030504040204" pitchFamily="34" charset="0"/>
                <a:cs typeface="Tahoma" panose="020B0604030504040204" pitchFamily="34" charset="0"/>
              </a:rPr>
              <a:t>, or durable power of attorney (effective during life);</a:t>
            </a:r>
          </a:p>
          <a:p>
            <a:pPr marL="533400" indent="-533400" eaLnBrk="1" hangingPunct="1">
              <a:buFont typeface="Wingdings" pitchFamily="2" charset="2"/>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Living Trusts</a:t>
            </a:r>
            <a:r>
              <a:rPr lang="en-US" sz="2800" dirty="0">
                <a:latin typeface="Tahoma" panose="020B0604030504040204" pitchFamily="34" charset="0"/>
                <a:ea typeface="Tahoma" panose="020B0604030504040204" pitchFamily="34" charset="0"/>
                <a:cs typeface="Tahoma" panose="020B0604030504040204" pitchFamily="34" charset="0"/>
              </a:rPr>
              <a:t> (effective upon execution and after death); and</a:t>
            </a:r>
          </a:p>
          <a:p>
            <a:pPr marL="533400" indent="-533400" eaLnBrk="1" hangingPunct="1">
              <a:buFont typeface="Wingdings" pitchFamily="2" charset="2"/>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Guardian of the estate</a:t>
            </a:r>
            <a:r>
              <a:rPr lang="en-US" sz="2800" dirty="0">
                <a:latin typeface="Tahoma" panose="020B0604030504040204" pitchFamily="34" charset="0"/>
                <a:ea typeface="Tahoma" panose="020B0604030504040204" pitchFamily="34" charset="0"/>
                <a:cs typeface="Tahoma" panose="020B0604030504040204" pitchFamily="34" charset="0"/>
              </a:rPr>
              <a:t> (effective during life).</a:t>
            </a:r>
          </a:p>
        </p:txBody>
      </p:sp>
    </p:spTree>
    <p:extLst>
      <p:ext uri="{BB962C8B-B14F-4D97-AF65-F5344CB8AC3E}">
        <p14:creationId xmlns:p14="http://schemas.microsoft.com/office/powerpoint/2010/main" val="247614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9C44-884A-954B-B8B7-07527F48E8A8}"/>
              </a:ext>
            </a:extLst>
          </p:cNvPr>
          <p:cNvSpPr>
            <a:spLocks noGrp="1"/>
          </p:cNvSpPr>
          <p:nvPr>
            <p:ph type="title"/>
          </p:nvPr>
        </p:nvSpPr>
        <p:spPr>
          <a:xfrm>
            <a:off x="1451579" y="449451"/>
            <a:ext cx="9603275" cy="1249320"/>
          </a:xfrm>
          <a:solidFill>
            <a:schemeClr val="bg1">
              <a:lumMod val="65000"/>
            </a:schemeClr>
          </a:solidFill>
        </p:spPr>
        <p:txBody>
          <a:bodyPr>
            <a:normAutofit fontScale="90000"/>
          </a:bodyPr>
          <a:lstStyle/>
          <a:p>
            <a:pPr algn="ctr"/>
            <a:r>
              <a:rPr lang="en-US" sz="4400" b="1" dirty="0">
                <a:solidFill>
                  <a:schemeClr val="accent1">
                    <a:lumMod val="50000"/>
                  </a:schemeClr>
                </a:solidFill>
              </a:rPr>
              <a:t>Medical-Legal Issues in </a:t>
            </a:r>
            <a:br>
              <a:rPr lang="en-US" sz="4400" b="1" dirty="0">
                <a:solidFill>
                  <a:schemeClr val="accent1">
                    <a:lumMod val="50000"/>
                  </a:schemeClr>
                </a:solidFill>
              </a:rPr>
            </a:br>
            <a:r>
              <a:rPr lang="en-US" sz="4400" b="1" dirty="0">
                <a:solidFill>
                  <a:schemeClr val="accent1">
                    <a:lumMod val="50000"/>
                  </a:schemeClr>
                </a:solidFill>
              </a:rPr>
              <a:t>Elderly People</a:t>
            </a:r>
          </a:p>
        </p:txBody>
      </p:sp>
      <p:sp>
        <p:nvSpPr>
          <p:cNvPr id="3" name="Content Placeholder 2">
            <a:extLst>
              <a:ext uri="{FF2B5EF4-FFF2-40B4-BE49-F238E27FC236}">
                <a16:creationId xmlns:a16="http://schemas.microsoft.com/office/drawing/2014/main" id="{3DEF0B30-7732-EC4D-9CED-9FB9C15435EF}"/>
              </a:ext>
            </a:extLst>
          </p:cNvPr>
          <p:cNvSpPr>
            <a:spLocks noGrp="1"/>
          </p:cNvSpPr>
          <p:nvPr>
            <p:ph idx="1"/>
          </p:nvPr>
        </p:nvSpPr>
        <p:spPr>
          <a:xfrm>
            <a:off x="3595608" y="1853754"/>
            <a:ext cx="5377912" cy="4199727"/>
          </a:xfrm>
          <a:noFill/>
        </p:spPr>
        <p:txBody>
          <a:bodyPr>
            <a:noAutofit/>
          </a:bodyPr>
          <a:lstStyle/>
          <a:p>
            <a:pPr>
              <a:lnSpc>
                <a:spcPct val="100000"/>
              </a:lnSpc>
            </a:pPr>
            <a:r>
              <a:rPr lang="en-US" sz="2800" dirty="0"/>
              <a:t>Include but not limited to:</a:t>
            </a:r>
          </a:p>
          <a:p>
            <a:pPr lvl="1">
              <a:lnSpc>
                <a:spcPct val="100000"/>
              </a:lnSpc>
            </a:pPr>
            <a:r>
              <a:rPr lang="en-US" sz="2800" dirty="0"/>
              <a:t>Elder rights</a:t>
            </a:r>
          </a:p>
          <a:p>
            <a:pPr lvl="1">
              <a:lnSpc>
                <a:spcPct val="100000"/>
              </a:lnSpc>
            </a:pPr>
            <a:r>
              <a:rPr lang="en-US" sz="2800" dirty="0"/>
              <a:t>Fiduciary duties</a:t>
            </a:r>
          </a:p>
          <a:p>
            <a:pPr lvl="1">
              <a:lnSpc>
                <a:spcPct val="100000"/>
              </a:lnSpc>
            </a:pPr>
            <a:r>
              <a:rPr lang="en-US" sz="2800" dirty="0"/>
              <a:t>Capacity and competency</a:t>
            </a:r>
          </a:p>
          <a:p>
            <a:pPr lvl="1">
              <a:lnSpc>
                <a:spcPct val="100000"/>
              </a:lnSpc>
            </a:pPr>
            <a:r>
              <a:rPr lang="en-US" sz="2800" dirty="0"/>
              <a:t>Informed consent and refusal</a:t>
            </a:r>
          </a:p>
          <a:p>
            <a:pPr lvl="1">
              <a:lnSpc>
                <a:spcPct val="100000"/>
              </a:lnSpc>
            </a:pPr>
            <a:r>
              <a:rPr lang="en-US" sz="2800" dirty="0"/>
              <a:t>Powers of attorney</a:t>
            </a:r>
          </a:p>
          <a:p>
            <a:pPr lvl="1">
              <a:lnSpc>
                <a:spcPct val="100000"/>
              </a:lnSpc>
            </a:pPr>
            <a:r>
              <a:rPr lang="en-US" sz="2800" dirty="0"/>
              <a:t>Abuse/Neglect</a:t>
            </a:r>
          </a:p>
          <a:p>
            <a:pPr lvl="1">
              <a:lnSpc>
                <a:spcPct val="100000"/>
              </a:lnSpc>
            </a:pPr>
            <a:r>
              <a:rPr lang="en-US" sz="2800" dirty="0"/>
              <a:t>Medical malpractice</a:t>
            </a:r>
          </a:p>
        </p:txBody>
      </p:sp>
    </p:spTree>
    <p:extLst>
      <p:ext uri="{BB962C8B-B14F-4D97-AF65-F5344CB8AC3E}">
        <p14:creationId xmlns:p14="http://schemas.microsoft.com/office/powerpoint/2010/main" val="4136075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9E2C-5502-9C4E-90D7-920342F7FB11}"/>
              </a:ext>
            </a:extLst>
          </p:cNvPr>
          <p:cNvSpPr>
            <a:spLocks noGrp="1"/>
          </p:cNvSpPr>
          <p:nvPr>
            <p:ph type="title"/>
          </p:nvPr>
        </p:nvSpPr>
        <p:spPr>
          <a:xfrm>
            <a:off x="1452250" y="461643"/>
            <a:ext cx="9629038" cy="1341120"/>
          </a:xfrm>
          <a:solidFill>
            <a:schemeClr val="bg1">
              <a:lumMod val="65000"/>
            </a:schemeClr>
          </a:solidFill>
        </p:spPr>
        <p:txBody>
          <a:bodyPr>
            <a:normAutofit fontScale="90000"/>
          </a:bodyPr>
          <a:lstStyle/>
          <a:p>
            <a:pPr algn="ctr"/>
            <a:r>
              <a:rPr lang="en-US" sz="4900" dirty="0">
                <a:solidFill>
                  <a:schemeClr val="accent1">
                    <a:lumMod val="50000"/>
                  </a:schemeClr>
                </a:solidFill>
                <a:latin typeface="Aharoni" panose="02010803020104030203" pitchFamily="2" charset="-79"/>
                <a:cs typeface="Aharoni" panose="02010803020104030203" pitchFamily="2" charset="-79"/>
              </a:rPr>
              <a:t>Advance Care Planning and Directives-2 </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E284F6B5-D404-2149-BA45-A723EA0B0726}"/>
              </a:ext>
            </a:extLst>
          </p:cNvPr>
          <p:cNvSpPr>
            <a:spLocks noGrp="1"/>
          </p:cNvSpPr>
          <p:nvPr>
            <p:ph idx="1"/>
          </p:nvPr>
        </p:nvSpPr>
        <p:spPr>
          <a:xfrm>
            <a:off x="526942" y="2011680"/>
            <a:ext cx="8032789" cy="4236720"/>
          </a:xfrm>
        </p:spPr>
        <p:txBody>
          <a:bodyPr>
            <a:noAutofit/>
          </a:bodyPr>
          <a:lstStyle/>
          <a:p>
            <a:r>
              <a:rPr lang="en-US" sz="2800" dirty="0">
                <a:latin typeface="Tahoma" panose="020B0604030504040204" pitchFamily="34" charset="0"/>
                <a:ea typeface="Tahoma" panose="020B0604030504040204" pitchFamily="34" charset="0"/>
                <a:cs typeface="Tahoma" panose="020B0604030504040204" pitchFamily="34" charset="0"/>
              </a:rPr>
              <a:t>2014 study -  6,122 participants had a significant increase in advance directive rates of completion, from 47% in 2000 to 72% in 2010. </a:t>
            </a:r>
          </a:p>
          <a:p>
            <a:pPr lvl="1"/>
            <a:r>
              <a:rPr lang="en-US" sz="2800" dirty="0">
                <a:latin typeface="Tahoma" panose="020B0604030504040204" pitchFamily="34" charset="0"/>
                <a:ea typeface="Tahoma" panose="020B0604030504040204" pitchFamily="34" charset="0"/>
                <a:cs typeface="Tahoma" panose="020B0604030504040204" pitchFamily="34" charset="0"/>
              </a:rPr>
              <a:t>All of whom were aged 60 and older at death. </a:t>
            </a:r>
          </a:p>
          <a:p>
            <a:pPr lvl="1"/>
            <a:r>
              <a:rPr lang="en-US" sz="2800" dirty="0">
                <a:latin typeface="Tahoma" panose="020B0604030504040204" pitchFamily="34" charset="0"/>
                <a:ea typeface="Tahoma" panose="020B0604030504040204" pitchFamily="34" charset="0"/>
                <a:cs typeface="Tahoma" panose="020B0604030504040204" pitchFamily="34" charset="0"/>
              </a:rPr>
              <a:t>The proportion who had died in the hospital decreased from 45% to 35%.</a:t>
            </a:r>
          </a:p>
        </p:txBody>
      </p:sp>
      <p:pic>
        <p:nvPicPr>
          <p:cNvPr id="5" name="Picture 4">
            <a:extLst>
              <a:ext uri="{FF2B5EF4-FFF2-40B4-BE49-F238E27FC236}">
                <a16:creationId xmlns:a16="http://schemas.microsoft.com/office/drawing/2014/main" id="{A3C88EF0-5C56-2B4A-9941-E1F2D9946FE9}"/>
              </a:ext>
            </a:extLst>
          </p:cNvPr>
          <p:cNvPicPr>
            <a:picLocks noChangeAspect="1"/>
          </p:cNvPicPr>
          <p:nvPr/>
        </p:nvPicPr>
        <p:blipFill>
          <a:blip r:embed="rId3"/>
          <a:stretch>
            <a:fillRect/>
          </a:stretch>
        </p:blipFill>
        <p:spPr>
          <a:xfrm>
            <a:off x="8916193" y="2099472"/>
            <a:ext cx="3182381" cy="3850159"/>
          </a:xfrm>
          <a:prstGeom prst="rect">
            <a:avLst/>
          </a:prstGeom>
          <a:ln>
            <a:solidFill>
              <a:schemeClr val="accent1"/>
            </a:solidFill>
          </a:ln>
          <a:effectLst>
            <a:softEdge rad="0"/>
          </a:effectLst>
        </p:spPr>
      </p:pic>
    </p:spTree>
    <p:extLst>
      <p:ext uri="{BB962C8B-B14F-4D97-AF65-F5344CB8AC3E}">
        <p14:creationId xmlns:p14="http://schemas.microsoft.com/office/powerpoint/2010/main" val="728186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9E2C-5502-9C4E-90D7-920342F7FB11}"/>
              </a:ext>
            </a:extLst>
          </p:cNvPr>
          <p:cNvSpPr>
            <a:spLocks noGrp="1"/>
          </p:cNvSpPr>
          <p:nvPr>
            <p:ph type="title"/>
          </p:nvPr>
        </p:nvSpPr>
        <p:spPr>
          <a:xfrm>
            <a:off x="1529741" y="463296"/>
            <a:ext cx="9474056" cy="1341120"/>
          </a:xfrm>
          <a:solidFill>
            <a:schemeClr val="bg1">
              <a:lumMod val="65000"/>
            </a:schemeClr>
          </a:solidFill>
        </p:spPr>
        <p:txBody>
          <a:bodyPr>
            <a:normAutofit fontScale="90000"/>
          </a:bodyPr>
          <a:lstStyle/>
          <a:p>
            <a:pPr algn="ctr"/>
            <a:r>
              <a:rPr lang="en-US" sz="4900" dirty="0">
                <a:solidFill>
                  <a:schemeClr val="accent1">
                    <a:lumMod val="50000"/>
                  </a:schemeClr>
                </a:solidFill>
                <a:latin typeface="Aharoni" panose="02010803020104030203" pitchFamily="2" charset="-79"/>
                <a:cs typeface="Aharoni" panose="02010803020104030203" pitchFamily="2" charset="-79"/>
              </a:rPr>
              <a:t>Advance Care Planning and Directives-3 </a:t>
            </a:r>
            <a:br>
              <a:rPr lang="en-US" dirty="0"/>
            </a:br>
            <a:endParaRPr lang="en-US" dirty="0"/>
          </a:p>
        </p:txBody>
      </p:sp>
      <p:sp>
        <p:nvSpPr>
          <p:cNvPr id="3" name="Content Placeholder 2">
            <a:extLst>
              <a:ext uri="{FF2B5EF4-FFF2-40B4-BE49-F238E27FC236}">
                <a16:creationId xmlns:a16="http://schemas.microsoft.com/office/drawing/2014/main" id="{E284F6B5-D404-2149-BA45-A723EA0B0726}"/>
              </a:ext>
            </a:extLst>
          </p:cNvPr>
          <p:cNvSpPr>
            <a:spLocks noGrp="1"/>
          </p:cNvSpPr>
          <p:nvPr>
            <p:ph idx="1"/>
          </p:nvPr>
        </p:nvSpPr>
        <p:spPr>
          <a:xfrm>
            <a:off x="1419905" y="1977584"/>
            <a:ext cx="9583892" cy="4236720"/>
          </a:xfrm>
        </p:spPr>
        <p:txBody>
          <a:bodyPr>
            <a:normAutofit lnSpcReduction="10000"/>
          </a:bodyPr>
          <a:lstStyle/>
          <a:p>
            <a:r>
              <a:rPr lang="en-US" sz="2800" dirty="0">
                <a:latin typeface="Tahoma" panose="020B0604030504040204" pitchFamily="34" charset="0"/>
                <a:ea typeface="Tahoma" panose="020B0604030504040204" pitchFamily="34" charset="0"/>
                <a:cs typeface="Tahoma" panose="020B0604030504040204" pitchFamily="34" charset="0"/>
              </a:rPr>
              <a:t>In 2007, </a:t>
            </a:r>
            <a:r>
              <a:rPr lang="en-US" sz="2800" dirty="0" err="1">
                <a:latin typeface="Tahoma" panose="020B0604030504040204" pitchFamily="34" charset="0"/>
                <a:ea typeface="Tahoma" panose="020B0604030504040204" pitchFamily="34" charset="0"/>
                <a:cs typeface="Tahoma" panose="020B0604030504040204" pitchFamily="34" charset="0"/>
              </a:rPr>
              <a:t>Teno</a:t>
            </a:r>
            <a:r>
              <a:rPr lang="en-US" sz="2800" dirty="0">
                <a:latin typeface="Tahoma" panose="020B0604030504040204" pitchFamily="34" charset="0"/>
                <a:ea typeface="Tahoma" panose="020B0604030504040204" pitchFamily="34" charset="0"/>
                <a:cs typeface="Tahoma" panose="020B0604030504040204" pitchFamily="34" charset="0"/>
              </a:rPr>
              <a:t> et all examined the role of advanced directives 10 years after the Patient Self-Determination Act (PSDA). </a:t>
            </a:r>
          </a:p>
          <a:p>
            <a:pPr lvl="1"/>
            <a:r>
              <a:rPr lang="en-US" sz="2800" dirty="0">
                <a:latin typeface="Tahoma" panose="020B0604030504040204" pitchFamily="34" charset="0"/>
                <a:ea typeface="Tahoma" panose="020B0604030504040204" pitchFamily="34" charset="0"/>
                <a:cs typeface="Tahoma" panose="020B0604030504040204" pitchFamily="34" charset="0"/>
              </a:rPr>
              <a:t>70.8% had advance directives </a:t>
            </a:r>
          </a:p>
          <a:p>
            <a:pPr lvl="1"/>
            <a:r>
              <a:rPr lang="en-US" sz="2800" dirty="0">
                <a:latin typeface="Tahoma" panose="020B0604030504040204" pitchFamily="34" charset="0"/>
                <a:ea typeface="Tahoma" panose="020B0604030504040204" pitchFamily="34" charset="0"/>
                <a:cs typeface="Tahoma" panose="020B0604030504040204" pitchFamily="34" charset="0"/>
              </a:rPr>
              <a:t>Advance directives more likely in patients with hospice care or who lived in a nursing home and were less likely to have a feeding tube or be placed on a respirator at the end of life. </a:t>
            </a:r>
          </a:p>
          <a:p>
            <a:endParaRPr lang="en-US" dirty="0"/>
          </a:p>
        </p:txBody>
      </p:sp>
    </p:spTree>
    <p:extLst>
      <p:ext uri="{BB962C8B-B14F-4D97-AF65-F5344CB8AC3E}">
        <p14:creationId xmlns:p14="http://schemas.microsoft.com/office/powerpoint/2010/main" val="267492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AB57-AA95-9A4D-B32A-DCB51AFDCD6E}"/>
              </a:ext>
            </a:extLst>
          </p:cNvPr>
          <p:cNvSpPr>
            <a:spLocks noGrp="1"/>
          </p:cNvSpPr>
          <p:nvPr>
            <p:ph type="title"/>
          </p:nvPr>
        </p:nvSpPr>
        <p:spPr>
          <a:xfrm>
            <a:off x="1408894" y="489269"/>
            <a:ext cx="9672393" cy="1320800"/>
          </a:xfrm>
          <a:solidFill>
            <a:schemeClr val="bg1">
              <a:lumMod val="65000"/>
            </a:schemeClr>
          </a:solidFill>
        </p:spPr>
        <p:txBody>
          <a:bodyPr>
            <a:normAutofit fontScale="90000"/>
          </a:bodyPr>
          <a:lstStyle/>
          <a:p>
            <a:pPr algn="ctr"/>
            <a:r>
              <a:rPr lang="en-US" sz="4000" dirty="0">
                <a:solidFill>
                  <a:schemeClr val="accent1">
                    <a:lumMod val="50000"/>
                  </a:schemeClr>
                </a:solidFill>
                <a:latin typeface="Aharoni" panose="02010803020104030203" pitchFamily="2" charset="-79"/>
                <a:cs typeface="Aharoni" panose="02010803020104030203" pitchFamily="2" charset="-79"/>
              </a:rPr>
              <a:t>Failure to Comply with a </a:t>
            </a:r>
            <a:br>
              <a:rPr lang="en-US" sz="4000" dirty="0">
                <a:solidFill>
                  <a:schemeClr val="accent1">
                    <a:lumMod val="50000"/>
                  </a:schemeClr>
                </a:solidFill>
                <a:latin typeface="Aharoni" panose="02010803020104030203" pitchFamily="2" charset="-79"/>
                <a:cs typeface="Aharoni" panose="02010803020104030203" pitchFamily="2" charset="-79"/>
              </a:rPr>
            </a:br>
            <a:r>
              <a:rPr lang="en-US" sz="4000" dirty="0">
                <a:solidFill>
                  <a:schemeClr val="accent1">
                    <a:lumMod val="50000"/>
                  </a:schemeClr>
                </a:solidFill>
                <a:latin typeface="Aharoni" panose="02010803020104030203" pitchFamily="2" charset="-79"/>
                <a:cs typeface="Aharoni" panose="02010803020104030203" pitchFamily="2" charset="-79"/>
              </a:rPr>
              <a:t>Patient’s Advance Directive </a:t>
            </a:r>
            <a:br>
              <a:rPr lang="en-US" dirty="0"/>
            </a:br>
            <a:endParaRPr lang="en-US" dirty="0"/>
          </a:p>
        </p:txBody>
      </p:sp>
      <p:sp>
        <p:nvSpPr>
          <p:cNvPr id="3" name="Content Placeholder 2">
            <a:extLst>
              <a:ext uri="{FF2B5EF4-FFF2-40B4-BE49-F238E27FC236}">
                <a16:creationId xmlns:a16="http://schemas.microsoft.com/office/drawing/2014/main" id="{2289BD3A-32AF-A545-B892-00C4A414F86B}"/>
              </a:ext>
            </a:extLst>
          </p:cNvPr>
          <p:cNvSpPr>
            <a:spLocks noGrp="1"/>
          </p:cNvSpPr>
          <p:nvPr>
            <p:ph idx="1"/>
          </p:nvPr>
        </p:nvSpPr>
        <p:spPr>
          <a:xfrm>
            <a:off x="1408893" y="1999280"/>
            <a:ext cx="9672393" cy="4045059"/>
          </a:xfrm>
        </p:spPr>
        <p:txBody>
          <a:bodyPr>
            <a:normAutofit/>
          </a:bodyPr>
          <a:lstStyle/>
          <a:p>
            <a:pPr lvl="0"/>
            <a:r>
              <a:rPr lang="en-US" sz="2800" dirty="0">
                <a:latin typeface="Tahoma" panose="020B0604030504040204" pitchFamily="34" charset="0"/>
                <a:ea typeface="Tahoma" panose="020B0604030504040204" pitchFamily="34" charset="0"/>
                <a:cs typeface="Tahoma" panose="020B0604030504040204" pitchFamily="34" charset="0"/>
              </a:rPr>
              <a:t>Medically unethical and legally unprofessional to disregard a patient’s expressed wishes. </a:t>
            </a:r>
          </a:p>
          <a:p>
            <a:pPr lvl="1"/>
            <a:r>
              <a:rPr lang="en-US" sz="2800" dirty="0">
                <a:latin typeface="Tahoma" panose="020B0604030504040204" pitchFamily="34" charset="0"/>
                <a:ea typeface="Tahoma" panose="020B0604030504040204" pitchFamily="34" charset="0"/>
                <a:cs typeface="Tahoma" panose="020B0604030504040204" pitchFamily="34" charset="0"/>
              </a:rPr>
              <a:t>Due to this, patients’ or their representatives a legally with in their right to bring a civil action for damages under a variety of theories of recovery, including intentional assault and battery, medical negligence or wrongful life. </a:t>
            </a:r>
          </a:p>
        </p:txBody>
      </p:sp>
    </p:spTree>
    <p:extLst>
      <p:ext uri="{BB962C8B-B14F-4D97-AF65-F5344CB8AC3E}">
        <p14:creationId xmlns:p14="http://schemas.microsoft.com/office/powerpoint/2010/main" val="592943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AB57-AA95-9A4D-B32A-DCB51AFDCD6E}"/>
              </a:ext>
            </a:extLst>
          </p:cNvPr>
          <p:cNvSpPr>
            <a:spLocks noGrp="1"/>
          </p:cNvSpPr>
          <p:nvPr>
            <p:ph type="title"/>
          </p:nvPr>
        </p:nvSpPr>
        <p:spPr>
          <a:xfrm>
            <a:off x="1483246" y="609599"/>
            <a:ext cx="9582543" cy="1200469"/>
          </a:xfrm>
          <a:solidFill>
            <a:schemeClr val="bg1">
              <a:lumMod val="65000"/>
            </a:schemeClr>
          </a:solidFill>
        </p:spPr>
        <p:txBody>
          <a:bodyPr>
            <a:normAutofit fontScale="90000"/>
          </a:bodyPr>
          <a:lstStyle/>
          <a:p>
            <a:pPr algn="ctr"/>
            <a:r>
              <a:rPr lang="en-US" sz="4900" dirty="0">
                <a:solidFill>
                  <a:schemeClr val="accent1">
                    <a:lumMod val="50000"/>
                  </a:schemeClr>
                </a:solidFill>
                <a:latin typeface="Aharoni" panose="02010803020104030203" pitchFamily="2" charset="-79"/>
                <a:cs typeface="Aharoni" panose="02010803020104030203" pitchFamily="2" charset="-79"/>
              </a:rPr>
              <a:t>Disregarding patient’s </a:t>
            </a:r>
            <a:br>
              <a:rPr lang="en-US" sz="4900" dirty="0">
                <a:solidFill>
                  <a:schemeClr val="accent1">
                    <a:lumMod val="50000"/>
                  </a:schemeClr>
                </a:solidFill>
                <a:latin typeface="Aharoni" panose="02010803020104030203" pitchFamily="2" charset="-79"/>
                <a:cs typeface="Aharoni" panose="02010803020104030203" pitchFamily="2" charset="-79"/>
              </a:rPr>
            </a:br>
            <a:r>
              <a:rPr lang="en-US" sz="4900" dirty="0">
                <a:solidFill>
                  <a:schemeClr val="accent1">
                    <a:lumMod val="50000"/>
                  </a:schemeClr>
                </a:solidFill>
                <a:latin typeface="Aharoni" panose="02010803020104030203" pitchFamily="2" charset="-79"/>
                <a:cs typeface="Aharoni" panose="02010803020104030203" pitchFamily="2" charset="-79"/>
              </a:rPr>
              <a:t>express wishes</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2289BD3A-32AF-A545-B892-00C4A414F86B}"/>
              </a:ext>
            </a:extLst>
          </p:cNvPr>
          <p:cNvSpPr>
            <a:spLocks noGrp="1"/>
          </p:cNvSpPr>
          <p:nvPr>
            <p:ph idx="1"/>
          </p:nvPr>
        </p:nvSpPr>
        <p:spPr>
          <a:xfrm>
            <a:off x="1504403" y="1782947"/>
            <a:ext cx="9561386" cy="4292390"/>
          </a:xfrm>
        </p:spPr>
        <p:txBody>
          <a:bodyPr>
            <a:normAutofit/>
          </a:bodyPr>
          <a:lstStyle/>
          <a:p>
            <a:pPr lvl="0"/>
            <a:r>
              <a:rPr lang="en-US" sz="3200" dirty="0"/>
              <a:t>Medically unethical and legally unprofessional to disregard a patient’s expressed wishes. </a:t>
            </a:r>
          </a:p>
          <a:p>
            <a:pPr lvl="1"/>
            <a:r>
              <a:rPr lang="en-US" sz="3200" dirty="0"/>
              <a:t>Due to this, patients’ or their representatives a legally with in their right to bring a civil action for damages under a variety of theories of recovery, including intentional assault and battery, medical negligence or wrongful life. </a:t>
            </a:r>
          </a:p>
        </p:txBody>
      </p:sp>
    </p:spTree>
    <p:extLst>
      <p:ext uri="{BB962C8B-B14F-4D97-AF65-F5344CB8AC3E}">
        <p14:creationId xmlns:p14="http://schemas.microsoft.com/office/powerpoint/2010/main" val="2604693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2F66-3A6D-4C6B-BE29-987EF5AE17B6}"/>
              </a:ext>
            </a:extLst>
          </p:cNvPr>
          <p:cNvSpPr>
            <a:spLocks noGrp="1"/>
          </p:cNvSpPr>
          <p:nvPr>
            <p:ph type="title"/>
          </p:nvPr>
        </p:nvSpPr>
        <p:spPr>
          <a:xfrm>
            <a:off x="1451579" y="446049"/>
            <a:ext cx="9603275" cy="1407705"/>
          </a:xfrm>
          <a:solidFill>
            <a:schemeClr val="bg1">
              <a:lumMod val="65000"/>
            </a:schemeClr>
          </a:solidFill>
        </p:spPr>
        <p:txBody>
          <a:bodyPr>
            <a:normAutofit/>
          </a:bodyPr>
          <a:lstStyle/>
          <a:p>
            <a:pPr algn="ctr"/>
            <a:br>
              <a:rPr lang="en-US" dirty="0"/>
            </a:br>
            <a:r>
              <a:rPr lang="en-US" sz="4400" dirty="0">
                <a:latin typeface="Aharoni" panose="02010803020104030203" pitchFamily="2" charset="-79"/>
                <a:cs typeface="Aharoni" panose="02010803020104030203" pitchFamily="2" charset="-79"/>
              </a:rPr>
              <a:t>documenting type OF DEATH</a:t>
            </a:r>
          </a:p>
        </p:txBody>
      </p:sp>
      <p:sp>
        <p:nvSpPr>
          <p:cNvPr id="3" name="Content Placeholder 2">
            <a:extLst>
              <a:ext uri="{FF2B5EF4-FFF2-40B4-BE49-F238E27FC236}">
                <a16:creationId xmlns:a16="http://schemas.microsoft.com/office/drawing/2014/main" id="{D6DDBCB6-E5F2-4FAC-9A60-583E29F7CDB9}"/>
              </a:ext>
            </a:extLst>
          </p:cNvPr>
          <p:cNvSpPr>
            <a:spLocks noGrp="1"/>
          </p:cNvSpPr>
          <p:nvPr>
            <p:ph idx="1"/>
          </p:nvPr>
        </p:nvSpPr>
        <p:spPr>
          <a:xfrm>
            <a:off x="1451579" y="2015732"/>
            <a:ext cx="9603275" cy="3805205"/>
          </a:xfrm>
        </p:spPr>
        <p:txBody>
          <a:bodyPr>
            <a:noAutofit/>
          </a:bodyPr>
          <a:lstStyle/>
          <a:p>
            <a:pPr marL="533400" indent="-533400" eaLnBrk="1" hangingPunct="1">
              <a:lnSpc>
                <a:spcPct val="100000"/>
              </a:lnSpc>
              <a:buFont typeface="Wingdings" pitchFamily="2" charset="2"/>
              <a:buChar char="l"/>
            </a:pPr>
            <a:r>
              <a:rPr lang="en-US" sz="2800" dirty="0">
                <a:latin typeface="Tahoma" panose="020B0604030504040204" pitchFamily="34" charset="0"/>
                <a:ea typeface="Tahoma" panose="020B0604030504040204" pitchFamily="34" charset="0"/>
                <a:cs typeface="Tahoma" panose="020B0604030504040204" pitchFamily="34" charset="0"/>
              </a:rPr>
              <a:t>Medical definition - Death of organs</a:t>
            </a:r>
          </a:p>
          <a:p>
            <a:pPr marL="533400" indent="-533400" eaLnBrk="1" hangingPunct="1">
              <a:lnSpc>
                <a:spcPct val="100000"/>
              </a:lnSpc>
              <a:buFont typeface="Wingdings" pitchFamily="2" charset="2"/>
              <a:buChar char="l"/>
            </a:pPr>
            <a:r>
              <a:rPr lang="en-US" sz="2800" dirty="0">
                <a:latin typeface="Tahoma" panose="020B0604030504040204" pitchFamily="34" charset="0"/>
                <a:ea typeface="Tahoma" panose="020B0604030504040204" pitchFamily="34" charset="0"/>
                <a:cs typeface="Tahoma" panose="020B0604030504040204" pitchFamily="34" charset="0"/>
              </a:rPr>
              <a:t>Legal definition - Brain death- 2 types</a:t>
            </a:r>
          </a:p>
          <a:p>
            <a:pPr marL="533400" indent="-533400" eaLnBrk="1" hangingPunct="1">
              <a:lnSpc>
                <a:spcPct val="100000"/>
              </a:lnSpc>
              <a:buFont typeface="Wingdings" pitchFamily="2" charset="2"/>
              <a:buChar char="l"/>
            </a:pPr>
            <a:r>
              <a:rPr lang="en-US" sz="2800" b="1" dirty="0">
                <a:latin typeface="Tahoma" panose="020B0604030504040204" pitchFamily="34" charset="0"/>
                <a:ea typeface="Tahoma" panose="020B0604030504040204" pitchFamily="34" charset="0"/>
                <a:cs typeface="Tahoma" panose="020B0604030504040204" pitchFamily="34" charset="0"/>
              </a:rPr>
              <a:t>Euthanasia </a:t>
            </a:r>
            <a:r>
              <a:rPr lang="en-US" sz="2800" dirty="0">
                <a:latin typeface="Tahoma" panose="020B0604030504040204" pitchFamily="34" charset="0"/>
                <a:ea typeface="Tahoma" panose="020B0604030504040204" pitchFamily="34" charset="0"/>
                <a:cs typeface="Tahoma" panose="020B0604030504040204" pitchFamily="34" charset="0"/>
              </a:rPr>
              <a:t>– 4 types:</a:t>
            </a:r>
          </a:p>
          <a:p>
            <a:pPr marL="990600" lvl="1" indent="-533400">
              <a:lnSpc>
                <a:spcPct val="100000"/>
              </a:lnSpc>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Active</a:t>
            </a:r>
            <a:r>
              <a:rPr lang="en-US" sz="2800" dirty="0">
                <a:latin typeface="Tahoma" panose="020B0604030504040204" pitchFamily="34" charset="0"/>
                <a:ea typeface="Tahoma" panose="020B0604030504040204" pitchFamily="34" charset="0"/>
                <a:cs typeface="Tahoma" panose="020B0604030504040204" pitchFamily="34" charset="0"/>
              </a:rPr>
              <a:t> euthanasia</a:t>
            </a:r>
          </a:p>
          <a:p>
            <a:pPr marL="990600" lvl="1" indent="-533400">
              <a:lnSpc>
                <a:spcPct val="100000"/>
              </a:lnSpc>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Passive </a:t>
            </a:r>
            <a:r>
              <a:rPr lang="en-US" sz="2800" dirty="0">
                <a:latin typeface="Tahoma" panose="020B0604030504040204" pitchFamily="34" charset="0"/>
                <a:ea typeface="Tahoma" panose="020B0604030504040204" pitchFamily="34" charset="0"/>
                <a:cs typeface="Tahoma" panose="020B0604030504040204" pitchFamily="34" charset="0"/>
              </a:rPr>
              <a:t>euthanasia</a:t>
            </a:r>
          </a:p>
          <a:p>
            <a:pPr marL="990600" lvl="1" indent="-533400">
              <a:lnSpc>
                <a:spcPct val="100000"/>
              </a:lnSpc>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Medical</a:t>
            </a:r>
            <a:r>
              <a:rPr lang="en-US" sz="2800" dirty="0">
                <a:latin typeface="Tahoma" panose="020B0604030504040204" pitchFamily="34" charset="0"/>
                <a:ea typeface="Tahoma" panose="020B0604030504040204" pitchFamily="34" charset="0"/>
                <a:cs typeface="Tahoma" panose="020B0604030504040204" pitchFamily="34" charset="0"/>
              </a:rPr>
              <a:t> euthanasia</a:t>
            </a:r>
          </a:p>
          <a:p>
            <a:pPr marL="990600" lvl="1" indent="-533400">
              <a:lnSpc>
                <a:spcPct val="100000"/>
              </a:lnSpc>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Statutory</a:t>
            </a:r>
            <a:r>
              <a:rPr lang="en-US" sz="2800" dirty="0">
                <a:latin typeface="Tahoma" panose="020B0604030504040204" pitchFamily="34" charset="0"/>
                <a:ea typeface="Tahoma" panose="020B0604030504040204" pitchFamily="34" charset="0"/>
                <a:cs typeface="Tahoma" panose="020B0604030504040204" pitchFamily="34" charset="0"/>
              </a:rPr>
              <a:t> euthanasia </a:t>
            </a:r>
          </a:p>
        </p:txBody>
      </p:sp>
    </p:spTree>
    <p:extLst>
      <p:ext uri="{BB962C8B-B14F-4D97-AF65-F5344CB8AC3E}">
        <p14:creationId xmlns:p14="http://schemas.microsoft.com/office/powerpoint/2010/main" val="1090248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1451579" y="602167"/>
            <a:ext cx="9603275" cy="1251588"/>
          </a:xfrm>
          <a:solidFill>
            <a:schemeClr val="bg1">
              <a:lumMod val="65000"/>
            </a:schemeClr>
          </a:solidFill>
        </p:spPr>
        <p:txBody>
          <a:bodyPr>
            <a:normAutofit/>
          </a:bodyPr>
          <a:lstStyle/>
          <a:p>
            <a:pPr algn="ctr" eaLnBrk="1" hangingPunct="1"/>
            <a:r>
              <a:rPr lang="en-US" sz="4000" dirty="0">
                <a:solidFill>
                  <a:schemeClr val="accent1">
                    <a:lumMod val="50000"/>
                  </a:schemeClr>
                </a:solidFill>
                <a:latin typeface="Aharoni" panose="02010803020104030203" pitchFamily="2" charset="-79"/>
                <a:cs typeface="Aharoni" panose="02010803020104030203" pitchFamily="2" charset="-79"/>
              </a:rPr>
              <a:t>Active Euthanasia </a:t>
            </a:r>
            <a:br>
              <a:rPr lang="en-US" sz="4000" dirty="0">
                <a:solidFill>
                  <a:schemeClr val="accent1">
                    <a:lumMod val="50000"/>
                  </a:schemeClr>
                </a:solidFill>
                <a:latin typeface="Aharoni" panose="02010803020104030203" pitchFamily="2" charset="-79"/>
                <a:cs typeface="Aharoni" panose="02010803020104030203" pitchFamily="2" charset="-79"/>
              </a:rPr>
            </a:br>
            <a:r>
              <a:rPr lang="en-US" sz="4000" dirty="0">
                <a:solidFill>
                  <a:schemeClr val="accent1">
                    <a:lumMod val="50000"/>
                  </a:schemeClr>
                </a:solidFill>
                <a:latin typeface="Aharoni" panose="02010803020104030203" pitchFamily="2" charset="-79"/>
                <a:cs typeface="Aharoni" panose="02010803020104030203" pitchFamily="2" charset="-79"/>
              </a:rPr>
              <a:t>Mercy Killing</a:t>
            </a:r>
          </a:p>
        </p:txBody>
      </p:sp>
      <p:sp>
        <p:nvSpPr>
          <p:cNvPr id="17411" name="Rectangle 3"/>
          <p:cNvSpPr>
            <a:spLocks noGrp="1" noChangeArrowheads="1"/>
          </p:cNvSpPr>
          <p:nvPr>
            <p:ph type="body" idx="1"/>
          </p:nvPr>
        </p:nvSpPr>
        <p:spPr/>
        <p:txBody>
          <a:bodyPr>
            <a:normAutofit lnSpcReduction="10000"/>
          </a:bodyPr>
          <a:lstStyle/>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Illegal in all States in Humans</a:t>
            </a:r>
          </a:p>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Accepted in Animals</a:t>
            </a:r>
          </a:p>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Murder</a:t>
            </a:r>
          </a:p>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No matter how well intentioned for severe pain and suffering.</a:t>
            </a:r>
          </a:p>
          <a:p>
            <a:pPr eaLnBrk="1" hangingPunct="1"/>
            <a:r>
              <a:rPr lang="en-US" sz="2800" dirty="0">
                <a:latin typeface="Tahoma" panose="020B0604030504040204" pitchFamily="34" charset="0"/>
                <a:ea typeface="Tahoma" panose="020B0604030504040204" pitchFamily="34" charset="0"/>
                <a:cs typeface="Tahoma" panose="020B0604030504040204" pitchFamily="34" charset="0"/>
              </a:rPr>
              <a:t>Note: Suicide is not considered illegal in U.S.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1451579" y="200722"/>
            <a:ext cx="9603275" cy="1653033"/>
          </a:xfrm>
          <a:solidFill>
            <a:schemeClr val="bg1">
              <a:lumMod val="65000"/>
            </a:schemeClr>
          </a:solidFill>
        </p:spPr>
        <p:txBody>
          <a:bodyPr>
            <a:normAutofit/>
          </a:bodyPr>
          <a:lstStyle/>
          <a:p>
            <a:pPr algn="ctr" eaLnBrk="1" hangingPunct="1"/>
            <a:br>
              <a:rPr lang="en-US" sz="4400" dirty="0">
                <a:solidFill>
                  <a:schemeClr val="accent1">
                    <a:lumMod val="50000"/>
                  </a:schemeClr>
                </a:solidFill>
                <a:latin typeface="Aharoni" panose="02010803020104030203" pitchFamily="2" charset="-79"/>
                <a:cs typeface="Aharoni" panose="02010803020104030203" pitchFamily="2" charset="-79"/>
              </a:rPr>
            </a:br>
            <a:r>
              <a:rPr lang="en-US" sz="4400" dirty="0">
                <a:solidFill>
                  <a:schemeClr val="accent1">
                    <a:lumMod val="50000"/>
                  </a:schemeClr>
                </a:solidFill>
                <a:latin typeface="Aharoni" panose="02010803020104030203" pitchFamily="2" charset="-79"/>
                <a:cs typeface="Aharoni" panose="02010803020104030203" pitchFamily="2" charset="-79"/>
              </a:rPr>
              <a:t>Passive Euthanasia</a:t>
            </a:r>
          </a:p>
        </p:txBody>
      </p:sp>
      <p:sp>
        <p:nvSpPr>
          <p:cNvPr id="18435" name="Rectangle 3"/>
          <p:cNvSpPr>
            <a:spLocks noGrp="1" noChangeArrowheads="1"/>
          </p:cNvSpPr>
          <p:nvPr>
            <p:ph type="body" idx="1"/>
          </p:nvPr>
        </p:nvSpPr>
        <p:spPr>
          <a:xfrm>
            <a:off x="2007220" y="2015732"/>
            <a:ext cx="9047634" cy="4050531"/>
          </a:xfrm>
        </p:spPr>
        <p:txBody>
          <a:bodyPr>
            <a:noAutofit/>
          </a:bodyPr>
          <a:lstStyle/>
          <a:p>
            <a:pPr eaLnBrk="1" hangingPunct="1">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Legal in ALL States.</a:t>
            </a:r>
          </a:p>
          <a:p>
            <a:pPr eaLnBrk="1" hangingPunct="1">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Permits “Natural Death”</a:t>
            </a:r>
          </a:p>
          <a:p>
            <a:pPr eaLnBrk="1" hangingPunct="1">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Based on the concept of “Self Determination” &amp; the principle of “Autonomy”</a:t>
            </a:r>
          </a:p>
          <a:p>
            <a:pPr eaLnBrk="1" hangingPunct="1">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COMPETENT ADULTS</a:t>
            </a:r>
          </a:p>
          <a:p>
            <a:pPr eaLnBrk="1" hangingPunct="1">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Right to Refuse Treatment</a:t>
            </a:r>
          </a:p>
          <a:p>
            <a:pPr eaLnBrk="1" hangingPunct="1">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Using Advance Directives (Living Will).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solidFill>
            <a:schemeClr val="bg1">
              <a:lumMod val="65000"/>
            </a:schemeClr>
          </a:solidFill>
        </p:spPr>
        <p:txBody>
          <a:bodyPr>
            <a:normAutofit/>
          </a:bodyPr>
          <a:lstStyle/>
          <a:p>
            <a:pPr algn="ctr" eaLnBrk="1" hangingPunct="1"/>
            <a:br>
              <a:rPr lang="en-US" sz="1000" dirty="0">
                <a:solidFill>
                  <a:schemeClr val="accent1">
                    <a:lumMod val="50000"/>
                  </a:schemeClr>
                </a:solidFill>
                <a:latin typeface="Aharoni" panose="02010803020104030203" pitchFamily="2" charset="-79"/>
                <a:cs typeface="Aharoni" panose="02010803020104030203" pitchFamily="2" charset="-79"/>
              </a:rPr>
            </a:br>
            <a:br>
              <a:rPr lang="en-US" sz="1000" dirty="0">
                <a:solidFill>
                  <a:schemeClr val="accent1">
                    <a:lumMod val="50000"/>
                  </a:schemeClr>
                </a:solidFill>
                <a:latin typeface="Aharoni" panose="02010803020104030203" pitchFamily="2" charset="-79"/>
                <a:cs typeface="Aharoni" panose="02010803020104030203" pitchFamily="2" charset="-79"/>
              </a:rPr>
            </a:br>
            <a:r>
              <a:rPr lang="en-US" sz="4000" dirty="0">
                <a:solidFill>
                  <a:schemeClr val="accent1">
                    <a:lumMod val="50000"/>
                  </a:schemeClr>
                </a:solidFill>
                <a:latin typeface="Aharoni" panose="02010803020104030203" pitchFamily="2" charset="-79"/>
                <a:cs typeface="Aharoni" panose="02010803020104030203" pitchFamily="2" charset="-79"/>
              </a:rPr>
              <a:t>Medical Euthanasia (Legal)</a:t>
            </a:r>
          </a:p>
        </p:txBody>
      </p:sp>
      <p:sp>
        <p:nvSpPr>
          <p:cNvPr id="19459" name="Rectangle 3"/>
          <p:cNvSpPr>
            <a:spLocks noGrp="1" noChangeArrowheads="1"/>
          </p:cNvSpPr>
          <p:nvPr>
            <p:ph type="body" idx="1"/>
          </p:nvPr>
        </p:nvSpPr>
        <p:spPr>
          <a:xfrm>
            <a:off x="2653990" y="2015732"/>
            <a:ext cx="8400864" cy="3450613"/>
          </a:xfrm>
        </p:spPr>
        <p:txBody>
          <a:bodyPr>
            <a:normAutofit/>
          </a:bodyPr>
          <a:lstStyle/>
          <a:p>
            <a:pPr eaLnBrk="1" hangingPunct="1">
              <a:lnSpc>
                <a:spcPct val="90000"/>
              </a:lnSpc>
            </a:pPr>
            <a:r>
              <a:rPr lang="en-US" sz="2800" dirty="0">
                <a:latin typeface="Tahoma" panose="020B0604030504040204" pitchFamily="34" charset="0"/>
                <a:ea typeface="Tahoma" panose="020B0604030504040204" pitchFamily="34" charset="0"/>
                <a:cs typeface="Tahoma" panose="020B0604030504040204" pitchFamily="34" charset="0"/>
              </a:rPr>
              <a:t>“Dual Effect” Doctrine</a:t>
            </a:r>
          </a:p>
          <a:p>
            <a:pPr eaLnBrk="1" hangingPunct="1">
              <a:lnSpc>
                <a:spcPct val="90000"/>
              </a:lnSpc>
            </a:pPr>
            <a:r>
              <a:rPr lang="en-US" sz="2800" dirty="0">
                <a:latin typeface="Tahoma" panose="020B0604030504040204" pitchFamily="34" charset="0"/>
                <a:ea typeface="Tahoma" panose="020B0604030504040204" pitchFamily="34" charset="0"/>
                <a:cs typeface="Tahoma" panose="020B0604030504040204" pitchFamily="34" charset="0"/>
              </a:rPr>
              <a:t>“Lethal Dosing” or “Terminal Sedation”.</a:t>
            </a:r>
          </a:p>
          <a:p>
            <a:pPr eaLnBrk="1" hangingPunct="1">
              <a:lnSpc>
                <a:spcPct val="90000"/>
              </a:lnSpc>
            </a:pPr>
            <a:r>
              <a:rPr lang="en-US" sz="2800" dirty="0">
                <a:latin typeface="Tahoma" panose="020B0604030504040204" pitchFamily="34" charset="0"/>
                <a:ea typeface="Tahoma" panose="020B0604030504040204" pitchFamily="34" charset="0"/>
                <a:cs typeface="Tahoma" panose="020B0604030504040204" pitchFamily="34" charset="0"/>
              </a:rPr>
              <a:t>COMPETENT ADULT</a:t>
            </a:r>
          </a:p>
          <a:p>
            <a:pPr eaLnBrk="1" hangingPunct="1">
              <a:lnSpc>
                <a:spcPct val="90000"/>
              </a:lnSpc>
            </a:pPr>
            <a:r>
              <a:rPr lang="en-US" sz="2800" dirty="0">
                <a:latin typeface="Tahoma" panose="020B0604030504040204" pitchFamily="34" charset="0"/>
                <a:ea typeface="Tahoma" panose="020B0604030504040204" pitchFamily="34" charset="0"/>
                <a:cs typeface="Tahoma" panose="020B0604030504040204" pitchFamily="34" charset="0"/>
              </a:rPr>
              <a:t>Terminal - &lt; 6 months to live.</a:t>
            </a:r>
          </a:p>
          <a:p>
            <a:pPr eaLnBrk="1" hangingPunct="1">
              <a:lnSpc>
                <a:spcPct val="90000"/>
              </a:lnSpc>
            </a:pPr>
            <a:r>
              <a:rPr lang="en-US" sz="2800" dirty="0">
                <a:latin typeface="Tahoma" panose="020B0604030504040204" pitchFamily="34" charset="0"/>
                <a:ea typeface="Tahoma" panose="020B0604030504040204" pitchFamily="34" charset="0"/>
                <a:cs typeface="Tahoma" panose="020B0604030504040204" pitchFamily="34" charset="0"/>
              </a:rPr>
              <a:t>INTENT:  Relieve pain &amp; suffering of an agonizing terminal illness (Physician aided death).</a:t>
            </a:r>
          </a:p>
          <a:p>
            <a:pPr eaLnBrk="1" hangingPunct="1">
              <a:lnSpc>
                <a:spcPct val="90000"/>
              </a:lnSpc>
            </a:pPr>
            <a:r>
              <a:rPr lang="en-US" sz="2800" dirty="0">
                <a:latin typeface="Tahoma" panose="020B0604030504040204" pitchFamily="34" charset="0"/>
                <a:ea typeface="Tahoma" panose="020B0604030504040204" pitchFamily="34" charset="0"/>
                <a:cs typeface="Tahoma" panose="020B0604030504040204" pitchFamily="34" charset="0"/>
              </a:rPr>
              <a:t>Different from PAS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1451579" y="468351"/>
            <a:ext cx="9603275" cy="1385403"/>
          </a:xfrm>
          <a:solidFill>
            <a:schemeClr val="bg1">
              <a:lumMod val="65000"/>
            </a:schemeClr>
          </a:solidFill>
        </p:spPr>
        <p:txBody>
          <a:bodyPr>
            <a:normAutofit fontScale="90000"/>
          </a:bodyPr>
          <a:lstStyle/>
          <a:p>
            <a:pPr algn="ctr" eaLnBrk="1" hangingPunct="1"/>
            <a:br>
              <a:rPr lang="en-US" sz="4400" dirty="0">
                <a:solidFill>
                  <a:schemeClr val="accent1">
                    <a:lumMod val="50000"/>
                  </a:schemeClr>
                </a:solidFill>
                <a:latin typeface="Aharoni" panose="02010803020104030203" pitchFamily="2" charset="-79"/>
                <a:cs typeface="Aharoni" panose="02010803020104030203" pitchFamily="2" charset="-79"/>
              </a:rPr>
            </a:br>
            <a:r>
              <a:rPr lang="en-US" sz="4400" dirty="0">
                <a:solidFill>
                  <a:schemeClr val="accent1">
                    <a:lumMod val="50000"/>
                  </a:schemeClr>
                </a:solidFill>
                <a:latin typeface="Aharoni" panose="02010803020104030203" pitchFamily="2" charset="-79"/>
                <a:cs typeface="Aharoni" panose="02010803020104030203" pitchFamily="2" charset="-79"/>
              </a:rPr>
              <a:t>Statutory Euthanasia</a:t>
            </a:r>
            <a:br>
              <a:rPr lang="en-US" sz="4400" dirty="0">
                <a:solidFill>
                  <a:schemeClr val="accent1">
                    <a:lumMod val="50000"/>
                  </a:schemeClr>
                </a:solidFill>
                <a:latin typeface="Aharoni" panose="02010803020104030203" pitchFamily="2" charset="-79"/>
                <a:cs typeface="Aharoni" panose="02010803020104030203" pitchFamily="2" charset="-79"/>
              </a:rPr>
            </a:br>
            <a:endParaRPr lang="en-US" sz="4400" dirty="0">
              <a:solidFill>
                <a:schemeClr val="accent1">
                  <a:lumMod val="50000"/>
                </a:schemeClr>
              </a:solidFill>
              <a:latin typeface="Aharoni" panose="02010803020104030203" pitchFamily="2" charset="-79"/>
              <a:cs typeface="Aharoni" panose="02010803020104030203" pitchFamily="2" charset="-79"/>
            </a:endParaRPr>
          </a:p>
        </p:txBody>
      </p:sp>
      <p:sp>
        <p:nvSpPr>
          <p:cNvPr id="20483" name="Rectangle 3"/>
          <p:cNvSpPr>
            <a:spLocks noGrp="1" noChangeArrowheads="1"/>
          </p:cNvSpPr>
          <p:nvPr>
            <p:ph type="body" idx="1"/>
          </p:nvPr>
        </p:nvSpPr>
        <p:spPr>
          <a:xfrm>
            <a:off x="1451579" y="2015732"/>
            <a:ext cx="9603275" cy="4206648"/>
          </a:xfrm>
        </p:spPr>
        <p:txBody>
          <a:bodyPr>
            <a:noAutofit/>
          </a:bodyPr>
          <a:lstStyle/>
          <a:p>
            <a:pPr eaLnBrk="1" hangingPunct="1">
              <a:lnSpc>
                <a:spcPct val="100000"/>
              </a:lnSpc>
            </a:pPr>
            <a:r>
              <a:rPr lang="en-US" sz="2800"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Physician-assisted death or "medical aid in dying" is legal in eleven jurisdictions: </a:t>
            </a:r>
            <a:r>
              <a:rPr lang="en-US" sz="2800" b="1"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California, Colorado, District of Columbia, Hawaii, Montana, Maine, New Jersey, New Mexico, Oregon, Vermont, and Washington</a:t>
            </a:r>
            <a:r>
              <a:rPr lang="en-US" sz="2800"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Terminally ill – 6 mo. to live; process is strictly scrutinized</a:t>
            </a:r>
          </a:p>
          <a:p>
            <a:pPr eaLnBrk="1" hangingPunct="1">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Purpose: Preventive (Avoid pain &amp; suffering)</a:t>
            </a:r>
          </a:p>
          <a:p>
            <a:pPr eaLnBrk="1" hangingPunct="1">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Physician prescribes medications &amp; gives instructions; </a:t>
            </a:r>
          </a:p>
          <a:p>
            <a:pPr eaLnBrk="1" hangingPunct="1">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Patient takes the medications.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AB57-AA95-9A4D-B32A-DCB51AFDCD6E}"/>
              </a:ext>
            </a:extLst>
          </p:cNvPr>
          <p:cNvSpPr>
            <a:spLocks noGrp="1"/>
          </p:cNvSpPr>
          <p:nvPr>
            <p:ph type="title"/>
          </p:nvPr>
        </p:nvSpPr>
        <p:spPr>
          <a:xfrm>
            <a:off x="1390255" y="449452"/>
            <a:ext cx="9629039" cy="1252676"/>
          </a:xfrm>
          <a:solidFill>
            <a:schemeClr val="bg1">
              <a:lumMod val="65000"/>
            </a:schemeClr>
          </a:solidFill>
        </p:spPr>
        <p:txBody>
          <a:bodyPr>
            <a:normAutofit/>
          </a:bodyPr>
          <a:lstStyle/>
          <a:p>
            <a:pPr algn="ctr"/>
            <a:br>
              <a:rPr lang="en-US" sz="1600" dirty="0">
                <a:solidFill>
                  <a:schemeClr val="tx1"/>
                </a:solidFill>
                <a:latin typeface="Aharoni" panose="02010803020104030203" pitchFamily="2" charset="-79"/>
                <a:cs typeface="Aharoni" panose="02010803020104030203" pitchFamily="2" charset="-79"/>
              </a:rPr>
            </a:br>
            <a:r>
              <a:rPr lang="en-US" sz="4900" dirty="0">
                <a:solidFill>
                  <a:schemeClr val="accent1">
                    <a:lumMod val="50000"/>
                  </a:schemeClr>
                </a:solidFill>
                <a:latin typeface="Aharoni" panose="02010803020104030203" pitchFamily="2" charset="-79"/>
                <a:cs typeface="Aharoni" panose="02010803020104030203" pitchFamily="2" charset="-79"/>
              </a:rPr>
              <a:t>EOL liability issues</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2289BD3A-32AF-A545-B892-00C4A414F86B}"/>
              </a:ext>
            </a:extLst>
          </p:cNvPr>
          <p:cNvSpPr>
            <a:spLocks noGrp="1"/>
          </p:cNvSpPr>
          <p:nvPr>
            <p:ph idx="1"/>
          </p:nvPr>
        </p:nvSpPr>
        <p:spPr>
          <a:xfrm>
            <a:off x="1390253" y="2045775"/>
            <a:ext cx="9861515" cy="4091553"/>
          </a:xfrm>
        </p:spPr>
        <p:txBody>
          <a:bodyPr>
            <a:normAutofit/>
          </a:bodyPr>
          <a:lstStyle/>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Withholding or withdrawing life support;</a:t>
            </a:r>
          </a:p>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Providing unwanted life-prolonging treatment;</a:t>
            </a:r>
          </a:p>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Patient-requested but not provided life-sustaining treatment;</a:t>
            </a:r>
          </a:p>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Inadequately advising the patient about end-of-life issues; </a:t>
            </a:r>
          </a:p>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Improperly obtaining consent for an organ donation; </a:t>
            </a:r>
          </a:p>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Insufficiently worded advance directives, by medical facility.</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9173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E7F1-4D4E-5544-BB61-CEFC294B8821}"/>
              </a:ext>
            </a:extLst>
          </p:cNvPr>
          <p:cNvSpPr>
            <a:spLocks noGrp="1"/>
          </p:cNvSpPr>
          <p:nvPr>
            <p:ph type="title"/>
          </p:nvPr>
        </p:nvSpPr>
        <p:spPr>
          <a:xfrm>
            <a:off x="1451579" y="548641"/>
            <a:ext cx="9603275" cy="1305114"/>
          </a:xfrm>
          <a:solidFill>
            <a:schemeClr val="bg1">
              <a:lumMod val="65000"/>
            </a:schemeClr>
          </a:solidFill>
        </p:spPr>
        <p:txBody>
          <a:bodyPr>
            <a:normAutofit/>
          </a:bodyPr>
          <a:lstStyle/>
          <a:p>
            <a:pPr algn="ctr"/>
            <a:br>
              <a:rPr lang="en-US" sz="1000" b="1" dirty="0">
                <a:solidFill>
                  <a:schemeClr val="accent1">
                    <a:lumMod val="50000"/>
                  </a:schemeClr>
                </a:solidFill>
              </a:rPr>
            </a:br>
            <a:br>
              <a:rPr lang="en-US" sz="1000" b="1" dirty="0">
                <a:solidFill>
                  <a:schemeClr val="accent1">
                    <a:lumMod val="50000"/>
                  </a:schemeClr>
                </a:solidFill>
              </a:rPr>
            </a:br>
            <a:r>
              <a:rPr lang="en-US" sz="5400" b="1" dirty="0">
                <a:solidFill>
                  <a:schemeClr val="accent1">
                    <a:lumMod val="50000"/>
                  </a:schemeClr>
                </a:solidFill>
              </a:rPr>
              <a:t>Elder rights</a:t>
            </a:r>
          </a:p>
        </p:txBody>
      </p:sp>
      <p:sp>
        <p:nvSpPr>
          <p:cNvPr id="3" name="Content Placeholder 2">
            <a:extLst>
              <a:ext uri="{FF2B5EF4-FFF2-40B4-BE49-F238E27FC236}">
                <a16:creationId xmlns:a16="http://schemas.microsoft.com/office/drawing/2014/main" id="{FD676773-4393-7C44-9572-DEE88C038F2A}"/>
              </a:ext>
            </a:extLst>
          </p:cNvPr>
          <p:cNvSpPr>
            <a:spLocks noGrp="1"/>
          </p:cNvSpPr>
          <p:nvPr>
            <p:ph idx="1"/>
          </p:nvPr>
        </p:nvSpPr>
        <p:spPr>
          <a:xfrm>
            <a:off x="1451579" y="2084832"/>
            <a:ext cx="9603276" cy="3968649"/>
          </a:xfrm>
          <a:noFill/>
        </p:spPr>
        <p:txBody>
          <a:bodyPr>
            <a:norm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NOT </a:t>
            </a:r>
            <a:r>
              <a:rPr lang="en-US" sz="3200" dirty="0">
                <a:latin typeface="Tahoma" panose="020B0604030504040204" pitchFamily="34" charset="0"/>
                <a:ea typeface="Tahoma" panose="020B0604030504040204" pitchFamily="34" charset="0"/>
                <a:cs typeface="Tahoma" panose="020B0604030504040204" pitchFamily="34" charset="0"/>
              </a:rPr>
              <a:t>recognized as constitutionally protected class</a:t>
            </a:r>
          </a:p>
          <a:p>
            <a:pPr lvl="1"/>
            <a:r>
              <a:rPr lang="en-US" sz="3200" dirty="0">
                <a:latin typeface="Tahoma" panose="020B0604030504040204" pitchFamily="34" charset="0"/>
                <a:ea typeface="Tahoma" panose="020B0604030504040204" pitchFamily="34" charset="0"/>
                <a:cs typeface="Tahoma" panose="020B0604030504040204" pitchFamily="34" charset="0"/>
              </a:rPr>
              <a:t>Vast majority of protection of rights comes from State level statutes</a:t>
            </a:r>
          </a:p>
          <a:p>
            <a:r>
              <a:rPr lang="en-US" sz="3200" dirty="0">
                <a:latin typeface="Tahoma" panose="020B0604030504040204" pitchFamily="34" charset="0"/>
                <a:ea typeface="Tahoma" panose="020B0604030504040204" pitchFamily="34" charset="0"/>
                <a:cs typeface="Tahoma" panose="020B0604030504040204" pitchFamily="34" charset="0"/>
              </a:rPr>
              <a:t>FDR signed </a:t>
            </a:r>
            <a:r>
              <a:rPr lang="en-US" sz="3200" i="1" dirty="0">
                <a:latin typeface="Tahoma" panose="020B0604030504040204" pitchFamily="34" charset="0"/>
                <a:ea typeface="Tahoma" panose="020B0604030504040204" pitchFamily="34" charset="0"/>
                <a:cs typeface="Tahoma" panose="020B0604030504040204" pitchFamily="34" charset="0"/>
              </a:rPr>
              <a:t>Social Security Act </a:t>
            </a:r>
            <a:r>
              <a:rPr lang="en-US" sz="3200" dirty="0">
                <a:latin typeface="Tahoma" panose="020B0604030504040204" pitchFamily="34" charset="0"/>
                <a:ea typeface="Tahoma" panose="020B0604030504040204" pitchFamily="34" charset="0"/>
                <a:cs typeface="Tahoma" panose="020B0604030504040204" pitchFamily="34" charset="0"/>
              </a:rPr>
              <a:t>in 1935</a:t>
            </a:r>
          </a:p>
          <a:p>
            <a:pPr lvl="1"/>
            <a:r>
              <a:rPr lang="en-US" sz="3200" dirty="0">
                <a:latin typeface="Tahoma" panose="020B0604030504040204" pitchFamily="34" charset="0"/>
                <a:ea typeface="Tahoma" panose="020B0604030504040204" pitchFamily="34" charset="0"/>
                <a:cs typeface="Tahoma" panose="020B0604030504040204" pitchFamily="34" charset="0"/>
              </a:rPr>
              <a:t>Retirement, survivors’ benefits, disability insurance</a:t>
            </a:r>
          </a:p>
          <a:p>
            <a:pPr lvl="1"/>
            <a:endParaRPr lang="en-US" dirty="0"/>
          </a:p>
        </p:txBody>
      </p:sp>
    </p:spTree>
    <p:extLst>
      <p:ext uri="{BB962C8B-B14F-4D97-AF65-F5344CB8AC3E}">
        <p14:creationId xmlns:p14="http://schemas.microsoft.com/office/powerpoint/2010/main" val="2046428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371D-1028-2741-A779-437839895717}"/>
              </a:ext>
            </a:extLst>
          </p:cNvPr>
          <p:cNvSpPr>
            <a:spLocks noGrp="1"/>
          </p:cNvSpPr>
          <p:nvPr>
            <p:ph type="title"/>
          </p:nvPr>
        </p:nvSpPr>
        <p:spPr>
          <a:xfrm>
            <a:off x="1451579" y="325464"/>
            <a:ext cx="9603275" cy="1481797"/>
          </a:xfrm>
          <a:solidFill>
            <a:schemeClr val="bg1">
              <a:lumMod val="65000"/>
            </a:schemeClr>
          </a:solidFill>
        </p:spPr>
        <p:txBody>
          <a:bodyPr>
            <a:normAutofit fontScale="90000"/>
          </a:bodyPr>
          <a:lstStyle/>
          <a:p>
            <a:pPr algn="ctr"/>
            <a:br>
              <a:rPr lang="en-US" sz="1000" b="1" dirty="0">
                <a:solidFill>
                  <a:schemeClr val="accent1">
                    <a:lumMod val="50000"/>
                  </a:schemeClr>
                </a:solidFill>
                <a:latin typeface="Aharoni" panose="02010803020104030203" pitchFamily="2" charset="-79"/>
                <a:cs typeface="Aharoni" panose="02010803020104030203" pitchFamily="2" charset="-79"/>
              </a:rPr>
            </a:br>
            <a:br>
              <a:rPr lang="en-US" sz="1000" b="1" dirty="0">
                <a:solidFill>
                  <a:schemeClr val="accent1">
                    <a:lumMod val="50000"/>
                  </a:schemeClr>
                </a:solidFill>
                <a:latin typeface="Aharoni" panose="02010803020104030203" pitchFamily="2" charset="-79"/>
                <a:cs typeface="Aharoni" panose="02010803020104030203" pitchFamily="2" charset="-79"/>
              </a:rPr>
            </a:br>
            <a:r>
              <a:rPr lang="en-US" sz="4000" b="1" dirty="0">
                <a:solidFill>
                  <a:schemeClr val="accent1">
                    <a:lumMod val="50000"/>
                  </a:schemeClr>
                </a:solidFill>
                <a:latin typeface="Aharoni" panose="02010803020104030203" pitchFamily="2" charset="-79"/>
                <a:cs typeface="Aharoni" panose="02010803020104030203" pitchFamily="2" charset="-79"/>
              </a:rPr>
              <a:t>Pain and Symptom Management </a:t>
            </a:r>
            <a:br>
              <a:rPr lang="en-US" sz="4000" b="1" dirty="0">
                <a:solidFill>
                  <a:schemeClr val="accent1">
                    <a:lumMod val="50000"/>
                  </a:schemeClr>
                </a:solidFill>
                <a:latin typeface="Aharoni" panose="02010803020104030203" pitchFamily="2" charset="-79"/>
                <a:cs typeface="Aharoni" panose="02010803020104030203" pitchFamily="2" charset="-79"/>
              </a:rPr>
            </a:br>
            <a:r>
              <a:rPr lang="en-US" sz="4000" b="1" dirty="0">
                <a:solidFill>
                  <a:schemeClr val="accent1">
                    <a:lumMod val="50000"/>
                  </a:schemeClr>
                </a:solidFill>
                <a:latin typeface="Aharoni" panose="02010803020104030203" pitchFamily="2" charset="-79"/>
                <a:cs typeface="Aharoni" panose="02010803020104030203" pitchFamily="2" charset="-79"/>
              </a:rPr>
              <a:t>at the End of Life -1</a:t>
            </a:r>
            <a:br>
              <a:rPr lang="en-US" dirty="0"/>
            </a:br>
            <a:endParaRPr lang="en-US" dirty="0"/>
          </a:p>
        </p:txBody>
      </p:sp>
      <p:sp>
        <p:nvSpPr>
          <p:cNvPr id="3" name="Content Placeholder 2">
            <a:extLst>
              <a:ext uri="{FF2B5EF4-FFF2-40B4-BE49-F238E27FC236}">
                <a16:creationId xmlns:a16="http://schemas.microsoft.com/office/drawing/2014/main" id="{36D54AA1-5FC2-B348-86E0-629BB8073D41}"/>
              </a:ext>
            </a:extLst>
          </p:cNvPr>
          <p:cNvSpPr>
            <a:spLocks noGrp="1"/>
          </p:cNvSpPr>
          <p:nvPr>
            <p:ph idx="1"/>
          </p:nvPr>
        </p:nvSpPr>
        <p:spPr>
          <a:xfrm>
            <a:off x="1451578" y="1927578"/>
            <a:ext cx="10327133" cy="4132259"/>
          </a:xfrm>
        </p:spPr>
        <p:txBody>
          <a:bodyPr>
            <a:noAutofit/>
          </a:bodyPr>
          <a:lstStyle/>
          <a:p>
            <a:pPr lvl="0"/>
            <a:r>
              <a:rPr lang="en-US" sz="3000" dirty="0">
                <a:latin typeface="Tahoma" panose="020B0604030504040204" pitchFamily="34" charset="0"/>
                <a:ea typeface="Tahoma" panose="020B0604030504040204" pitchFamily="34" charset="0"/>
                <a:cs typeface="Tahoma" panose="020B0604030504040204" pitchFamily="34" charset="0"/>
              </a:rPr>
              <a:t>At the EOL, there is a shift of priorities within patient care. </a:t>
            </a:r>
          </a:p>
          <a:p>
            <a:pPr lvl="0"/>
            <a:r>
              <a:rPr lang="en-US" sz="3000" dirty="0">
                <a:latin typeface="Tahoma" panose="020B0604030504040204" pitchFamily="34" charset="0"/>
                <a:ea typeface="Tahoma" panose="020B0604030504040204" pitchFamily="34" charset="0"/>
                <a:cs typeface="Tahoma" panose="020B0604030504040204" pitchFamily="34" charset="0"/>
              </a:rPr>
              <a:t>Comfort and quality of life becomes the focus, rather than cure and prolonging of life. </a:t>
            </a:r>
          </a:p>
          <a:p>
            <a:pPr lvl="0"/>
            <a:r>
              <a:rPr lang="en-US" sz="3000" dirty="0">
                <a:latin typeface="Tahoma" panose="020B0604030504040204" pitchFamily="34" charset="0"/>
                <a:ea typeface="Tahoma" panose="020B0604030504040204" pitchFamily="34" charset="0"/>
                <a:cs typeface="Tahoma" panose="020B0604030504040204" pitchFamily="34" charset="0"/>
              </a:rPr>
              <a:t>Interdisciplinary approach is vital during end-of-life care in order to meet the patient’s physical, mental, emotional, and spiritual needs. </a:t>
            </a:r>
          </a:p>
        </p:txBody>
      </p:sp>
    </p:spTree>
    <p:extLst>
      <p:ext uri="{BB962C8B-B14F-4D97-AF65-F5344CB8AC3E}">
        <p14:creationId xmlns:p14="http://schemas.microsoft.com/office/powerpoint/2010/main" val="895394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34784F8-5596-4F8B-9B32-F86C9E886672}"/>
              </a:ext>
            </a:extLst>
          </p:cNvPr>
          <p:cNvSpPr>
            <a:spLocks noGrp="1"/>
          </p:cNvSpPr>
          <p:nvPr>
            <p:ph type="title"/>
          </p:nvPr>
        </p:nvSpPr>
        <p:spPr>
          <a:xfrm>
            <a:off x="821409" y="456787"/>
            <a:ext cx="10693831" cy="1320800"/>
          </a:xfrm>
          <a:solidFill>
            <a:schemeClr val="bg1">
              <a:lumMod val="65000"/>
            </a:schemeClr>
          </a:solidFill>
        </p:spPr>
        <p:txBody>
          <a:bodyPr>
            <a:normAutofit fontScale="90000"/>
          </a:bodyPr>
          <a:lstStyle/>
          <a:p>
            <a:pPr algn="ctr"/>
            <a:br>
              <a:rPr lang="en-US" sz="1000" dirty="0">
                <a:solidFill>
                  <a:schemeClr val="tx1"/>
                </a:solidFill>
                <a:latin typeface="Aharoni" panose="02010803020104030203" pitchFamily="2" charset="-79"/>
                <a:cs typeface="Aharoni" panose="02010803020104030203" pitchFamily="2" charset="-79"/>
              </a:rPr>
            </a:br>
            <a:r>
              <a:rPr lang="en-US" sz="4000" dirty="0">
                <a:solidFill>
                  <a:schemeClr val="accent1">
                    <a:lumMod val="50000"/>
                  </a:schemeClr>
                </a:solidFill>
                <a:latin typeface="Aharoni" panose="02010803020104030203" pitchFamily="2" charset="-79"/>
                <a:cs typeface="Aharoni" panose="02010803020104030203" pitchFamily="2" charset="-79"/>
              </a:rPr>
              <a:t>The principle of “</a:t>
            </a:r>
            <a:r>
              <a:rPr lang="en-US" sz="4000" b="1" i="1" dirty="0">
                <a:solidFill>
                  <a:schemeClr val="accent1">
                    <a:lumMod val="50000"/>
                  </a:schemeClr>
                </a:solidFill>
                <a:latin typeface="Aharoni" panose="02010803020104030203" pitchFamily="2" charset="-79"/>
                <a:cs typeface="Aharoni" panose="02010803020104030203" pitchFamily="2" charset="-79"/>
              </a:rPr>
              <a:t>double effect” </a:t>
            </a:r>
            <a:r>
              <a:rPr lang="en-US" sz="4000" dirty="0">
                <a:solidFill>
                  <a:schemeClr val="accent1">
                    <a:lumMod val="50000"/>
                  </a:schemeClr>
                </a:solidFill>
                <a:latin typeface="Aharoni" panose="02010803020104030203" pitchFamily="2" charset="-79"/>
                <a:cs typeface="Aharoni" panose="02010803020104030203" pitchFamily="2" charset="-79"/>
              </a:rPr>
              <a:t>of palliative terminal sedation</a:t>
            </a:r>
          </a:p>
        </p:txBody>
      </p:sp>
      <p:sp>
        <p:nvSpPr>
          <p:cNvPr id="3" name="Content Placeholder 2">
            <a:extLst>
              <a:ext uri="{FF2B5EF4-FFF2-40B4-BE49-F238E27FC236}">
                <a16:creationId xmlns:a16="http://schemas.microsoft.com/office/drawing/2014/main" id="{36D54AA1-5FC2-B348-86E0-629BB8073D41}"/>
              </a:ext>
            </a:extLst>
          </p:cNvPr>
          <p:cNvSpPr>
            <a:spLocks noGrp="1"/>
          </p:cNvSpPr>
          <p:nvPr>
            <p:ph idx="1"/>
          </p:nvPr>
        </p:nvSpPr>
        <p:spPr>
          <a:xfrm>
            <a:off x="821409" y="1935428"/>
            <a:ext cx="10693831" cy="3984925"/>
          </a:xfrm>
        </p:spPr>
        <p:txBody>
          <a:bodyPr>
            <a:normAutofit/>
          </a:bodyPr>
          <a:lstStyle/>
          <a:p>
            <a:pPr lvl="0"/>
            <a:r>
              <a:rPr lang="en-US" sz="2800" dirty="0">
                <a:latin typeface="Tahoma" panose="020B0604030504040204" pitchFamily="34" charset="0"/>
                <a:ea typeface="Tahoma" panose="020B0604030504040204" pitchFamily="34" charset="0"/>
                <a:cs typeface="Tahoma" panose="020B0604030504040204" pitchFamily="34" charset="0"/>
              </a:rPr>
              <a:t>Sometimes it is permissible to cause a harm as a side effect of bringing about a good result even though it would </a:t>
            </a:r>
            <a:r>
              <a:rPr lang="en-US" sz="2800" b="1" i="1" u="sng" dirty="0">
                <a:latin typeface="Tahoma" panose="020B0604030504040204" pitchFamily="34" charset="0"/>
                <a:ea typeface="Tahoma" panose="020B0604030504040204" pitchFamily="34" charset="0"/>
                <a:cs typeface="Tahoma" panose="020B0604030504040204" pitchFamily="34" charset="0"/>
              </a:rPr>
              <a:t>not</a:t>
            </a:r>
            <a:r>
              <a:rPr lang="en-US" sz="2800" dirty="0">
                <a:latin typeface="Tahoma" panose="020B0604030504040204" pitchFamily="34" charset="0"/>
                <a:ea typeface="Tahoma" panose="020B0604030504040204" pitchFamily="34" charset="0"/>
                <a:cs typeface="Tahoma" panose="020B0604030504040204" pitchFamily="34" charset="0"/>
              </a:rPr>
              <a:t> be permissible to cause such a harm as a means to bringing about the same good end.</a:t>
            </a:r>
          </a:p>
          <a:p>
            <a:pPr lvl="1"/>
            <a:r>
              <a:rPr lang="en-US" sz="2800" dirty="0">
                <a:latin typeface="Tahoma" panose="020B0604030504040204" pitchFamily="34" charset="0"/>
                <a:ea typeface="Tahoma" panose="020B0604030504040204" pitchFamily="34" charset="0"/>
                <a:cs typeface="Tahoma" panose="020B0604030504040204" pitchFamily="34" charset="0"/>
              </a:rPr>
              <a:t>Example: Opioids in patients with End-Stage Heart Failure </a:t>
            </a:r>
          </a:p>
          <a:p>
            <a:pPr lvl="1"/>
            <a:r>
              <a:rPr lang="en-US" sz="2800" b="1" dirty="0">
                <a:latin typeface="Tahoma" panose="020B0604030504040204" pitchFamily="34" charset="0"/>
                <a:ea typeface="Tahoma" panose="020B0604030504040204" pitchFamily="34" charset="0"/>
                <a:cs typeface="Tahoma" panose="020B0604030504040204" pitchFamily="34" charset="0"/>
              </a:rPr>
              <a:t>Intent</a:t>
            </a:r>
            <a:r>
              <a:rPr lang="en-US" sz="2800" dirty="0">
                <a:latin typeface="Tahoma" panose="020B0604030504040204" pitchFamily="34" charset="0"/>
                <a:ea typeface="Tahoma" panose="020B0604030504040204" pitchFamily="34" charset="0"/>
                <a:cs typeface="Tahoma" panose="020B0604030504040204" pitchFamily="34" charset="0"/>
              </a:rPr>
              <a:t> of Rx: Alleviate pain and suffering, and not to cause the patient to die or murder. </a:t>
            </a:r>
          </a:p>
          <a:p>
            <a:endParaRPr lang="en-US" dirty="0"/>
          </a:p>
        </p:txBody>
      </p:sp>
    </p:spTree>
    <p:extLst>
      <p:ext uri="{BB962C8B-B14F-4D97-AF65-F5344CB8AC3E}">
        <p14:creationId xmlns:p14="http://schemas.microsoft.com/office/powerpoint/2010/main" val="4260498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432D-A982-A749-8375-0F5863EF401E}"/>
              </a:ext>
            </a:extLst>
          </p:cNvPr>
          <p:cNvSpPr>
            <a:spLocks noGrp="1"/>
          </p:cNvSpPr>
          <p:nvPr>
            <p:ph type="title"/>
          </p:nvPr>
        </p:nvSpPr>
        <p:spPr>
          <a:xfrm>
            <a:off x="1437417" y="291315"/>
            <a:ext cx="9581878" cy="1488717"/>
          </a:xfrm>
          <a:solidFill>
            <a:schemeClr val="bg1">
              <a:lumMod val="65000"/>
            </a:schemeClr>
          </a:solidFill>
        </p:spPr>
        <p:txBody>
          <a:bodyPr>
            <a:normAutofit/>
          </a:bodyPr>
          <a:lstStyle/>
          <a:p>
            <a:pPr algn="ctr"/>
            <a:r>
              <a:rPr lang="en-US" dirty="0">
                <a:solidFill>
                  <a:schemeClr val="accent1">
                    <a:lumMod val="50000"/>
                  </a:schemeClr>
                </a:solidFill>
                <a:latin typeface="Aharoni" panose="02010803020104030203" pitchFamily="2" charset="-79"/>
                <a:cs typeface="Aharoni" panose="02010803020104030203" pitchFamily="2" charset="-79"/>
              </a:rPr>
              <a:t>Discontinuation of Life-Sustaining treatments in Patients with </a:t>
            </a:r>
            <a:br>
              <a:rPr lang="en-US" dirty="0">
                <a:solidFill>
                  <a:schemeClr val="accent1">
                    <a:lumMod val="50000"/>
                  </a:schemeClr>
                </a:solidFill>
                <a:latin typeface="Aharoni" panose="02010803020104030203" pitchFamily="2" charset="-79"/>
                <a:cs typeface="Aharoni" panose="02010803020104030203" pitchFamily="2" charset="-79"/>
              </a:rPr>
            </a:br>
            <a:r>
              <a:rPr lang="en-US" dirty="0">
                <a:solidFill>
                  <a:schemeClr val="accent1">
                    <a:lumMod val="50000"/>
                  </a:schemeClr>
                </a:solidFill>
                <a:latin typeface="Aharoni" panose="02010803020104030203" pitchFamily="2" charset="-79"/>
                <a:cs typeface="Aharoni" panose="02010803020104030203" pitchFamily="2" charset="-79"/>
              </a:rPr>
              <a:t>no Advance Directives -1</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69CE0F41-FEF1-9E41-A7C2-976EB810884D}"/>
              </a:ext>
            </a:extLst>
          </p:cNvPr>
          <p:cNvSpPr>
            <a:spLocks noGrp="1"/>
          </p:cNvSpPr>
          <p:nvPr>
            <p:ph idx="1"/>
          </p:nvPr>
        </p:nvSpPr>
        <p:spPr>
          <a:xfrm>
            <a:off x="1437416" y="1808756"/>
            <a:ext cx="9581877" cy="4251081"/>
          </a:xfrm>
        </p:spPr>
        <p:txBody>
          <a:bodyPr>
            <a:noAutofit/>
          </a:bodyPr>
          <a:lstStyle/>
          <a:p>
            <a:pPr lvl="0"/>
            <a:r>
              <a:rPr lang="en-US" sz="2800" dirty="0">
                <a:latin typeface="Tahoma" panose="020B0604030504040204" pitchFamily="34" charset="0"/>
                <a:ea typeface="Tahoma" panose="020B0604030504040204" pitchFamily="34" charset="0"/>
                <a:cs typeface="Tahoma" panose="020B0604030504040204" pitchFamily="34" charset="0"/>
              </a:rPr>
              <a:t>Life-Sustaining treatments includes ventilator support, IV hydration, and nutrition given through an NG tube. </a:t>
            </a:r>
          </a:p>
          <a:p>
            <a:pPr lvl="0"/>
            <a:r>
              <a:rPr lang="en-US" sz="2800" dirty="0">
                <a:latin typeface="Tahoma" panose="020B0604030504040204" pitchFamily="34" charset="0"/>
                <a:ea typeface="Tahoma" panose="020B0604030504040204" pitchFamily="34" charset="0"/>
                <a:cs typeface="Tahoma" panose="020B0604030504040204" pitchFamily="34" charset="0"/>
              </a:rPr>
              <a:t>Landmark Cases involving Absence of Advance Directives</a:t>
            </a:r>
          </a:p>
          <a:p>
            <a:pPr lvl="1"/>
            <a:r>
              <a:rPr lang="en-US" sz="2800" b="1" i="1" dirty="0">
                <a:latin typeface="Tahoma" panose="020B0604030504040204" pitchFamily="34" charset="0"/>
                <a:ea typeface="Tahoma" panose="020B0604030504040204" pitchFamily="34" charset="0"/>
                <a:cs typeface="Tahoma" panose="020B0604030504040204" pitchFamily="34" charset="0"/>
              </a:rPr>
              <a:t>In re Quinlan: </a:t>
            </a:r>
            <a:r>
              <a:rPr lang="en-US" sz="2800" dirty="0">
                <a:latin typeface="Tahoma" panose="020B0604030504040204" pitchFamily="34" charset="0"/>
                <a:ea typeface="Tahoma" panose="020B0604030504040204" pitchFamily="34" charset="0"/>
                <a:cs typeface="Tahoma" panose="020B0604030504040204" pitchFamily="34" charset="0"/>
              </a:rPr>
              <a:t>No civil or criminal liability if the guardian agreed to the withdrawal and a hospital ethics committee confirmed there is no reasonable possibility of recovering a cognitive, sapient state. </a:t>
            </a:r>
          </a:p>
        </p:txBody>
      </p:sp>
    </p:spTree>
    <p:extLst>
      <p:ext uri="{BB962C8B-B14F-4D97-AF65-F5344CB8AC3E}">
        <p14:creationId xmlns:p14="http://schemas.microsoft.com/office/powerpoint/2010/main" val="2600300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E0F41-FEF1-9E41-A7C2-976EB810884D}"/>
              </a:ext>
            </a:extLst>
          </p:cNvPr>
          <p:cNvSpPr>
            <a:spLocks noGrp="1"/>
          </p:cNvSpPr>
          <p:nvPr>
            <p:ph idx="1"/>
          </p:nvPr>
        </p:nvSpPr>
        <p:spPr>
          <a:xfrm>
            <a:off x="960895" y="1999489"/>
            <a:ext cx="10461355" cy="4053992"/>
          </a:xfrm>
        </p:spPr>
        <p:txBody>
          <a:bodyPr>
            <a:normAutofit/>
          </a:bodyPr>
          <a:lstStyle/>
          <a:p>
            <a:r>
              <a:rPr lang="en-US" sz="2800" b="1" i="1" dirty="0">
                <a:latin typeface="Tahoma" panose="020B0604030504040204" pitchFamily="34" charset="0"/>
                <a:ea typeface="Tahoma" panose="020B0604030504040204" pitchFamily="34" charset="0"/>
                <a:cs typeface="Tahoma" panose="020B0604030504040204" pitchFamily="34" charset="0"/>
              </a:rPr>
              <a:t>Cruzan v Director, Missouri Dept. of Health </a:t>
            </a:r>
          </a:p>
          <a:p>
            <a:pPr lvl="1"/>
            <a:r>
              <a:rPr lang="en-US" sz="2800" dirty="0">
                <a:latin typeface="Tahoma" panose="020B0604030504040204" pitchFamily="34" charset="0"/>
                <a:ea typeface="Tahoma" panose="020B0604030504040204" pitchFamily="34" charset="0"/>
                <a:cs typeface="Tahoma" panose="020B0604030504040204" pitchFamily="34" charset="0"/>
              </a:rPr>
              <a:t>Substantive due process gives a competent person a federal constitutional right to refuse “death-prolonging procedures.” </a:t>
            </a:r>
          </a:p>
          <a:p>
            <a:r>
              <a:rPr lang="en-US" sz="2800" b="1" i="1" dirty="0">
                <a:latin typeface="Tahoma" panose="020B0604030504040204" pitchFamily="34" charset="0"/>
                <a:ea typeface="Tahoma" panose="020B0604030504040204" pitchFamily="34" charset="0"/>
                <a:cs typeface="Tahoma" panose="020B0604030504040204" pitchFamily="34" charset="0"/>
              </a:rPr>
              <a:t>In Re Schiavo: </a:t>
            </a:r>
            <a:r>
              <a:rPr lang="en-US" sz="2800" dirty="0">
                <a:latin typeface="Tahoma" panose="020B0604030504040204" pitchFamily="34" charset="0"/>
                <a:ea typeface="Tahoma" panose="020B0604030504040204" pitchFamily="34" charset="0"/>
                <a:cs typeface="Tahoma" panose="020B0604030504040204" pitchFamily="34" charset="0"/>
              </a:rPr>
              <a:t>The District Court denied the Temporary Restraining Order. It also found no basis to sustain the parents’ substantive or procedural due process claims under the 14th Amendment </a:t>
            </a:r>
          </a:p>
          <a:p>
            <a:endParaRPr lang="en-US" dirty="0"/>
          </a:p>
        </p:txBody>
      </p:sp>
      <p:sp>
        <p:nvSpPr>
          <p:cNvPr id="5" name="Title 4">
            <a:extLst>
              <a:ext uri="{FF2B5EF4-FFF2-40B4-BE49-F238E27FC236}">
                <a16:creationId xmlns:a16="http://schemas.microsoft.com/office/drawing/2014/main" id="{61DFC1CD-D084-44A5-A505-D00FAE7CFB65}"/>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18E5546F-3029-4B32-A09E-F15431E713E7}"/>
              </a:ext>
            </a:extLst>
          </p:cNvPr>
          <p:cNvSpPr txBox="1">
            <a:spLocks/>
          </p:cNvSpPr>
          <p:nvPr/>
        </p:nvSpPr>
        <p:spPr>
          <a:xfrm>
            <a:off x="960894" y="291315"/>
            <a:ext cx="10461355" cy="1488717"/>
          </a:xfrm>
          <a:prstGeom prst="rect">
            <a:avLst/>
          </a:prstGeom>
          <a:solidFill>
            <a:schemeClr val="bg1">
              <a:lumMod val="65000"/>
            </a:scheme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solidFill>
                  <a:schemeClr val="accent1">
                    <a:lumMod val="50000"/>
                  </a:schemeClr>
                </a:solidFill>
                <a:latin typeface="Aharoni" panose="02010803020104030203" pitchFamily="2" charset="-79"/>
                <a:cs typeface="Aharoni" panose="02010803020104030203" pitchFamily="2" charset="-79"/>
              </a:rPr>
              <a:t>Discontinuation of Life-Sustaining treatments in Patients with </a:t>
            </a:r>
            <a:br>
              <a:rPr lang="en-US" dirty="0">
                <a:solidFill>
                  <a:schemeClr val="accent1">
                    <a:lumMod val="50000"/>
                  </a:schemeClr>
                </a:solidFill>
                <a:latin typeface="Aharoni" panose="02010803020104030203" pitchFamily="2" charset="-79"/>
                <a:cs typeface="Aharoni" panose="02010803020104030203" pitchFamily="2" charset="-79"/>
              </a:rPr>
            </a:br>
            <a:r>
              <a:rPr lang="en-US" dirty="0">
                <a:solidFill>
                  <a:schemeClr val="accent1">
                    <a:lumMod val="50000"/>
                  </a:schemeClr>
                </a:solidFill>
                <a:latin typeface="Aharoni" panose="02010803020104030203" pitchFamily="2" charset="-79"/>
                <a:cs typeface="Aharoni" panose="02010803020104030203" pitchFamily="2" charset="-79"/>
              </a:rPr>
              <a:t>no Advance Directives -2</a:t>
            </a:r>
            <a:endParaRPr lang="en-US" dirty="0">
              <a:solidFill>
                <a:schemeClr val="accent1">
                  <a:lumMod val="50000"/>
                </a:schemeClr>
              </a:solidFill>
            </a:endParaRPr>
          </a:p>
        </p:txBody>
      </p:sp>
    </p:spTree>
    <p:extLst>
      <p:ext uri="{BB962C8B-B14F-4D97-AF65-F5344CB8AC3E}">
        <p14:creationId xmlns:p14="http://schemas.microsoft.com/office/powerpoint/2010/main" val="595478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D3E36A8-D799-0741-8F19-EFA8BB969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345" y="0"/>
            <a:ext cx="9639945" cy="690005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04A93EA-4B0B-47C5-9614-B54D487AD327}"/>
              </a:ext>
            </a:extLst>
          </p:cNvPr>
          <p:cNvSpPr>
            <a:spLocks noGrp="1"/>
          </p:cNvSpPr>
          <p:nvPr>
            <p:ph type="title"/>
          </p:nvPr>
        </p:nvSpPr>
        <p:spPr>
          <a:xfrm>
            <a:off x="1410345" y="0"/>
            <a:ext cx="9639945" cy="790414"/>
          </a:xfrm>
          <a:solidFill>
            <a:schemeClr val="bg1">
              <a:lumMod val="65000"/>
            </a:schemeClr>
          </a:solidFill>
        </p:spPr>
        <p:txBody>
          <a:bodyPr>
            <a:normAutofit/>
          </a:bodyPr>
          <a:lstStyle/>
          <a:p>
            <a:pPr algn="ctr"/>
            <a:r>
              <a:rPr lang="en-US" sz="4400" dirty="0">
                <a:solidFill>
                  <a:schemeClr val="accent1">
                    <a:lumMod val="50000"/>
                  </a:schemeClr>
                </a:solidFill>
                <a:latin typeface="Aharoni" panose="02010803020104030203" pitchFamily="2" charset="-79"/>
                <a:cs typeface="Aharoni" panose="02010803020104030203" pitchFamily="2" charset="-79"/>
              </a:rPr>
              <a:t>The Palliative Care team </a:t>
            </a:r>
          </a:p>
        </p:txBody>
      </p:sp>
    </p:spTree>
    <p:extLst>
      <p:ext uri="{BB962C8B-B14F-4D97-AF65-F5344CB8AC3E}">
        <p14:creationId xmlns:p14="http://schemas.microsoft.com/office/powerpoint/2010/main" val="4268108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E5D6-CC48-8F4A-B58B-3672BC273425}"/>
              </a:ext>
            </a:extLst>
          </p:cNvPr>
          <p:cNvSpPr>
            <a:spLocks noGrp="1"/>
          </p:cNvSpPr>
          <p:nvPr>
            <p:ph type="title"/>
          </p:nvPr>
        </p:nvSpPr>
        <p:spPr>
          <a:xfrm>
            <a:off x="677334" y="185980"/>
            <a:ext cx="10682924" cy="1518834"/>
          </a:xfrm>
          <a:solidFill>
            <a:schemeClr val="bg1">
              <a:lumMod val="65000"/>
            </a:schemeClr>
          </a:solidFill>
        </p:spPr>
        <p:txBody>
          <a:bodyPr>
            <a:normAutofit/>
          </a:bodyPr>
          <a:lstStyle/>
          <a:p>
            <a:pPr algn="ctr"/>
            <a:br>
              <a:rPr lang="en-US" sz="4400" dirty="0">
                <a:solidFill>
                  <a:schemeClr val="tx1"/>
                </a:solidFill>
                <a:latin typeface="Aharoni" panose="02010803020104030203" pitchFamily="2" charset="-79"/>
                <a:cs typeface="Aharoni" panose="02010803020104030203" pitchFamily="2" charset="-79"/>
              </a:rPr>
            </a:br>
            <a:r>
              <a:rPr lang="en-US" sz="4400" dirty="0">
                <a:solidFill>
                  <a:schemeClr val="accent1">
                    <a:lumMod val="50000"/>
                  </a:schemeClr>
                </a:solidFill>
                <a:latin typeface="Aharoni" panose="02010803020104030203" pitchFamily="2" charset="-79"/>
                <a:cs typeface="Aharoni" panose="02010803020104030203" pitchFamily="2" charset="-79"/>
              </a:rPr>
              <a:t>The Palliative Care team -Roles </a:t>
            </a:r>
          </a:p>
        </p:txBody>
      </p:sp>
      <p:sp>
        <p:nvSpPr>
          <p:cNvPr id="3" name="Content Placeholder 2">
            <a:extLst>
              <a:ext uri="{FF2B5EF4-FFF2-40B4-BE49-F238E27FC236}">
                <a16:creationId xmlns:a16="http://schemas.microsoft.com/office/drawing/2014/main" id="{203335C9-6E7D-2F43-91E0-396DFFB20C1C}"/>
              </a:ext>
            </a:extLst>
          </p:cNvPr>
          <p:cNvSpPr>
            <a:spLocks noGrp="1"/>
          </p:cNvSpPr>
          <p:nvPr>
            <p:ph idx="1"/>
          </p:nvPr>
        </p:nvSpPr>
        <p:spPr>
          <a:xfrm>
            <a:off x="677334" y="1844298"/>
            <a:ext cx="10682924" cy="4231038"/>
          </a:xfrm>
        </p:spPr>
        <p:txBody>
          <a:bodyPr>
            <a:normAutofit lnSpcReduction="10000"/>
          </a:bodyPr>
          <a:lstStyle/>
          <a:p>
            <a:pPr marL="514350" indent="-514350">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Help</a:t>
            </a:r>
            <a:r>
              <a:rPr lang="en-US" sz="2800" dirty="0">
                <a:latin typeface="Tahoma" panose="020B0604030504040204" pitchFamily="34" charset="0"/>
                <a:ea typeface="Tahoma" panose="020B0604030504040204" pitchFamily="34" charset="0"/>
                <a:cs typeface="Tahoma" panose="020B0604030504040204" pitchFamily="34" charset="0"/>
              </a:rPr>
              <a:t> patient get their affairs in order and draft or review their advance directives.  </a:t>
            </a:r>
          </a:p>
          <a:p>
            <a:pPr marL="514350" indent="-514350">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Inform </a:t>
            </a:r>
            <a:r>
              <a:rPr lang="en-US" sz="2800" dirty="0">
                <a:latin typeface="Tahoma" panose="020B0604030504040204" pitchFamily="34" charset="0"/>
                <a:ea typeface="Tahoma" panose="020B0604030504040204" pitchFamily="34" charset="0"/>
                <a:cs typeface="Tahoma" panose="020B0604030504040204" pitchFamily="34" charset="0"/>
              </a:rPr>
              <a:t>patient about progression of disease and encourage end of life conversations with the patient and their family.  </a:t>
            </a:r>
          </a:p>
          <a:p>
            <a:pPr marL="514350" indent="-514350">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Talk</a:t>
            </a:r>
            <a:r>
              <a:rPr lang="en-US" sz="2800" dirty="0">
                <a:latin typeface="Tahoma" panose="020B0604030504040204" pitchFamily="34" charset="0"/>
                <a:ea typeface="Tahoma" panose="020B0604030504040204" pitchFamily="34" charset="0"/>
                <a:cs typeface="Tahoma" panose="020B0604030504040204" pitchFamily="34" charset="0"/>
              </a:rPr>
              <a:t> about patient’s priorities for the remaining time in their life. </a:t>
            </a:r>
          </a:p>
          <a:p>
            <a:pPr marL="514350" indent="-514350">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Guide</a:t>
            </a:r>
            <a:r>
              <a:rPr lang="en-US" sz="2800" dirty="0">
                <a:latin typeface="Tahoma" panose="020B0604030504040204" pitchFamily="34" charset="0"/>
                <a:ea typeface="Tahoma" panose="020B0604030504040204" pitchFamily="34" charset="0"/>
                <a:cs typeface="Tahoma" panose="020B0604030504040204" pitchFamily="34" charset="0"/>
              </a:rPr>
              <a:t> patients to set realistic goals for care, such as leaving the hospital, managing symptoms, spending time with family). </a:t>
            </a:r>
          </a:p>
          <a:p>
            <a:endParaRPr lang="en-US" dirty="0"/>
          </a:p>
        </p:txBody>
      </p:sp>
    </p:spTree>
    <p:extLst>
      <p:ext uri="{BB962C8B-B14F-4D97-AF65-F5344CB8AC3E}">
        <p14:creationId xmlns:p14="http://schemas.microsoft.com/office/powerpoint/2010/main" val="2018476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9462-9436-1044-B7EC-D57F2AACA31D}"/>
              </a:ext>
            </a:extLst>
          </p:cNvPr>
          <p:cNvSpPr>
            <a:spLocks noGrp="1"/>
          </p:cNvSpPr>
          <p:nvPr>
            <p:ph type="title"/>
          </p:nvPr>
        </p:nvSpPr>
        <p:spPr>
          <a:xfrm>
            <a:off x="677334" y="609600"/>
            <a:ext cx="7780865" cy="1036320"/>
          </a:xfrm>
          <a:solidFill>
            <a:schemeClr val="bg1">
              <a:lumMod val="65000"/>
            </a:schemeClr>
          </a:solidFill>
        </p:spPr>
        <p:txBody>
          <a:bodyPr>
            <a:normAutofit/>
          </a:bodyPr>
          <a:lstStyle/>
          <a:p>
            <a:pPr algn="ctr"/>
            <a:br>
              <a:rPr lang="en-US" sz="1400" dirty="0">
                <a:solidFill>
                  <a:schemeClr val="tx1"/>
                </a:solidFill>
                <a:latin typeface="Aharoni" panose="02010803020104030203" pitchFamily="2" charset="-79"/>
                <a:cs typeface="Aharoni" panose="02010803020104030203" pitchFamily="2" charset="-79"/>
              </a:rPr>
            </a:br>
            <a:r>
              <a:rPr lang="en-US" sz="4800" dirty="0">
                <a:solidFill>
                  <a:schemeClr val="accent1">
                    <a:lumMod val="50000"/>
                  </a:schemeClr>
                </a:solidFill>
                <a:latin typeface="Aharoni" panose="02010803020104030203" pitchFamily="2" charset="-79"/>
                <a:cs typeface="Aharoni" panose="02010803020104030203" pitchFamily="2" charset="-79"/>
              </a:rPr>
              <a:t>Types of DNR </a:t>
            </a:r>
          </a:p>
        </p:txBody>
      </p:sp>
      <p:sp>
        <p:nvSpPr>
          <p:cNvPr id="3" name="Content Placeholder 2">
            <a:extLst>
              <a:ext uri="{FF2B5EF4-FFF2-40B4-BE49-F238E27FC236}">
                <a16:creationId xmlns:a16="http://schemas.microsoft.com/office/drawing/2014/main" id="{6ABC3075-0F29-AA4C-B444-ECBEF263A764}"/>
              </a:ext>
            </a:extLst>
          </p:cNvPr>
          <p:cNvSpPr>
            <a:spLocks noGrp="1"/>
          </p:cNvSpPr>
          <p:nvPr>
            <p:ph idx="1"/>
          </p:nvPr>
        </p:nvSpPr>
        <p:spPr>
          <a:xfrm>
            <a:off x="448735" y="1828800"/>
            <a:ext cx="7611977" cy="4231037"/>
          </a:xfrm>
        </p:spPr>
        <p:txBody>
          <a:bodyPr>
            <a:noAutofit/>
          </a:bodyPr>
          <a:lstStyle/>
          <a:p>
            <a:pPr lvl="0"/>
            <a:r>
              <a:rPr lang="en-US" sz="2400" b="1" dirty="0">
                <a:solidFill>
                  <a:srgbClr val="000099"/>
                </a:solidFill>
                <a:latin typeface="Tahoma" panose="020B0604030504040204" pitchFamily="34" charset="0"/>
                <a:ea typeface="Tahoma" panose="020B0604030504040204" pitchFamily="34" charset="0"/>
                <a:cs typeface="Tahoma" panose="020B0604030504040204" pitchFamily="34" charset="0"/>
              </a:rPr>
              <a:t>Inpatient DNR </a:t>
            </a:r>
          </a:p>
          <a:p>
            <a:pPr lvl="1"/>
            <a:r>
              <a:rPr lang="en-US" sz="2400" dirty="0">
                <a:latin typeface="Tahoma" panose="020B0604030504040204" pitchFamily="34" charset="0"/>
                <a:ea typeface="Tahoma" panose="020B0604030504040204" pitchFamily="34" charset="0"/>
                <a:cs typeface="Tahoma" panose="020B0604030504040204" pitchFamily="34" charset="0"/>
              </a:rPr>
              <a:t>Signed by physician while patient is hospitalized. </a:t>
            </a:r>
          </a:p>
          <a:p>
            <a:pPr lvl="1"/>
            <a:r>
              <a:rPr lang="en-US" sz="2400" dirty="0">
                <a:latin typeface="Tahoma" panose="020B0604030504040204" pitchFamily="34" charset="0"/>
                <a:ea typeface="Tahoma" panose="020B0604030504040204" pitchFamily="34" charset="0"/>
                <a:cs typeface="Tahoma" panose="020B0604030504040204" pitchFamily="34" charset="0"/>
              </a:rPr>
              <a:t>Only applies to that facility. </a:t>
            </a:r>
          </a:p>
          <a:p>
            <a:pPr lvl="0"/>
            <a:r>
              <a:rPr lang="en-US" sz="2400" b="1" dirty="0">
                <a:solidFill>
                  <a:srgbClr val="000099"/>
                </a:solidFill>
                <a:latin typeface="Tahoma" panose="020B0604030504040204" pitchFamily="34" charset="0"/>
                <a:ea typeface="Tahoma" panose="020B0604030504040204" pitchFamily="34" charset="0"/>
                <a:cs typeface="Tahoma" panose="020B0604030504040204" pitchFamily="34" charset="0"/>
              </a:rPr>
              <a:t>Out-of-hospital DNR</a:t>
            </a:r>
            <a:r>
              <a:rPr lang="en-US" sz="2400" dirty="0">
                <a:latin typeface="Tahoma" panose="020B0604030504040204" pitchFamily="34" charset="0"/>
                <a:ea typeface="Tahoma" panose="020B0604030504040204" pitchFamily="34" charset="0"/>
                <a:cs typeface="Tahoma" panose="020B0604030504040204" pitchFamily="34" charset="0"/>
              </a:rPr>
              <a:t> </a:t>
            </a:r>
          </a:p>
          <a:p>
            <a:pPr lvl="1"/>
            <a:r>
              <a:rPr lang="en-US" sz="2400" dirty="0">
                <a:latin typeface="Tahoma" panose="020B0604030504040204" pitchFamily="34" charset="0"/>
                <a:ea typeface="Tahoma" panose="020B0604030504040204" pitchFamily="34" charset="0"/>
                <a:cs typeface="Tahoma" panose="020B0604030504040204" pitchFamily="34" charset="0"/>
              </a:rPr>
              <a:t>Signed by physician in hospital or as outpatient. </a:t>
            </a:r>
          </a:p>
          <a:p>
            <a:pPr lvl="1"/>
            <a:r>
              <a:rPr lang="en-US" sz="2400" dirty="0">
                <a:latin typeface="Tahoma" panose="020B0604030504040204" pitchFamily="34" charset="0"/>
                <a:ea typeface="Tahoma" panose="020B0604030504040204" pitchFamily="34" charset="0"/>
                <a:cs typeface="Tahoma" panose="020B0604030504040204" pitchFamily="34" charset="0"/>
              </a:rPr>
              <a:t>Only needed if patient doesn’t want to be revived by paramedics. </a:t>
            </a:r>
          </a:p>
          <a:p>
            <a:pPr lvl="1"/>
            <a:r>
              <a:rPr lang="en-US" sz="2400" dirty="0">
                <a:latin typeface="Tahoma" panose="020B0604030504040204" pitchFamily="34" charset="0"/>
                <a:ea typeface="Tahoma" panose="020B0604030504040204" pitchFamily="34" charset="0"/>
                <a:cs typeface="Tahoma" panose="020B0604030504040204" pitchFamily="34" charset="0"/>
              </a:rPr>
              <a:t>Patient must carry document at all times.</a:t>
            </a:r>
          </a:p>
        </p:txBody>
      </p:sp>
      <p:pic>
        <p:nvPicPr>
          <p:cNvPr id="3074" name="Picture 2" descr="Three Cheers for the DNR Tattoo | MSU Bioethics">
            <a:extLst>
              <a:ext uri="{FF2B5EF4-FFF2-40B4-BE49-F238E27FC236}">
                <a16:creationId xmlns:a16="http://schemas.microsoft.com/office/drawing/2014/main" id="{71387D0B-8570-F34A-AFE5-3543C74CF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2183" y="1315057"/>
            <a:ext cx="3388360" cy="24396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o-Not-Resuscitate Tattoos: Are They Valid? - ACEP Now">
            <a:extLst>
              <a:ext uri="{FF2B5EF4-FFF2-40B4-BE49-F238E27FC236}">
                <a16:creationId xmlns:a16="http://schemas.microsoft.com/office/drawing/2014/main" id="{14329714-5763-E54D-851D-66DAC7449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0440" y="4059936"/>
            <a:ext cx="3785847" cy="187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77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9462-9436-1044-B7EC-D57F2AACA31D}"/>
              </a:ext>
            </a:extLst>
          </p:cNvPr>
          <p:cNvSpPr>
            <a:spLocks noGrp="1"/>
          </p:cNvSpPr>
          <p:nvPr>
            <p:ph type="title"/>
          </p:nvPr>
        </p:nvSpPr>
        <p:spPr>
          <a:xfrm>
            <a:off x="677334" y="609599"/>
            <a:ext cx="7676252" cy="1270297"/>
          </a:xfrm>
          <a:solidFill>
            <a:schemeClr val="bg1">
              <a:lumMod val="65000"/>
            </a:schemeClr>
          </a:solidFill>
        </p:spPr>
        <p:txBody>
          <a:bodyPr>
            <a:noAutofit/>
          </a:bodyPr>
          <a:lstStyle/>
          <a:p>
            <a:pPr algn="ctr"/>
            <a:br>
              <a:rPr lang="en-US" sz="1000" dirty="0">
                <a:solidFill>
                  <a:schemeClr val="tx1"/>
                </a:solidFill>
                <a:latin typeface="Aharoni" panose="02010803020104030203" pitchFamily="2" charset="-79"/>
                <a:cs typeface="Aharoni" panose="02010803020104030203" pitchFamily="2" charset="-79"/>
              </a:rPr>
            </a:br>
            <a:br>
              <a:rPr lang="en-US" sz="1000" dirty="0">
                <a:solidFill>
                  <a:schemeClr val="tx1"/>
                </a:solidFill>
                <a:latin typeface="Aharoni" panose="02010803020104030203" pitchFamily="2" charset="-79"/>
                <a:cs typeface="Aharoni" panose="02010803020104030203" pitchFamily="2" charset="-79"/>
              </a:rPr>
            </a:br>
            <a:r>
              <a:rPr lang="en-US" sz="5400" dirty="0">
                <a:solidFill>
                  <a:schemeClr val="accent1">
                    <a:lumMod val="50000"/>
                  </a:schemeClr>
                </a:solidFill>
                <a:latin typeface="Aharoni" panose="02010803020104030203" pitchFamily="2" charset="-79"/>
                <a:cs typeface="Aharoni" panose="02010803020104030203" pitchFamily="2" charset="-79"/>
              </a:rPr>
              <a:t>POLST</a:t>
            </a:r>
          </a:p>
        </p:txBody>
      </p:sp>
      <p:sp>
        <p:nvSpPr>
          <p:cNvPr id="3" name="Content Placeholder 2">
            <a:extLst>
              <a:ext uri="{FF2B5EF4-FFF2-40B4-BE49-F238E27FC236}">
                <a16:creationId xmlns:a16="http://schemas.microsoft.com/office/drawing/2014/main" id="{6ABC3075-0F29-AA4C-B444-ECBEF263A764}"/>
              </a:ext>
            </a:extLst>
          </p:cNvPr>
          <p:cNvSpPr>
            <a:spLocks noGrp="1"/>
          </p:cNvSpPr>
          <p:nvPr>
            <p:ph idx="1"/>
          </p:nvPr>
        </p:nvSpPr>
        <p:spPr>
          <a:xfrm>
            <a:off x="677334" y="1879897"/>
            <a:ext cx="7552266" cy="4368502"/>
          </a:xfrm>
        </p:spPr>
        <p:txBody>
          <a:bodyPr>
            <a:normAutofit/>
          </a:bodyPr>
          <a:lstStyle/>
          <a:p>
            <a:pPr lvl="0"/>
            <a:r>
              <a:rPr lang="en-US" sz="2800" dirty="0">
                <a:latin typeface="Tahoma" panose="020B0604030504040204" pitchFamily="34" charset="0"/>
                <a:ea typeface="Tahoma" panose="020B0604030504040204" pitchFamily="34" charset="0"/>
                <a:cs typeface="Tahoma" panose="020B0604030504040204" pitchFamily="34" charset="0"/>
              </a:rPr>
              <a:t>Physician’s Orders for Life-Sustaining Treatment (POLST) - Signed by a physician. </a:t>
            </a:r>
          </a:p>
          <a:p>
            <a:pPr lvl="1"/>
            <a:r>
              <a:rPr lang="en-US" sz="2800" dirty="0">
                <a:latin typeface="Tahoma" panose="020B0604030504040204" pitchFamily="34" charset="0"/>
                <a:ea typeface="Tahoma" panose="020B0604030504040204" pitchFamily="34" charset="0"/>
                <a:cs typeface="Tahoma" panose="020B0604030504040204" pitchFamily="34" charset="0"/>
              </a:rPr>
              <a:t>Medical orders that apply to a limited population of patients and addresses a limited number of critical medical decisions.  (MOLST)</a:t>
            </a:r>
          </a:p>
          <a:p>
            <a:pPr lvl="1"/>
            <a:r>
              <a:rPr lang="en-US" sz="2800" dirty="0">
                <a:latin typeface="Tahoma" panose="020B0604030504040204" pitchFamily="34" charset="0"/>
                <a:ea typeface="Tahoma" panose="020B0604030504040204" pitchFamily="34" charset="0"/>
                <a:cs typeface="Tahoma" panose="020B0604030504040204" pitchFamily="34" charset="0"/>
              </a:rPr>
              <a:t>Complements an advance directive. </a:t>
            </a:r>
          </a:p>
        </p:txBody>
      </p:sp>
      <p:pic>
        <p:nvPicPr>
          <p:cNvPr id="3076" name="Picture 4">
            <a:extLst>
              <a:ext uri="{FF2B5EF4-FFF2-40B4-BE49-F238E27FC236}">
                <a16:creationId xmlns:a16="http://schemas.microsoft.com/office/drawing/2014/main" id="{B5369B94-5962-7749-AD64-215BCA592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558" y="1848901"/>
            <a:ext cx="3947466" cy="394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35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A11A-A90A-3D4C-9EB7-5F88B3BE6030}"/>
              </a:ext>
            </a:extLst>
          </p:cNvPr>
          <p:cNvSpPr>
            <a:spLocks noGrp="1"/>
          </p:cNvSpPr>
          <p:nvPr>
            <p:ph type="title"/>
          </p:nvPr>
        </p:nvSpPr>
        <p:spPr>
          <a:xfrm>
            <a:off x="677334" y="480447"/>
            <a:ext cx="8187697" cy="1449953"/>
          </a:xfrm>
          <a:solidFill>
            <a:schemeClr val="bg1">
              <a:lumMod val="65000"/>
            </a:schemeClr>
          </a:solidFill>
        </p:spPr>
        <p:txBody>
          <a:bodyPr>
            <a:normAutofit fontScale="90000"/>
          </a:bodyPr>
          <a:lstStyle/>
          <a:p>
            <a:pPr algn="ctr"/>
            <a:br>
              <a:rPr lang="en-US" sz="1000" dirty="0">
                <a:solidFill>
                  <a:schemeClr val="accent1">
                    <a:lumMod val="50000"/>
                  </a:schemeClr>
                </a:solidFill>
                <a:latin typeface="Aharoni" panose="02010803020104030203" pitchFamily="2" charset="-79"/>
                <a:cs typeface="Aharoni" panose="02010803020104030203" pitchFamily="2" charset="-79"/>
              </a:rPr>
            </a:br>
            <a:br>
              <a:rPr lang="en-US" sz="1000" dirty="0">
                <a:solidFill>
                  <a:schemeClr val="accent1">
                    <a:lumMod val="50000"/>
                  </a:schemeClr>
                </a:solidFill>
                <a:latin typeface="Aharoni" panose="02010803020104030203" pitchFamily="2" charset="-79"/>
                <a:cs typeface="Aharoni" panose="02010803020104030203" pitchFamily="2" charset="-79"/>
              </a:rPr>
            </a:br>
            <a:r>
              <a:rPr lang="en-US" sz="4000" dirty="0">
                <a:solidFill>
                  <a:schemeClr val="accent1">
                    <a:lumMod val="50000"/>
                  </a:schemeClr>
                </a:solidFill>
                <a:latin typeface="Aharoni" panose="02010803020104030203" pitchFamily="2" charset="-79"/>
                <a:cs typeface="Aharoni" panose="02010803020104030203" pitchFamily="2" charset="-79"/>
              </a:rPr>
              <a:t>COVID-19, Aging, and LTCF </a:t>
            </a:r>
            <a:br>
              <a:rPr lang="en-US" sz="4000" dirty="0">
                <a:solidFill>
                  <a:schemeClr val="accent1">
                    <a:lumMod val="50000"/>
                  </a:schemeClr>
                </a:solidFill>
                <a:latin typeface="Aharoni" panose="02010803020104030203" pitchFamily="2" charset="-79"/>
                <a:cs typeface="Aharoni" panose="02010803020104030203" pitchFamily="2" charset="-79"/>
              </a:rPr>
            </a:br>
            <a:r>
              <a:rPr lang="en-US" sz="4000" dirty="0">
                <a:solidFill>
                  <a:schemeClr val="accent1">
                    <a:lumMod val="50000"/>
                  </a:schemeClr>
                </a:solidFill>
                <a:latin typeface="Aharoni" panose="02010803020104030203" pitchFamily="2" charset="-79"/>
                <a:cs typeface="Aharoni" panose="02010803020104030203" pitchFamily="2" charset="-79"/>
              </a:rPr>
              <a:t>[Long-Term Care Facilities) </a:t>
            </a:r>
            <a:br>
              <a:rPr lang="en-US" dirty="0">
                <a:solidFill>
                  <a:schemeClr val="accent1">
                    <a:lumMod val="50000"/>
                  </a:schemeClr>
                </a:solidFill>
              </a:rPr>
            </a:b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183D36E9-2030-DE45-9610-92D563C7D385}"/>
              </a:ext>
            </a:extLst>
          </p:cNvPr>
          <p:cNvSpPr>
            <a:spLocks noGrp="1"/>
          </p:cNvSpPr>
          <p:nvPr>
            <p:ph idx="1"/>
          </p:nvPr>
        </p:nvSpPr>
        <p:spPr>
          <a:xfrm>
            <a:off x="677333" y="2003268"/>
            <a:ext cx="9660035" cy="4165058"/>
          </a:xfrm>
        </p:spPr>
        <p:txBody>
          <a:bodyPr>
            <a:normAutofit/>
          </a:bodyPr>
          <a:lstStyle/>
          <a:p>
            <a:pPr lvl="0"/>
            <a:r>
              <a:rPr lang="en-US" sz="2800" dirty="0">
                <a:latin typeface="Tahoma" panose="020B0604030504040204" pitchFamily="34" charset="0"/>
                <a:ea typeface="Tahoma" panose="020B0604030504040204" pitchFamily="34" charset="0"/>
                <a:cs typeface="Tahoma" panose="020B0604030504040204" pitchFamily="34" charset="0"/>
              </a:rPr>
              <a:t>Before COVID, infections are a major cause of hospitalization; and 380,000 deaths every year.</a:t>
            </a:r>
          </a:p>
          <a:p>
            <a:pPr lvl="0"/>
            <a:r>
              <a:rPr lang="en-US" sz="2800" dirty="0">
                <a:latin typeface="Tahoma" panose="020B0604030504040204" pitchFamily="34" charset="0"/>
                <a:ea typeface="Tahoma" panose="020B0604030504040204" pitchFamily="34" charset="0"/>
                <a:cs typeface="Tahoma" panose="020B0604030504040204" pitchFamily="34" charset="0"/>
              </a:rPr>
              <a:t>COVID pandemic has revealed many vulnerabilities and concerns pertaining to LTCFs. </a:t>
            </a:r>
          </a:p>
          <a:p>
            <a:pPr lvl="1"/>
            <a:r>
              <a:rPr lang="en-US" sz="2800" dirty="0">
                <a:latin typeface="Tahoma" panose="020B0604030504040204" pitchFamily="34" charset="0"/>
                <a:ea typeface="Tahoma" panose="020B0604030504040204" pitchFamily="34" charset="0"/>
                <a:cs typeface="Tahoma" panose="020B0604030504040204" pitchFamily="34" charset="0"/>
              </a:rPr>
              <a:t>Eight out of 10 COVID-19-related deaths in the U.S. have been among adults aged 65 years and older. </a:t>
            </a:r>
          </a:p>
          <a:p>
            <a:pPr lvl="1"/>
            <a:r>
              <a:rPr lang="en-US" sz="2800" dirty="0">
                <a:latin typeface="Tahoma" panose="020B0604030504040204" pitchFamily="34" charset="0"/>
                <a:ea typeface="Tahoma" panose="020B0604030504040204" pitchFamily="34" charset="0"/>
                <a:cs typeface="Tahoma" panose="020B0604030504040204" pitchFamily="34" charset="0"/>
              </a:rPr>
              <a:t>LTCFs had 42% of the COVID-19 deaths in the U.S. </a:t>
            </a:r>
          </a:p>
        </p:txBody>
      </p:sp>
      <p:pic>
        <p:nvPicPr>
          <p:cNvPr id="4100" name="Picture 4" descr="Readers Share Worry, Hope for Isolated Elderly in Covid Pandemic - WSJ">
            <a:extLst>
              <a:ext uri="{FF2B5EF4-FFF2-40B4-BE49-F238E27FC236}">
                <a16:creationId xmlns:a16="http://schemas.microsoft.com/office/drawing/2014/main" id="{EE4D098F-AA00-C346-B8D8-CD3362167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6037" y="217143"/>
            <a:ext cx="2551729" cy="255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15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94B35-AFE8-CD45-94FB-24A552F4CBC8}"/>
              </a:ext>
            </a:extLst>
          </p:cNvPr>
          <p:cNvSpPr>
            <a:spLocks noGrp="1"/>
          </p:cNvSpPr>
          <p:nvPr>
            <p:ph type="title"/>
          </p:nvPr>
        </p:nvSpPr>
        <p:spPr>
          <a:xfrm>
            <a:off x="1451579" y="278969"/>
            <a:ext cx="9603275" cy="1574785"/>
          </a:xfrm>
          <a:solidFill>
            <a:schemeClr val="bg1">
              <a:lumMod val="65000"/>
            </a:schemeClr>
          </a:solidFill>
        </p:spPr>
        <p:txBody>
          <a:bodyPr>
            <a:normAutofit fontScale="90000"/>
          </a:bodyPr>
          <a:lstStyle/>
          <a:p>
            <a:pPr algn="ctr"/>
            <a:br>
              <a:rPr lang="en-US" dirty="0">
                <a:solidFill>
                  <a:schemeClr val="tx1"/>
                </a:solidFill>
                <a:latin typeface="Aharoni" panose="02010803020104030203" pitchFamily="2" charset="-79"/>
                <a:cs typeface="Aharoni" panose="02010803020104030203" pitchFamily="2" charset="-79"/>
              </a:rPr>
            </a:br>
            <a:r>
              <a:rPr lang="en-US" sz="4000" dirty="0">
                <a:solidFill>
                  <a:schemeClr val="accent1">
                    <a:lumMod val="50000"/>
                  </a:schemeClr>
                </a:solidFill>
                <a:latin typeface="Aharoni" panose="02010803020104030203" pitchFamily="2" charset="-79"/>
                <a:cs typeface="Aharoni" panose="02010803020104030203" pitchFamily="2" charset="-79"/>
              </a:rPr>
              <a:t>Why have LTCFs been hit so hard </a:t>
            </a:r>
            <a:br>
              <a:rPr lang="en-US" sz="4000" dirty="0">
                <a:solidFill>
                  <a:schemeClr val="accent1">
                    <a:lumMod val="50000"/>
                  </a:schemeClr>
                </a:solidFill>
                <a:latin typeface="Aharoni" panose="02010803020104030203" pitchFamily="2" charset="-79"/>
                <a:cs typeface="Aharoni" panose="02010803020104030203" pitchFamily="2" charset="-79"/>
              </a:rPr>
            </a:br>
            <a:r>
              <a:rPr lang="en-US" sz="4000" dirty="0">
                <a:solidFill>
                  <a:schemeClr val="accent1">
                    <a:lumMod val="50000"/>
                  </a:schemeClr>
                </a:solidFill>
                <a:latin typeface="Aharoni" panose="02010803020104030203" pitchFamily="2" charset="-79"/>
                <a:cs typeface="Aharoni" panose="02010803020104030203" pitchFamily="2" charset="-79"/>
              </a:rPr>
              <a:t>by the COVID-19 Pandemic? </a:t>
            </a:r>
          </a:p>
        </p:txBody>
      </p:sp>
      <p:sp>
        <p:nvSpPr>
          <p:cNvPr id="3" name="Content Placeholder 2">
            <a:extLst>
              <a:ext uri="{FF2B5EF4-FFF2-40B4-BE49-F238E27FC236}">
                <a16:creationId xmlns:a16="http://schemas.microsoft.com/office/drawing/2014/main" id="{3FF55DDC-7B7D-6C41-A619-2339EC684E04}"/>
              </a:ext>
            </a:extLst>
          </p:cNvPr>
          <p:cNvSpPr>
            <a:spLocks noGrp="1"/>
          </p:cNvSpPr>
          <p:nvPr>
            <p:ph idx="1"/>
          </p:nvPr>
        </p:nvSpPr>
        <p:spPr>
          <a:xfrm>
            <a:off x="1451579" y="2015732"/>
            <a:ext cx="9603275" cy="4075102"/>
          </a:xfrm>
        </p:spPr>
        <p:txBody>
          <a:bodyPr>
            <a:noAutofit/>
          </a:bodyPr>
          <a:lstStyle/>
          <a:p>
            <a:pPr lvl="0"/>
            <a:r>
              <a:rPr lang="en-US" sz="2800" dirty="0">
                <a:latin typeface="Tahoma" panose="020B0604030504040204" pitchFamily="34" charset="0"/>
                <a:ea typeface="Tahoma" panose="020B0604030504040204" pitchFamily="34" charset="0"/>
                <a:cs typeface="Tahoma" panose="020B0604030504040204" pitchFamily="34" charset="0"/>
              </a:rPr>
              <a:t>The tradition building structure and design of LTCFs make transmission from person-to-person easier, especially in highly contagious diseases such as COVID-19. </a:t>
            </a:r>
          </a:p>
          <a:p>
            <a:pPr lvl="1"/>
            <a:r>
              <a:rPr lang="en-US" sz="2800" dirty="0">
                <a:latin typeface="Tahoma" panose="020B0604030504040204" pitchFamily="34" charset="0"/>
                <a:ea typeface="Tahoma" panose="020B0604030504040204" pitchFamily="34" charset="0"/>
                <a:cs typeface="Tahoma" panose="020B0604030504040204" pitchFamily="34" charset="0"/>
              </a:rPr>
              <a:t>Long hallways with 40 rooms and 80 or more residents </a:t>
            </a:r>
          </a:p>
          <a:p>
            <a:pPr lvl="1"/>
            <a:r>
              <a:rPr lang="en-US" sz="2800" dirty="0">
                <a:latin typeface="Tahoma" panose="020B0604030504040204" pitchFamily="34" charset="0"/>
                <a:ea typeface="Tahoma" panose="020B0604030504040204" pitchFamily="34" charset="0"/>
                <a:cs typeface="Tahoma" panose="020B0604030504040204" pitchFamily="34" charset="0"/>
              </a:rPr>
              <a:t>Large dining rooms and common spaces </a:t>
            </a:r>
          </a:p>
          <a:p>
            <a:pPr lvl="1"/>
            <a:r>
              <a:rPr lang="en-US" sz="2800" dirty="0">
                <a:latin typeface="Tahoma" panose="020B0604030504040204" pitchFamily="34" charset="0"/>
                <a:ea typeface="Tahoma" panose="020B0604030504040204" pitchFamily="34" charset="0"/>
                <a:cs typeface="Tahoma" panose="020B0604030504040204" pitchFamily="34" charset="0"/>
              </a:rPr>
              <a:t>Residents frequently share rooms</a:t>
            </a:r>
          </a:p>
        </p:txBody>
      </p:sp>
    </p:spTree>
    <p:extLst>
      <p:ext uri="{BB962C8B-B14F-4D97-AF65-F5344CB8AC3E}">
        <p14:creationId xmlns:p14="http://schemas.microsoft.com/office/powerpoint/2010/main" val="415273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E7F1-4D4E-5544-BB61-CEFC294B8821}"/>
              </a:ext>
            </a:extLst>
          </p:cNvPr>
          <p:cNvSpPr>
            <a:spLocks noGrp="1"/>
          </p:cNvSpPr>
          <p:nvPr>
            <p:ph type="title"/>
          </p:nvPr>
        </p:nvSpPr>
        <p:spPr>
          <a:solidFill>
            <a:schemeClr val="bg1">
              <a:lumMod val="65000"/>
            </a:schemeClr>
          </a:solidFill>
        </p:spPr>
        <p:txBody>
          <a:bodyPr>
            <a:normAutofit/>
          </a:bodyPr>
          <a:lstStyle/>
          <a:p>
            <a:pPr algn="ctr"/>
            <a:r>
              <a:rPr lang="en-US" sz="5400" b="1" dirty="0">
                <a:solidFill>
                  <a:schemeClr val="accent1">
                    <a:lumMod val="50000"/>
                  </a:schemeClr>
                </a:solidFill>
              </a:rPr>
              <a:t>Elder rights</a:t>
            </a:r>
          </a:p>
        </p:txBody>
      </p:sp>
      <p:sp>
        <p:nvSpPr>
          <p:cNvPr id="3" name="Content Placeholder 2">
            <a:extLst>
              <a:ext uri="{FF2B5EF4-FFF2-40B4-BE49-F238E27FC236}">
                <a16:creationId xmlns:a16="http://schemas.microsoft.com/office/drawing/2014/main" id="{FD676773-4393-7C44-9572-DEE88C038F2A}"/>
              </a:ext>
            </a:extLst>
          </p:cNvPr>
          <p:cNvSpPr>
            <a:spLocks noGrp="1"/>
          </p:cNvSpPr>
          <p:nvPr>
            <p:ph idx="1"/>
          </p:nvPr>
        </p:nvSpPr>
        <p:spPr>
          <a:xfrm>
            <a:off x="1451579" y="2011680"/>
            <a:ext cx="9603275" cy="4041801"/>
          </a:xfrm>
          <a:noFill/>
        </p:spPr>
        <p:txBody>
          <a:bodyPr>
            <a:normAutofit/>
          </a:bodyPr>
          <a:lstStyle/>
          <a:p>
            <a:r>
              <a:rPr lang="en-US" sz="3200" dirty="0"/>
              <a:t>Lyndon B. Johnson signed Social Security Amendments </a:t>
            </a:r>
          </a:p>
          <a:p>
            <a:pPr lvl="1"/>
            <a:r>
              <a:rPr lang="en-US" sz="3200" dirty="0"/>
              <a:t>Created Medicare and Medicaid</a:t>
            </a:r>
          </a:p>
          <a:p>
            <a:r>
              <a:rPr lang="en-US" sz="3200" dirty="0"/>
              <a:t>LBJ also created Older Americans Act</a:t>
            </a:r>
          </a:p>
          <a:p>
            <a:pPr lvl="1"/>
            <a:r>
              <a:rPr lang="en-US" sz="3200" dirty="0"/>
              <a:t>Authorizes grants at State level for community development, service, research, and other projects for Elders</a:t>
            </a:r>
          </a:p>
          <a:p>
            <a:pPr lvl="1"/>
            <a:endParaRPr lang="en-US" dirty="0"/>
          </a:p>
        </p:txBody>
      </p:sp>
    </p:spTree>
    <p:extLst>
      <p:ext uri="{BB962C8B-B14F-4D97-AF65-F5344CB8AC3E}">
        <p14:creationId xmlns:p14="http://schemas.microsoft.com/office/powerpoint/2010/main" val="3791670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94B35-AFE8-CD45-94FB-24A552F4CBC8}"/>
              </a:ext>
            </a:extLst>
          </p:cNvPr>
          <p:cNvSpPr>
            <a:spLocks noGrp="1"/>
          </p:cNvSpPr>
          <p:nvPr>
            <p:ph type="title"/>
          </p:nvPr>
        </p:nvSpPr>
        <p:spPr>
          <a:xfrm>
            <a:off x="1451579" y="371959"/>
            <a:ext cx="9603275" cy="1481795"/>
          </a:xfrm>
          <a:solidFill>
            <a:schemeClr val="bg1">
              <a:lumMod val="65000"/>
            </a:schemeClr>
          </a:solidFill>
        </p:spPr>
        <p:txBody>
          <a:bodyPr>
            <a:normAutofit/>
          </a:bodyPr>
          <a:lstStyle/>
          <a:p>
            <a:pPr algn="ctr"/>
            <a:br>
              <a:rPr lang="en-US" sz="1000" dirty="0">
                <a:solidFill>
                  <a:schemeClr val="tx1"/>
                </a:solidFill>
                <a:latin typeface="Aharoni" panose="02010803020104030203" pitchFamily="2" charset="-79"/>
                <a:cs typeface="Aharoni" panose="02010803020104030203" pitchFamily="2" charset="-79"/>
              </a:rPr>
            </a:br>
            <a:r>
              <a:rPr lang="en-US" sz="3600" dirty="0">
                <a:solidFill>
                  <a:schemeClr val="accent1">
                    <a:lumMod val="50000"/>
                  </a:schemeClr>
                </a:solidFill>
                <a:latin typeface="Aharoni" panose="02010803020104030203" pitchFamily="2" charset="-79"/>
                <a:cs typeface="Aharoni" panose="02010803020104030203" pitchFamily="2" charset="-79"/>
              </a:rPr>
              <a:t>Why have LTCFs been hit so hard </a:t>
            </a:r>
            <a:br>
              <a:rPr lang="en-US" sz="3600" dirty="0">
                <a:solidFill>
                  <a:schemeClr val="accent1">
                    <a:lumMod val="50000"/>
                  </a:schemeClr>
                </a:solidFill>
                <a:latin typeface="Aharoni" panose="02010803020104030203" pitchFamily="2" charset="-79"/>
                <a:cs typeface="Aharoni" panose="02010803020104030203" pitchFamily="2" charset="-79"/>
              </a:rPr>
            </a:br>
            <a:r>
              <a:rPr lang="en-US" sz="3600" dirty="0">
                <a:solidFill>
                  <a:schemeClr val="accent1">
                    <a:lumMod val="50000"/>
                  </a:schemeClr>
                </a:solidFill>
                <a:latin typeface="Aharoni" panose="02010803020104030203" pitchFamily="2" charset="-79"/>
                <a:cs typeface="Aharoni" panose="02010803020104030203" pitchFamily="2" charset="-79"/>
              </a:rPr>
              <a:t>by the COVID-19 Pandemic? (Cont’d) </a:t>
            </a:r>
          </a:p>
        </p:txBody>
      </p:sp>
      <p:sp>
        <p:nvSpPr>
          <p:cNvPr id="3" name="Content Placeholder 2">
            <a:extLst>
              <a:ext uri="{FF2B5EF4-FFF2-40B4-BE49-F238E27FC236}">
                <a16:creationId xmlns:a16="http://schemas.microsoft.com/office/drawing/2014/main" id="{3FF55DDC-7B7D-6C41-A619-2339EC684E04}"/>
              </a:ext>
            </a:extLst>
          </p:cNvPr>
          <p:cNvSpPr>
            <a:spLocks noGrp="1"/>
          </p:cNvSpPr>
          <p:nvPr>
            <p:ph idx="1"/>
          </p:nvPr>
        </p:nvSpPr>
        <p:spPr>
          <a:xfrm>
            <a:off x="1451579" y="2015732"/>
            <a:ext cx="9603275" cy="3718641"/>
          </a:xfrm>
        </p:spPr>
        <p:txBody>
          <a:bodyPr>
            <a:normAutofit lnSpcReduction="10000"/>
          </a:bodyPr>
          <a:lstStyle/>
          <a:p>
            <a:pPr lvl="0"/>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The LTCFs workers might be inadvertently carriers of COVID-19. </a:t>
            </a:r>
          </a:p>
          <a:p>
            <a:pPr lvl="1"/>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Shortages of safety gear, and in some cases shortages of staff in general </a:t>
            </a:r>
          </a:p>
          <a:p>
            <a:pPr lvl="1"/>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Difficulty securing COVID test kits </a:t>
            </a:r>
          </a:p>
          <a:p>
            <a:pPr lvl="0"/>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LTCFs residents are generally older people with underlying health conditions. </a:t>
            </a:r>
          </a:p>
          <a:p>
            <a:endParaRPr lang="en-US" dirty="0"/>
          </a:p>
        </p:txBody>
      </p:sp>
    </p:spTree>
    <p:extLst>
      <p:ext uri="{BB962C8B-B14F-4D97-AF65-F5344CB8AC3E}">
        <p14:creationId xmlns:p14="http://schemas.microsoft.com/office/powerpoint/2010/main" val="1560235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B20C-FF41-2248-B860-0DA9BD6A9FC0}"/>
              </a:ext>
            </a:extLst>
          </p:cNvPr>
          <p:cNvSpPr>
            <a:spLocks noGrp="1"/>
          </p:cNvSpPr>
          <p:nvPr>
            <p:ph type="title"/>
          </p:nvPr>
        </p:nvSpPr>
        <p:spPr>
          <a:xfrm>
            <a:off x="1425844" y="274320"/>
            <a:ext cx="9670941" cy="1493520"/>
          </a:xfrm>
          <a:solidFill>
            <a:schemeClr val="bg1">
              <a:lumMod val="65000"/>
            </a:schemeClr>
          </a:solidFill>
        </p:spPr>
        <p:txBody>
          <a:bodyPr>
            <a:normAutofit/>
          </a:bodyPr>
          <a:lstStyle/>
          <a:p>
            <a:pPr algn="ctr"/>
            <a:br>
              <a:rPr lang="en-US" sz="4400" dirty="0">
                <a:solidFill>
                  <a:schemeClr val="tx1"/>
                </a:solidFill>
                <a:latin typeface="Aharoni" panose="02010803020104030203" pitchFamily="2" charset="-79"/>
                <a:cs typeface="Aharoni" panose="02010803020104030203" pitchFamily="2" charset="-79"/>
              </a:rPr>
            </a:br>
            <a:r>
              <a:rPr lang="en-US" sz="5400" dirty="0">
                <a:solidFill>
                  <a:schemeClr val="accent1">
                    <a:lumMod val="50000"/>
                  </a:schemeClr>
                </a:solidFill>
                <a:latin typeface="Aharoni" panose="02010803020104030203" pitchFamily="2" charset="-79"/>
                <a:cs typeface="Aharoni" panose="02010803020104030203" pitchFamily="2" charset="-79"/>
              </a:rPr>
              <a:t>The Future of LTCFs</a:t>
            </a:r>
          </a:p>
        </p:txBody>
      </p:sp>
      <p:sp>
        <p:nvSpPr>
          <p:cNvPr id="3" name="Content Placeholder 2">
            <a:extLst>
              <a:ext uri="{FF2B5EF4-FFF2-40B4-BE49-F238E27FC236}">
                <a16:creationId xmlns:a16="http://schemas.microsoft.com/office/drawing/2014/main" id="{81C5EF87-7518-494E-9179-35ECEBABA11E}"/>
              </a:ext>
            </a:extLst>
          </p:cNvPr>
          <p:cNvSpPr>
            <a:spLocks noGrp="1"/>
          </p:cNvSpPr>
          <p:nvPr>
            <p:ph idx="1"/>
          </p:nvPr>
        </p:nvSpPr>
        <p:spPr>
          <a:xfrm>
            <a:off x="1425843" y="1906292"/>
            <a:ext cx="6625765" cy="4246535"/>
          </a:xfrm>
        </p:spPr>
        <p:txBody>
          <a:bodyPr>
            <a:noAutofit/>
          </a:bodyPr>
          <a:lstStyle/>
          <a:p>
            <a:pPr lvl="0"/>
            <a:r>
              <a:rPr lang="en-US" sz="2800" b="1" dirty="0">
                <a:solidFill>
                  <a:srgbClr val="000099"/>
                </a:solidFill>
                <a:latin typeface="Tahoma" panose="020B0604030504040204" pitchFamily="34" charset="0"/>
                <a:ea typeface="Tahoma" panose="020B0604030504040204" pitchFamily="34" charset="0"/>
                <a:cs typeface="Tahoma" panose="020B0604030504040204" pitchFamily="34" charset="0"/>
              </a:rPr>
              <a:t>“Smaller-is-better”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approach </a:t>
            </a:r>
          </a:p>
          <a:p>
            <a:pPr lvl="1"/>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Helps </a:t>
            </a: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control infection </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AND improve quality of life </a:t>
            </a:r>
          </a:p>
          <a:p>
            <a:pPr lvl="2"/>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Close off household more easily</a:t>
            </a:r>
          </a:p>
          <a:p>
            <a:pPr lvl="2"/>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Less staff per resident</a:t>
            </a:r>
          </a:p>
          <a:p>
            <a:pPr lvl="2"/>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Food preparation and laundry in the household</a:t>
            </a:r>
          </a:p>
        </p:txBody>
      </p:sp>
      <p:pic>
        <p:nvPicPr>
          <p:cNvPr id="5126" name="Picture 6" descr="The Green House Project: Reimagining Traditional Nursing Homes - RWJF">
            <a:extLst>
              <a:ext uri="{FF2B5EF4-FFF2-40B4-BE49-F238E27FC236}">
                <a16:creationId xmlns:a16="http://schemas.microsoft.com/office/drawing/2014/main" id="{60C1C0EF-6112-4442-8526-479DCEC97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609" y="2381831"/>
            <a:ext cx="3876920" cy="290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649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B20C-FF41-2248-B860-0DA9BD6A9FC0}"/>
              </a:ext>
            </a:extLst>
          </p:cNvPr>
          <p:cNvSpPr>
            <a:spLocks noGrp="1"/>
          </p:cNvSpPr>
          <p:nvPr>
            <p:ph type="title"/>
          </p:nvPr>
        </p:nvSpPr>
        <p:spPr>
          <a:xfrm>
            <a:off x="1568412" y="632847"/>
            <a:ext cx="8596668" cy="1133960"/>
          </a:xfrm>
          <a:solidFill>
            <a:schemeClr val="bg1">
              <a:lumMod val="65000"/>
            </a:schemeClr>
          </a:solidFill>
        </p:spPr>
        <p:txBody>
          <a:bodyPr>
            <a:normAutofit/>
          </a:bodyPr>
          <a:lstStyle/>
          <a:p>
            <a:pPr algn="ctr"/>
            <a:br>
              <a:rPr lang="en-US" sz="1800" dirty="0">
                <a:solidFill>
                  <a:schemeClr val="accent1">
                    <a:lumMod val="50000"/>
                  </a:schemeClr>
                </a:solidFill>
                <a:latin typeface="Aharoni" panose="02010803020104030203" pitchFamily="2" charset="-79"/>
                <a:cs typeface="Aharoni" panose="02010803020104030203" pitchFamily="2" charset="-79"/>
              </a:rPr>
            </a:br>
            <a:r>
              <a:rPr lang="en-US" sz="4400" dirty="0">
                <a:solidFill>
                  <a:schemeClr val="accent1">
                    <a:lumMod val="50000"/>
                  </a:schemeClr>
                </a:solidFill>
                <a:latin typeface="Aharoni" panose="02010803020104030203" pitchFamily="2" charset="-79"/>
                <a:cs typeface="Aharoni" panose="02010803020104030203" pitchFamily="2" charset="-79"/>
              </a:rPr>
              <a:t>The Future of LTCFs (Cont’d)</a:t>
            </a:r>
          </a:p>
        </p:txBody>
      </p:sp>
      <p:sp>
        <p:nvSpPr>
          <p:cNvPr id="3" name="Content Placeholder 2">
            <a:extLst>
              <a:ext uri="{FF2B5EF4-FFF2-40B4-BE49-F238E27FC236}">
                <a16:creationId xmlns:a16="http://schemas.microsoft.com/office/drawing/2014/main" id="{81C5EF87-7518-494E-9179-35ECEBABA11E}"/>
              </a:ext>
            </a:extLst>
          </p:cNvPr>
          <p:cNvSpPr>
            <a:spLocks noGrp="1"/>
          </p:cNvSpPr>
          <p:nvPr>
            <p:ph idx="1"/>
          </p:nvPr>
        </p:nvSpPr>
        <p:spPr>
          <a:xfrm>
            <a:off x="677334" y="1952786"/>
            <a:ext cx="7049346" cy="4630894"/>
          </a:xfrm>
        </p:spPr>
        <p:txBody>
          <a:bodyPr>
            <a:normAutofit/>
          </a:bodyPr>
          <a:lstStyle/>
          <a:p>
            <a:pPr lvl="0">
              <a:lnSpc>
                <a:spcPct val="110000"/>
              </a:lnSpc>
            </a:pPr>
            <a:r>
              <a:rPr lang="en-US" sz="2400" dirty="0"/>
              <a:t>Implementing infection-cautious protocols and disease control equipment </a:t>
            </a:r>
          </a:p>
          <a:p>
            <a:pPr lvl="1">
              <a:lnSpc>
                <a:spcPct val="110000"/>
              </a:lnSpc>
            </a:pPr>
            <a:r>
              <a:rPr lang="en-US" sz="2400" dirty="0"/>
              <a:t>HEPA filters, ultraviolet light filters </a:t>
            </a:r>
          </a:p>
          <a:p>
            <a:pPr lvl="1">
              <a:lnSpc>
                <a:spcPct val="110000"/>
              </a:lnSpc>
            </a:pPr>
            <a:r>
              <a:rPr lang="en-US" sz="2400" dirty="0"/>
              <a:t>Easy-to-clean, nonporous surfaces</a:t>
            </a:r>
          </a:p>
          <a:p>
            <a:pPr lvl="0">
              <a:lnSpc>
                <a:spcPct val="110000"/>
              </a:lnSpc>
            </a:pPr>
            <a:r>
              <a:rPr lang="en-US" sz="2400" b="1" dirty="0"/>
              <a:t>Example: </a:t>
            </a:r>
            <a:r>
              <a:rPr lang="en-US" sz="2400" b="1" i="1" dirty="0"/>
              <a:t>Green House Project</a:t>
            </a:r>
            <a:endParaRPr lang="en-US" sz="2400" b="1" dirty="0"/>
          </a:p>
          <a:p>
            <a:pPr marL="400050" lvl="1" indent="0">
              <a:lnSpc>
                <a:spcPct val="110000"/>
              </a:lnSpc>
              <a:buNone/>
            </a:pPr>
            <a:r>
              <a:rPr lang="en-US" sz="2400" dirty="0">
                <a:solidFill>
                  <a:schemeClr val="tx1"/>
                </a:solidFill>
              </a:rPr>
              <a:t>N</a:t>
            </a:r>
            <a:r>
              <a:rPr lang="en-US" sz="2400" kern="1200" dirty="0">
                <a:solidFill>
                  <a:schemeClr val="tx1"/>
                </a:solidFill>
                <a:effectLst/>
                <a:latin typeface="+mn-lt"/>
                <a:ea typeface="+mn-ea"/>
                <a:cs typeface="+mn-cs"/>
              </a:rPr>
              <a:t>onprofit organization, oversees 266 small-house nursing homes. 243 projects supplied data in early May 2020.  Eight reported having cases of Covid-19, and there were no deaths. </a:t>
            </a:r>
            <a:endParaRPr lang="en-US" sz="2400" dirty="0"/>
          </a:p>
        </p:txBody>
      </p:sp>
      <p:pic>
        <p:nvPicPr>
          <p:cNvPr id="5124" name="Picture 4" descr="As Montana ages, community can help combat loneliness — High Country News –  Know the West">
            <a:extLst>
              <a:ext uri="{FF2B5EF4-FFF2-40B4-BE49-F238E27FC236}">
                <a16:creationId xmlns:a16="http://schemas.microsoft.com/office/drawing/2014/main" id="{8CCBA7F8-7954-374A-A4A8-CD158FDDD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683" y="2429963"/>
            <a:ext cx="4053840" cy="270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07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3099-3D5F-AC45-AF2D-F321AB0470BD}"/>
              </a:ext>
            </a:extLst>
          </p:cNvPr>
          <p:cNvSpPr>
            <a:spLocks noGrp="1"/>
          </p:cNvSpPr>
          <p:nvPr>
            <p:ph type="title"/>
          </p:nvPr>
        </p:nvSpPr>
        <p:spPr>
          <a:xfrm>
            <a:off x="1451578" y="387458"/>
            <a:ext cx="9603275" cy="1466296"/>
          </a:xfrm>
          <a:solidFill>
            <a:schemeClr val="bg1">
              <a:lumMod val="65000"/>
            </a:schemeClr>
          </a:solidFill>
        </p:spPr>
        <p:txBody>
          <a:bodyPr>
            <a:normAutofit/>
          </a:bodyPr>
          <a:lstStyle/>
          <a:p>
            <a:pPr algn="ctr"/>
            <a:r>
              <a:rPr lang="en-US" sz="4800" dirty="0">
                <a:solidFill>
                  <a:schemeClr val="tx1"/>
                </a:solidFill>
                <a:latin typeface="Aharoni" panose="02010803020104030203" pitchFamily="2" charset="-79"/>
                <a:cs typeface="Aharoni" panose="02010803020104030203" pitchFamily="2" charset="-79"/>
              </a:rPr>
              <a:t>Malpractice Liability </a:t>
            </a:r>
            <a:br>
              <a:rPr lang="en-US" sz="4800" dirty="0">
                <a:solidFill>
                  <a:schemeClr val="tx1"/>
                </a:solidFill>
                <a:latin typeface="Aharoni" panose="02010803020104030203" pitchFamily="2" charset="-79"/>
                <a:cs typeface="Aharoni" panose="02010803020104030203" pitchFamily="2" charset="-79"/>
              </a:rPr>
            </a:br>
            <a:r>
              <a:rPr lang="en-US" sz="4800" dirty="0">
                <a:solidFill>
                  <a:schemeClr val="tx1"/>
                </a:solidFill>
                <a:latin typeface="Aharoni" panose="02010803020104030203" pitchFamily="2" charset="-79"/>
                <a:cs typeface="Aharoni" panose="02010803020104030203" pitchFamily="2" charset="-79"/>
              </a:rPr>
              <a:t>Post-COVID-19 Pandemic -1</a:t>
            </a:r>
          </a:p>
        </p:txBody>
      </p:sp>
      <p:sp>
        <p:nvSpPr>
          <p:cNvPr id="3" name="Content Placeholder 2">
            <a:extLst>
              <a:ext uri="{FF2B5EF4-FFF2-40B4-BE49-F238E27FC236}">
                <a16:creationId xmlns:a16="http://schemas.microsoft.com/office/drawing/2014/main" id="{1CD00C47-F9ED-7341-B25D-84AC8992D31A}"/>
              </a:ext>
            </a:extLst>
          </p:cNvPr>
          <p:cNvSpPr>
            <a:spLocks noGrp="1"/>
          </p:cNvSpPr>
          <p:nvPr>
            <p:ph idx="1"/>
          </p:nvPr>
        </p:nvSpPr>
        <p:spPr>
          <a:xfrm>
            <a:off x="1451579" y="2021107"/>
            <a:ext cx="9603274" cy="3981131"/>
          </a:xfrm>
        </p:spPr>
        <p:txBody>
          <a:bodyPr>
            <a:noAutofit/>
          </a:bodyPr>
          <a:lstStyle/>
          <a:p>
            <a:r>
              <a:rPr lang="en-US" sz="2800" dirty="0">
                <a:latin typeface="Tahoma" panose="020B0604030504040204" pitchFamily="34" charset="0"/>
                <a:ea typeface="Tahoma" panose="020B0604030504040204" pitchFamily="34" charset="0"/>
                <a:cs typeface="Tahoma" panose="020B0604030504040204" pitchFamily="34" charset="0"/>
              </a:rPr>
              <a:t>Telemedicine/telehealth malpractice caused by incomplete exam, missing a change in a patient’s health status, or not following up with the patient in person, leading to a </a:t>
            </a:r>
            <a:r>
              <a:rPr lang="en-US" sz="2800" b="1" dirty="0">
                <a:latin typeface="Tahoma" panose="020B0604030504040204" pitchFamily="34" charset="0"/>
                <a:ea typeface="Tahoma" panose="020B0604030504040204" pitchFamily="34" charset="0"/>
                <a:cs typeface="Tahoma" panose="020B0604030504040204" pitchFamily="34" charset="0"/>
              </a:rPr>
              <a:t>failure to diagnose</a:t>
            </a:r>
            <a:r>
              <a:rPr lang="en-US" sz="2800" dirty="0">
                <a:latin typeface="Tahoma" panose="020B0604030504040204" pitchFamily="34" charset="0"/>
                <a:ea typeface="Tahoma" panose="020B0604030504040204" pitchFamily="34" charset="0"/>
                <a:cs typeface="Tahoma" panose="020B0604030504040204" pitchFamily="34" charset="0"/>
              </a:rPr>
              <a:t> action;</a:t>
            </a:r>
          </a:p>
          <a:p>
            <a:r>
              <a:rPr lang="en-US" sz="2800" dirty="0">
                <a:latin typeface="Tahoma" panose="020B0604030504040204" pitchFamily="34" charset="0"/>
                <a:ea typeface="Tahoma" panose="020B0604030504040204" pitchFamily="34" charset="0"/>
                <a:cs typeface="Tahoma" panose="020B0604030504040204" pitchFamily="34" charset="0"/>
              </a:rPr>
              <a:t>Issues involving medical record documentation, prescribing controlled substances, and interstate unlicensed practice;</a:t>
            </a:r>
          </a:p>
        </p:txBody>
      </p:sp>
    </p:spTree>
    <p:extLst>
      <p:ext uri="{BB962C8B-B14F-4D97-AF65-F5344CB8AC3E}">
        <p14:creationId xmlns:p14="http://schemas.microsoft.com/office/powerpoint/2010/main" val="356072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3099-3D5F-AC45-AF2D-F321AB0470BD}"/>
              </a:ext>
            </a:extLst>
          </p:cNvPr>
          <p:cNvSpPr>
            <a:spLocks noGrp="1"/>
          </p:cNvSpPr>
          <p:nvPr>
            <p:ph type="title"/>
          </p:nvPr>
        </p:nvSpPr>
        <p:spPr>
          <a:xfrm>
            <a:off x="1451579" y="325465"/>
            <a:ext cx="9603275" cy="1528290"/>
          </a:xfrm>
          <a:solidFill>
            <a:schemeClr val="bg1">
              <a:lumMod val="65000"/>
            </a:schemeClr>
          </a:solidFill>
        </p:spPr>
        <p:txBody>
          <a:bodyPr>
            <a:normAutofit/>
          </a:bodyPr>
          <a:lstStyle/>
          <a:p>
            <a:pPr algn="ctr"/>
            <a:r>
              <a:rPr lang="en-US" sz="4800" dirty="0">
                <a:solidFill>
                  <a:schemeClr val="accent1">
                    <a:lumMod val="50000"/>
                  </a:schemeClr>
                </a:solidFill>
                <a:latin typeface="Aharoni" panose="02010803020104030203" pitchFamily="2" charset="-79"/>
                <a:cs typeface="Aharoni" panose="02010803020104030203" pitchFamily="2" charset="-79"/>
              </a:rPr>
              <a:t>Malpractice Liability </a:t>
            </a:r>
            <a:br>
              <a:rPr lang="en-US" sz="4800" dirty="0">
                <a:solidFill>
                  <a:schemeClr val="accent1">
                    <a:lumMod val="50000"/>
                  </a:schemeClr>
                </a:solidFill>
                <a:latin typeface="Aharoni" panose="02010803020104030203" pitchFamily="2" charset="-79"/>
                <a:cs typeface="Aharoni" panose="02010803020104030203" pitchFamily="2" charset="-79"/>
              </a:rPr>
            </a:br>
            <a:r>
              <a:rPr lang="en-US" sz="4800" dirty="0">
                <a:solidFill>
                  <a:schemeClr val="accent1">
                    <a:lumMod val="50000"/>
                  </a:schemeClr>
                </a:solidFill>
                <a:latin typeface="Aharoni" panose="02010803020104030203" pitchFamily="2" charset="-79"/>
                <a:cs typeface="Aharoni" panose="02010803020104030203" pitchFamily="2" charset="-79"/>
              </a:rPr>
              <a:t>Post-COVID-19 Pandemic - 2</a:t>
            </a:r>
          </a:p>
        </p:txBody>
      </p:sp>
      <p:sp>
        <p:nvSpPr>
          <p:cNvPr id="3" name="Content Placeholder 2">
            <a:extLst>
              <a:ext uri="{FF2B5EF4-FFF2-40B4-BE49-F238E27FC236}">
                <a16:creationId xmlns:a16="http://schemas.microsoft.com/office/drawing/2014/main" id="{1CD00C47-F9ED-7341-B25D-84AC8992D31A}"/>
              </a:ext>
            </a:extLst>
          </p:cNvPr>
          <p:cNvSpPr>
            <a:spLocks noGrp="1"/>
          </p:cNvSpPr>
          <p:nvPr>
            <p:ph idx="1"/>
          </p:nvPr>
        </p:nvSpPr>
        <p:spPr>
          <a:xfrm>
            <a:off x="1451579" y="2108389"/>
            <a:ext cx="9603274" cy="3800856"/>
          </a:xfrm>
        </p:spPr>
        <p:txBody>
          <a:bodyPr>
            <a:noAutofit/>
          </a:bodyPr>
          <a:lstStyle/>
          <a:p>
            <a:r>
              <a:rPr lang="en-US" sz="3200" dirty="0">
                <a:latin typeface="Tahoma" panose="020B0604030504040204" pitchFamily="34" charset="0"/>
                <a:ea typeface="Tahoma" panose="020B0604030504040204" pitchFamily="34" charset="0"/>
                <a:cs typeface="Tahoma" panose="020B0604030504040204" pitchFamily="34" charset="0"/>
              </a:rPr>
              <a:t>Patient whose surgery was postponed due to prohibitions of elective surgery, but they prove subsequently to be necessary;</a:t>
            </a:r>
          </a:p>
          <a:p>
            <a:r>
              <a:rPr lang="en-US" sz="3200" dirty="0">
                <a:latin typeface="Tahoma" panose="020B0604030504040204" pitchFamily="34" charset="0"/>
                <a:ea typeface="Tahoma" panose="020B0604030504040204" pitchFamily="34" charset="0"/>
                <a:cs typeface="Tahoma" panose="020B0604030504040204" pitchFamily="34" charset="0"/>
              </a:rPr>
              <a:t>Claim that patients contracted Covid-19 at the physician’s office.</a:t>
            </a:r>
          </a:p>
        </p:txBody>
      </p:sp>
    </p:spTree>
    <p:extLst>
      <p:ext uri="{BB962C8B-B14F-4D97-AF65-F5344CB8AC3E}">
        <p14:creationId xmlns:p14="http://schemas.microsoft.com/office/powerpoint/2010/main" val="281486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60AF-1454-FC43-87DF-44F31081DCD0}"/>
              </a:ext>
            </a:extLst>
          </p:cNvPr>
          <p:cNvSpPr>
            <a:spLocks noGrp="1"/>
          </p:cNvSpPr>
          <p:nvPr>
            <p:ph type="title"/>
          </p:nvPr>
        </p:nvSpPr>
        <p:spPr>
          <a:xfrm>
            <a:off x="1451579" y="329185"/>
            <a:ext cx="9603275" cy="1524570"/>
          </a:xfrm>
          <a:solidFill>
            <a:schemeClr val="bg1">
              <a:lumMod val="65000"/>
            </a:schemeClr>
          </a:solidFill>
        </p:spPr>
        <p:txBody>
          <a:bodyPr>
            <a:normAutofit/>
          </a:bodyPr>
          <a:lstStyle/>
          <a:p>
            <a:pPr algn="ctr"/>
            <a:r>
              <a:rPr lang="en-US" sz="4400" b="1" dirty="0">
                <a:solidFill>
                  <a:schemeClr val="accent1">
                    <a:lumMod val="50000"/>
                  </a:schemeClr>
                </a:solidFill>
              </a:rPr>
              <a:t>Physician’s role in elderly patients</a:t>
            </a:r>
          </a:p>
        </p:txBody>
      </p:sp>
      <p:sp>
        <p:nvSpPr>
          <p:cNvPr id="3" name="Content Placeholder 2">
            <a:extLst>
              <a:ext uri="{FF2B5EF4-FFF2-40B4-BE49-F238E27FC236}">
                <a16:creationId xmlns:a16="http://schemas.microsoft.com/office/drawing/2014/main" id="{EC09ED8C-58FC-7745-9263-5AC0CD904C1F}"/>
              </a:ext>
            </a:extLst>
          </p:cNvPr>
          <p:cNvSpPr>
            <a:spLocks noGrp="1"/>
          </p:cNvSpPr>
          <p:nvPr>
            <p:ph idx="1"/>
          </p:nvPr>
        </p:nvSpPr>
        <p:spPr>
          <a:xfrm>
            <a:off x="1451579" y="1853754"/>
            <a:ext cx="9948741" cy="4199727"/>
          </a:xfrm>
          <a:noFill/>
        </p:spPr>
        <p:txBody>
          <a:bodyPr>
            <a:noAutofit/>
          </a:bodyPr>
          <a:lstStyle/>
          <a:p>
            <a:r>
              <a:rPr lang="en-US" sz="3200" dirty="0"/>
              <a:t>Physician acts in a </a:t>
            </a:r>
            <a:r>
              <a:rPr lang="en-US" sz="3200" b="1" dirty="0"/>
              <a:t>fiduciary duty </a:t>
            </a:r>
            <a:r>
              <a:rPr lang="en-US" sz="3200" dirty="0"/>
              <a:t>to the patient</a:t>
            </a:r>
          </a:p>
          <a:p>
            <a:pPr lvl="1"/>
            <a:r>
              <a:rPr lang="en-US" sz="3200" dirty="0"/>
              <a:t>Maintains confidentiality; Provides Care</a:t>
            </a:r>
          </a:p>
          <a:p>
            <a:pPr lvl="1"/>
            <a:r>
              <a:rPr lang="en-US" sz="3200" dirty="0"/>
              <a:t>Must be competent; Loyal to patients interest</a:t>
            </a:r>
          </a:p>
          <a:p>
            <a:pPr lvl="1"/>
            <a:r>
              <a:rPr lang="en-US" sz="3200" dirty="0"/>
              <a:t>Work in good faith</a:t>
            </a:r>
          </a:p>
          <a:p>
            <a:pPr lvl="1"/>
            <a:r>
              <a:rPr lang="en-US" sz="3200" dirty="0"/>
              <a:t>Act within scope of practice</a:t>
            </a:r>
          </a:p>
          <a:p>
            <a:pPr lvl="1"/>
            <a:r>
              <a:rPr lang="en-US" sz="3200" dirty="0"/>
              <a:t>Avoid conflicts of interest</a:t>
            </a:r>
          </a:p>
        </p:txBody>
      </p:sp>
    </p:spTree>
    <p:extLst>
      <p:ext uri="{BB962C8B-B14F-4D97-AF65-F5344CB8AC3E}">
        <p14:creationId xmlns:p14="http://schemas.microsoft.com/office/powerpoint/2010/main" val="69919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85B7-137B-BB4F-9871-A08676914628}"/>
              </a:ext>
            </a:extLst>
          </p:cNvPr>
          <p:cNvSpPr>
            <a:spLocks noGrp="1"/>
          </p:cNvSpPr>
          <p:nvPr>
            <p:ph type="title"/>
          </p:nvPr>
        </p:nvSpPr>
        <p:spPr>
          <a:xfrm>
            <a:off x="1451579" y="438913"/>
            <a:ext cx="9603275" cy="1414842"/>
          </a:xfrm>
          <a:solidFill>
            <a:schemeClr val="bg1">
              <a:lumMod val="65000"/>
            </a:schemeClr>
          </a:solidFill>
        </p:spPr>
        <p:txBody>
          <a:bodyPr>
            <a:normAutofit/>
          </a:bodyPr>
          <a:lstStyle/>
          <a:p>
            <a:pPr algn="ctr"/>
            <a:r>
              <a:rPr lang="en-US" sz="4800" b="1" dirty="0">
                <a:solidFill>
                  <a:schemeClr val="accent1">
                    <a:lumMod val="50000"/>
                  </a:schemeClr>
                </a:solidFill>
              </a:rPr>
              <a:t>Capacity and Competence</a:t>
            </a:r>
          </a:p>
        </p:txBody>
      </p:sp>
      <p:sp>
        <p:nvSpPr>
          <p:cNvPr id="3" name="Content Placeholder 2">
            <a:extLst>
              <a:ext uri="{FF2B5EF4-FFF2-40B4-BE49-F238E27FC236}">
                <a16:creationId xmlns:a16="http://schemas.microsoft.com/office/drawing/2014/main" id="{219E9A8A-318A-C44D-BFA1-12E70380C22F}"/>
              </a:ext>
            </a:extLst>
          </p:cNvPr>
          <p:cNvSpPr>
            <a:spLocks noGrp="1"/>
          </p:cNvSpPr>
          <p:nvPr>
            <p:ph idx="1"/>
          </p:nvPr>
        </p:nvSpPr>
        <p:spPr>
          <a:xfrm>
            <a:off x="1451579" y="2066544"/>
            <a:ext cx="9740677" cy="3986937"/>
          </a:xfrm>
          <a:noFill/>
        </p:spPr>
        <p:txBody>
          <a:bodyPr>
            <a:noAutofit/>
          </a:bodyPr>
          <a:lstStyle/>
          <a:p>
            <a:pPr>
              <a:lnSpc>
                <a:spcPct val="100000"/>
              </a:lnSpc>
            </a:pPr>
            <a:r>
              <a:rPr lang="en-US" sz="3200" b="1" dirty="0">
                <a:solidFill>
                  <a:srgbClr val="000099"/>
                </a:solidFill>
              </a:rPr>
              <a:t>Competence</a:t>
            </a:r>
            <a:r>
              <a:rPr lang="en-US" sz="3200" dirty="0"/>
              <a:t> is defined as degree of mental soundness </a:t>
            </a:r>
            <a:r>
              <a:rPr lang="en-US" sz="2800" dirty="0"/>
              <a:t>needed to make decisions</a:t>
            </a:r>
          </a:p>
          <a:p>
            <a:pPr lvl="1">
              <a:lnSpc>
                <a:spcPct val="100000"/>
              </a:lnSpc>
            </a:pPr>
            <a:r>
              <a:rPr lang="en-US" sz="2800" b="1" i="1" dirty="0"/>
              <a:t>Determined by a </a:t>
            </a:r>
            <a:r>
              <a:rPr lang="en-US" sz="2800" b="1" i="1" dirty="0">
                <a:solidFill>
                  <a:srgbClr val="000099"/>
                </a:solidFill>
              </a:rPr>
              <a:t>Judge</a:t>
            </a:r>
          </a:p>
          <a:p>
            <a:pPr>
              <a:lnSpc>
                <a:spcPct val="100000"/>
              </a:lnSpc>
            </a:pPr>
            <a:r>
              <a:rPr lang="en-US" sz="2800" b="1" dirty="0">
                <a:solidFill>
                  <a:srgbClr val="367A49"/>
                </a:solidFill>
              </a:rPr>
              <a:t>Capacity</a:t>
            </a:r>
            <a:r>
              <a:rPr lang="en-US" sz="2800" dirty="0"/>
              <a:t> is defined as person’s ability to make an informed decision</a:t>
            </a:r>
          </a:p>
          <a:p>
            <a:pPr lvl="1">
              <a:lnSpc>
                <a:spcPct val="100000"/>
              </a:lnSpc>
            </a:pPr>
            <a:r>
              <a:rPr lang="en-US" sz="2800" b="1" i="1" dirty="0"/>
              <a:t>Determined by a </a:t>
            </a:r>
            <a:r>
              <a:rPr lang="en-US" sz="2800" b="1" i="1" dirty="0">
                <a:solidFill>
                  <a:srgbClr val="367A49"/>
                </a:solidFill>
              </a:rPr>
              <a:t>physician</a:t>
            </a:r>
          </a:p>
          <a:p>
            <a:pPr>
              <a:lnSpc>
                <a:spcPct val="100000"/>
              </a:lnSpc>
            </a:pPr>
            <a:r>
              <a:rPr lang="en-US" sz="2800" dirty="0"/>
              <a:t>Often best evaluated over a period of time</a:t>
            </a:r>
          </a:p>
        </p:txBody>
      </p:sp>
    </p:spTree>
    <p:extLst>
      <p:ext uri="{BB962C8B-B14F-4D97-AF65-F5344CB8AC3E}">
        <p14:creationId xmlns:p14="http://schemas.microsoft.com/office/powerpoint/2010/main" val="129943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58DC-CAF3-2F40-B09D-478503D51D77}"/>
              </a:ext>
            </a:extLst>
          </p:cNvPr>
          <p:cNvSpPr>
            <a:spLocks noGrp="1"/>
          </p:cNvSpPr>
          <p:nvPr>
            <p:ph type="title"/>
          </p:nvPr>
        </p:nvSpPr>
        <p:spPr>
          <a:xfrm>
            <a:off x="1451579" y="493777"/>
            <a:ext cx="9603275" cy="1359978"/>
          </a:xfrm>
          <a:solidFill>
            <a:schemeClr val="bg1">
              <a:lumMod val="65000"/>
            </a:schemeClr>
          </a:solidFill>
        </p:spPr>
        <p:txBody>
          <a:bodyPr>
            <a:normAutofit fontScale="90000"/>
          </a:bodyPr>
          <a:lstStyle/>
          <a:p>
            <a:br>
              <a:rPr lang="en-US" sz="1000" b="1" dirty="0">
                <a:solidFill>
                  <a:schemeClr val="accent1">
                    <a:lumMod val="50000"/>
                  </a:schemeClr>
                </a:solidFill>
              </a:rPr>
            </a:br>
            <a:br>
              <a:rPr lang="en-US" sz="1000" b="1" dirty="0">
                <a:solidFill>
                  <a:schemeClr val="accent1">
                    <a:lumMod val="50000"/>
                  </a:schemeClr>
                </a:solidFill>
              </a:rPr>
            </a:br>
            <a:r>
              <a:rPr lang="en-US" sz="4800" b="1" dirty="0">
                <a:solidFill>
                  <a:schemeClr val="accent1">
                    <a:lumMod val="50000"/>
                  </a:schemeClr>
                </a:solidFill>
              </a:rPr>
              <a:t>State definition of capacity</a:t>
            </a:r>
          </a:p>
        </p:txBody>
      </p:sp>
      <p:sp>
        <p:nvSpPr>
          <p:cNvPr id="3" name="Content Placeholder 2">
            <a:extLst>
              <a:ext uri="{FF2B5EF4-FFF2-40B4-BE49-F238E27FC236}">
                <a16:creationId xmlns:a16="http://schemas.microsoft.com/office/drawing/2014/main" id="{FA59BB3F-843A-4043-8E39-298ABE93374A}"/>
              </a:ext>
            </a:extLst>
          </p:cNvPr>
          <p:cNvSpPr>
            <a:spLocks noGrp="1"/>
          </p:cNvSpPr>
          <p:nvPr>
            <p:ph idx="1"/>
          </p:nvPr>
        </p:nvSpPr>
        <p:spPr>
          <a:xfrm>
            <a:off x="1451579" y="1920240"/>
            <a:ext cx="9603275" cy="4279392"/>
          </a:xfrm>
          <a:noFill/>
        </p:spPr>
        <p:txBody>
          <a:bodyPr>
            <a:noAutofit/>
          </a:bodyPr>
          <a:lstStyle/>
          <a:p>
            <a:r>
              <a:rPr lang="en-US" sz="3200" dirty="0"/>
              <a:t>18 years or older</a:t>
            </a:r>
          </a:p>
          <a:p>
            <a:r>
              <a:rPr lang="en-US" sz="3200" dirty="0"/>
              <a:t>Impaired by reason of mental or physical illness</a:t>
            </a:r>
          </a:p>
          <a:p>
            <a:r>
              <a:rPr lang="en-US" sz="3200" dirty="0"/>
              <a:t>Ability to receive and evaluate information effectively or communicate responsible decisions is impaired</a:t>
            </a:r>
          </a:p>
          <a:p>
            <a:r>
              <a:rPr lang="en-US" sz="3200" dirty="0"/>
              <a:t>A person for whom a guardian, limited guardian, or conservator has been appointed</a:t>
            </a:r>
          </a:p>
        </p:txBody>
      </p:sp>
    </p:spTree>
    <p:extLst>
      <p:ext uri="{BB962C8B-B14F-4D97-AF65-F5344CB8AC3E}">
        <p14:creationId xmlns:p14="http://schemas.microsoft.com/office/powerpoint/2010/main" val="301645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7553-7DFC-6C48-B939-7F419FFB1E28}"/>
              </a:ext>
            </a:extLst>
          </p:cNvPr>
          <p:cNvSpPr>
            <a:spLocks noGrp="1"/>
          </p:cNvSpPr>
          <p:nvPr>
            <p:ph type="title"/>
          </p:nvPr>
        </p:nvSpPr>
        <p:spPr>
          <a:xfrm>
            <a:off x="1451579" y="566929"/>
            <a:ext cx="9603275" cy="1286826"/>
          </a:xfrm>
          <a:solidFill>
            <a:schemeClr val="bg1">
              <a:lumMod val="65000"/>
            </a:schemeClr>
          </a:solidFill>
        </p:spPr>
        <p:txBody>
          <a:bodyPr>
            <a:noAutofit/>
          </a:bodyPr>
          <a:lstStyle/>
          <a:p>
            <a:pPr algn="ctr"/>
            <a:r>
              <a:rPr lang="en-US" b="1" dirty="0">
                <a:solidFill>
                  <a:schemeClr val="accent1">
                    <a:lumMod val="50000"/>
                  </a:schemeClr>
                </a:solidFill>
              </a:rPr>
              <a:t>Documenting Informed consent and Informed refusal</a:t>
            </a:r>
          </a:p>
        </p:txBody>
      </p:sp>
      <p:sp>
        <p:nvSpPr>
          <p:cNvPr id="3" name="Content Placeholder 2">
            <a:extLst>
              <a:ext uri="{FF2B5EF4-FFF2-40B4-BE49-F238E27FC236}">
                <a16:creationId xmlns:a16="http://schemas.microsoft.com/office/drawing/2014/main" id="{8E96DE41-911B-9C4F-94ED-B85FC4FD6E50}"/>
              </a:ext>
            </a:extLst>
          </p:cNvPr>
          <p:cNvSpPr>
            <a:spLocks noGrp="1"/>
          </p:cNvSpPr>
          <p:nvPr>
            <p:ph idx="1"/>
          </p:nvPr>
        </p:nvSpPr>
        <p:spPr>
          <a:xfrm>
            <a:off x="1451579" y="1938528"/>
            <a:ext cx="9603275" cy="4114953"/>
          </a:xfrm>
          <a:noFill/>
        </p:spPr>
        <p:txBody>
          <a:bodyPr>
            <a:noAutofit/>
          </a:bodyPr>
          <a:lstStyle/>
          <a:p>
            <a:r>
              <a:rPr lang="en-US" sz="2800" dirty="0"/>
              <a:t>Capacity must be determined by physician before informed consent can be obtained</a:t>
            </a:r>
          </a:p>
          <a:p>
            <a:r>
              <a:rPr lang="en-US" sz="2800" dirty="0"/>
              <a:t>Can be evaluated with Mini-Mental State Examination</a:t>
            </a:r>
          </a:p>
          <a:p>
            <a:r>
              <a:rPr lang="en-US" sz="2800" dirty="0"/>
              <a:t>Special case: recurring treatment</a:t>
            </a:r>
          </a:p>
          <a:p>
            <a:pPr lvl="1"/>
            <a:r>
              <a:rPr lang="en-US" sz="2800" dirty="0"/>
              <a:t>Generally, initial consent provides coverage for entire course of treatment</a:t>
            </a:r>
          </a:p>
          <a:p>
            <a:pPr lvl="1"/>
            <a:r>
              <a:rPr lang="en-US" sz="2800" dirty="0"/>
              <a:t>Initial discussion of consent should be thorough and ongoing</a:t>
            </a:r>
          </a:p>
        </p:txBody>
      </p:sp>
    </p:spTree>
    <p:extLst>
      <p:ext uri="{BB962C8B-B14F-4D97-AF65-F5344CB8AC3E}">
        <p14:creationId xmlns:p14="http://schemas.microsoft.com/office/powerpoint/2010/main" val="298236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1155-414E-9A49-9975-EB9E00D9F81E}"/>
              </a:ext>
            </a:extLst>
          </p:cNvPr>
          <p:cNvSpPr>
            <a:spLocks noGrp="1"/>
          </p:cNvSpPr>
          <p:nvPr>
            <p:ph type="title"/>
          </p:nvPr>
        </p:nvSpPr>
        <p:spPr>
          <a:xfrm>
            <a:off x="1451579" y="640081"/>
            <a:ext cx="9603275" cy="1213674"/>
          </a:xfrm>
          <a:solidFill>
            <a:schemeClr val="bg1">
              <a:lumMod val="65000"/>
            </a:schemeClr>
          </a:solidFill>
        </p:spPr>
        <p:txBody>
          <a:bodyPr>
            <a:normAutofit/>
          </a:bodyPr>
          <a:lstStyle/>
          <a:p>
            <a:pPr algn="ctr"/>
            <a:br>
              <a:rPr lang="en-US" sz="1000" b="1" dirty="0">
                <a:solidFill>
                  <a:schemeClr val="accent1">
                    <a:lumMod val="50000"/>
                  </a:schemeClr>
                </a:solidFill>
              </a:rPr>
            </a:br>
            <a:br>
              <a:rPr lang="en-US" sz="1000" b="1" dirty="0">
                <a:solidFill>
                  <a:schemeClr val="accent1">
                    <a:lumMod val="50000"/>
                  </a:schemeClr>
                </a:solidFill>
              </a:rPr>
            </a:br>
            <a:r>
              <a:rPr lang="en-US" sz="4400" b="1" dirty="0">
                <a:solidFill>
                  <a:schemeClr val="accent1">
                    <a:lumMod val="50000"/>
                  </a:schemeClr>
                </a:solidFill>
              </a:rPr>
              <a:t>Powers of Attorney (POA)</a:t>
            </a:r>
          </a:p>
        </p:txBody>
      </p:sp>
      <p:sp>
        <p:nvSpPr>
          <p:cNvPr id="3" name="Content Placeholder 2">
            <a:extLst>
              <a:ext uri="{FF2B5EF4-FFF2-40B4-BE49-F238E27FC236}">
                <a16:creationId xmlns:a16="http://schemas.microsoft.com/office/drawing/2014/main" id="{BC8E7AC6-8E38-2F4A-A3DC-FE3BBFAE458C}"/>
              </a:ext>
            </a:extLst>
          </p:cNvPr>
          <p:cNvSpPr>
            <a:spLocks noGrp="1"/>
          </p:cNvSpPr>
          <p:nvPr>
            <p:ph idx="1"/>
          </p:nvPr>
        </p:nvSpPr>
        <p:spPr>
          <a:xfrm>
            <a:off x="1451579" y="2015732"/>
            <a:ext cx="9758965" cy="3964444"/>
          </a:xfrm>
          <a:noFill/>
        </p:spPr>
        <p:txBody>
          <a:bodyPr>
            <a:normAutofit fontScale="92500"/>
          </a:bodyPr>
          <a:lstStyle/>
          <a:p>
            <a:r>
              <a:rPr lang="en-US" sz="3200" dirty="0"/>
              <a:t>Two types</a:t>
            </a:r>
          </a:p>
          <a:p>
            <a:pPr lvl="1"/>
            <a:r>
              <a:rPr lang="en-US" sz="3200" dirty="0"/>
              <a:t>General Power of Attorney</a:t>
            </a:r>
          </a:p>
          <a:p>
            <a:pPr lvl="1"/>
            <a:r>
              <a:rPr lang="en-US" sz="3200" dirty="0"/>
              <a:t>Durable Power of Attorney</a:t>
            </a:r>
          </a:p>
          <a:p>
            <a:r>
              <a:rPr lang="en-US" sz="3200" dirty="0"/>
              <a:t>Physicians should be prepared to discuss POA issues with patients and families</a:t>
            </a:r>
          </a:p>
          <a:p>
            <a:r>
              <a:rPr lang="en-US" sz="3200" dirty="0"/>
              <a:t>Physicians should document who the POA in medical record</a:t>
            </a:r>
          </a:p>
        </p:txBody>
      </p:sp>
    </p:spTree>
    <p:extLst>
      <p:ext uri="{BB962C8B-B14F-4D97-AF65-F5344CB8AC3E}">
        <p14:creationId xmlns:p14="http://schemas.microsoft.com/office/powerpoint/2010/main" val="210285823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2323</TotalTime>
  <Words>3393</Words>
  <Application>Microsoft Office PowerPoint</Application>
  <PresentationFormat>Widescreen</PresentationFormat>
  <Paragraphs>278</Paragraphs>
  <Slides>44</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Aharoni</vt:lpstr>
      <vt:lpstr>Arial</vt:lpstr>
      <vt:lpstr>Calibri</vt:lpstr>
      <vt:lpstr>Gill Sans MT</vt:lpstr>
      <vt:lpstr>Tahoma</vt:lpstr>
      <vt:lpstr>Wingdings</vt:lpstr>
      <vt:lpstr>Gallery</vt:lpstr>
      <vt:lpstr>Elder Law &amp; Documentation in medical records</vt:lpstr>
      <vt:lpstr>Medical-Legal Issues in  Elderly People</vt:lpstr>
      <vt:lpstr>  Elder rights</vt:lpstr>
      <vt:lpstr>Elder rights</vt:lpstr>
      <vt:lpstr>Physician’s role in elderly patients</vt:lpstr>
      <vt:lpstr>Capacity and Competence</vt:lpstr>
      <vt:lpstr>  State definition of capacity</vt:lpstr>
      <vt:lpstr>Documenting Informed consent and Informed refusal</vt:lpstr>
      <vt:lpstr>  Powers of Attorney (POA)</vt:lpstr>
      <vt:lpstr>Healthcare POA</vt:lpstr>
      <vt:lpstr>PowerPoint Presentation</vt:lpstr>
      <vt:lpstr>Driver Safety</vt:lpstr>
      <vt:lpstr>Driver Safety</vt:lpstr>
      <vt:lpstr>  Legal Obligations-1</vt:lpstr>
      <vt:lpstr>  Legal Obligations-2</vt:lpstr>
      <vt:lpstr>     END-OF-LIFE ISSUES DOcumentation in medical records</vt:lpstr>
      <vt:lpstr>Advance Care Planning and Directives-1  </vt:lpstr>
      <vt:lpstr>PowerPoint Presentation</vt:lpstr>
      <vt:lpstr>Documents used to Direct Management of Financial Interests</vt:lpstr>
      <vt:lpstr>Advance Care Planning and Directives-2  </vt:lpstr>
      <vt:lpstr>Advance Care Planning and Directives-3  </vt:lpstr>
      <vt:lpstr>Failure to Comply with a  Patient’s Advance Directive  </vt:lpstr>
      <vt:lpstr>Disregarding patient’s  express wishes</vt:lpstr>
      <vt:lpstr> documenting type OF DEATH</vt:lpstr>
      <vt:lpstr>Active Euthanasia  Mercy Killing</vt:lpstr>
      <vt:lpstr> Passive Euthanasia</vt:lpstr>
      <vt:lpstr>  Medical Euthanasia (Legal)</vt:lpstr>
      <vt:lpstr> Statutory Euthanasia </vt:lpstr>
      <vt:lpstr> EOL liability issues</vt:lpstr>
      <vt:lpstr>  Pain and Symptom Management  at the End of Life -1 </vt:lpstr>
      <vt:lpstr> The principle of “double effect” of palliative terminal sedation</vt:lpstr>
      <vt:lpstr>Discontinuation of Life-Sustaining treatments in Patients with  no Advance Directives -1</vt:lpstr>
      <vt:lpstr>PowerPoint Presentation</vt:lpstr>
      <vt:lpstr>The Palliative Care team </vt:lpstr>
      <vt:lpstr> The Palliative Care team -Roles </vt:lpstr>
      <vt:lpstr> Types of DNR </vt:lpstr>
      <vt:lpstr>  POLST</vt:lpstr>
      <vt:lpstr>  COVID-19, Aging, and LTCF  [Long-Term Care Facilities)  </vt:lpstr>
      <vt:lpstr> Why have LTCFs been hit so hard  by the COVID-19 Pandemic? </vt:lpstr>
      <vt:lpstr> Why have LTCFs been hit so hard  by the COVID-19 Pandemic? (Cont’d) </vt:lpstr>
      <vt:lpstr> The Future of LTCFs</vt:lpstr>
      <vt:lpstr> The Future of LTCFs (Cont’d)</vt:lpstr>
      <vt:lpstr>Malpractice Liability  Post-COVID-19 Pandemic -1</vt:lpstr>
      <vt:lpstr>Malpractice Liability  Post-COVID-19 Pandemic - 2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Medicine Issues in the Aging – Part Two</dc:title>
  <dc:creator>Microsoft Office User</dc:creator>
  <cp:lastModifiedBy>Shafeek Sandy Sanbar</cp:lastModifiedBy>
  <cp:revision>60</cp:revision>
  <dcterms:created xsi:type="dcterms:W3CDTF">2021-03-11T11:22:06Z</dcterms:created>
  <dcterms:modified xsi:type="dcterms:W3CDTF">2022-02-04T04:07:53Z</dcterms:modified>
</cp:coreProperties>
</file>