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3"/>
  </p:notesMasterIdLst>
  <p:handoutMasterIdLst>
    <p:handoutMasterId r:id="rId34"/>
  </p:handoutMasterIdLst>
  <p:sldIdLst>
    <p:sldId id="257" r:id="rId5"/>
    <p:sldId id="384" r:id="rId6"/>
    <p:sldId id="389" r:id="rId7"/>
    <p:sldId id="505" r:id="rId8"/>
    <p:sldId id="507" r:id="rId9"/>
    <p:sldId id="277" r:id="rId10"/>
    <p:sldId id="464" r:id="rId11"/>
    <p:sldId id="504" r:id="rId12"/>
    <p:sldId id="511" r:id="rId13"/>
    <p:sldId id="503" r:id="rId14"/>
    <p:sldId id="502" r:id="rId15"/>
    <p:sldId id="462" r:id="rId16"/>
    <p:sldId id="477" r:id="rId17"/>
    <p:sldId id="512" r:id="rId18"/>
    <p:sldId id="513" r:id="rId19"/>
    <p:sldId id="443" r:id="rId20"/>
    <p:sldId id="506" r:id="rId21"/>
    <p:sldId id="508" r:id="rId22"/>
    <p:sldId id="272" r:id="rId23"/>
    <p:sldId id="509" r:id="rId24"/>
    <p:sldId id="393" r:id="rId25"/>
    <p:sldId id="317" r:id="rId26"/>
    <p:sldId id="510" r:id="rId27"/>
    <p:sldId id="392" r:id="rId28"/>
    <p:sldId id="281" r:id="rId29"/>
    <p:sldId id="270" r:id="rId30"/>
    <p:sldId id="321" r:id="rId31"/>
    <p:sldId id="3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0" autoAdjust="0"/>
    <p:restoredTop sz="93725" autoAdjust="0"/>
  </p:normalViewPr>
  <p:slideViewPr>
    <p:cSldViewPr snapToGrid="0">
      <p:cViewPr varScale="1">
        <p:scale>
          <a:sx n="69" d="100"/>
          <a:sy n="69" d="100"/>
        </p:scale>
        <p:origin x="780" y="4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9/1/2022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lz.org/alzheimers-dementia/what-is-dementia/types-of-dementi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interactive.org/get-answers/medicare-covered-services/outpatient-provider-services/participating-non-participating-and-opt-out-provider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17</a:t>
            </a:fld>
            <a:endParaRPr lang="en-US"/>
          </a:p>
        </p:txBody>
      </p:sp>
    </p:spTree>
    <p:extLst>
      <p:ext uri="{BB962C8B-B14F-4D97-AF65-F5344CB8AC3E}">
        <p14:creationId xmlns:p14="http://schemas.microsoft.com/office/powerpoint/2010/main" val="182266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DC0559-D619-4E56-BF6F-3712370C2150}" type="slidenum">
              <a:rPr lang="en-US" smtClean="0"/>
              <a:t>19</a:t>
            </a:fld>
            <a:endParaRPr lang="en-US"/>
          </a:p>
        </p:txBody>
      </p:sp>
    </p:spTree>
    <p:extLst>
      <p:ext uri="{BB962C8B-B14F-4D97-AF65-F5344CB8AC3E}">
        <p14:creationId xmlns:p14="http://schemas.microsoft.com/office/powerpoint/2010/main" val="51454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DC0559-D619-4E56-BF6F-3712370C2150}" type="slidenum">
              <a:rPr lang="en-US" smtClean="0"/>
              <a:t>20</a:t>
            </a:fld>
            <a:endParaRPr lang="en-US"/>
          </a:p>
        </p:txBody>
      </p:sp>
    </p:spTree>
    <p:extLst>
      <p:ext uri="{BB962C8B-B14F-4D97-AF65-F5344CB8AC3E}">
        <p14:creationId xmlns:p14="http://schemas.microsoft.com/office/powerpoint/2010/main" val="2045728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22</a:t>
            </a:fld>
            <a:endParaRPr lang="en-US"/>
          </a:p>
        </p:txBody>
      </p:sp>
    </p:spTree>
    <p:extLst>
      <p:ext uri="{BB962C8B-B14F-4D97-AF65-F5344CB8AC3E}">
        <p14:creationId xmlns:p14="http://schemas.microsoft.com/office/powerpoint/2010/main" val="158655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26</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27</a:t>
            </a:fld>
            <a:endParaRPr lang="en-US"/>
          </a:p>
        </p:txBody>
      </p:sp>
    </p:spTree>
    <p:extLst>
      <p:ext uri="{BB962C8B-B14F-4D97-AF65-F5344CB8AC3E}">
        <p14:creationId xmlns:p14="http://schemas.microsoft.com/office/powerpoint/2010/main" val="415089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2</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5</a:t>
            </a:fld>
            <a:endParaRPr lang="en-US"/>
          </a:p>
        </p:txBody>
      </p:sp>
    </p:spTree>
    <p:extLst>
      <p:ext uri="{BB962C8B-B14F-4D97-AF65-F5344CB8AC3E}">
        <p14:creationId xmlns:p14="http://schemas.microsoft.com/office/powerpoint/2010/main" val="227764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3F59B1-CDFC-4E53-A8C1-2A28A9DE99EC}" type="slidenum">
              <a:rPr lang="en-US" smtClean="0"/>
              <a:pPr/>
              <a:t>7</a:t>
            </a:fld>
            <a:endParaRPr lang="en-US"/>
          </a:p>
        </p:txBody>
      </p:sp>
    </p:spTree>
    <p:extLst>
      <p:ext uri="{BB962C8B-B14F-4D97-AF65-F5344CB8AC3E}">
        <p14:creationId xmlns:p14="http://schemas.microsoft.com/office/powerpoint/2010/main" val="301178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a:t>Dr. Ron </a:t>
            </a:r>
            <a:r>
              <a:rPr lang="en-US" sz="1200" dirty="0" err="1"/>
              <a:t>Brookmeyer</a:t>
            </a:r>
            <a:r>
              <a:rPr lang="en-US" sz="1200" dirty="0"/>
              <a:t>, professor of biostatistics, UCLA, reported that: </a:t>
            </a:r>
          </a:p>
          <a:p>
            <a:r>
              <a:rPr lang="en-US" sz="1400" b="1" dirty="0">
                <a:solidFill>
                  <a:schemeClr val="accent2">
                    <a:lumMod val="50000"/>
                  </a:schemeClr>
                </a:solidFill>
              </a:rPr>
              <a:t>46.7 million </a:t>
            </a:r>
            <a:r>
              <a:rPr lang="en-US" sz="1200" dirty="0"/>
              <a:t>Americans had preclinical Alzheimer's disease – </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amyloidosis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neurodegeneration</a:t>
            </a:r>
            <a:r>
              <a:rPr lang="en-US" sz="1200" kern="1200" dirty="0">
                <a:solidFill>
                  <a:schemeClr val="tx1"/>
                </a:solidFill>
                <a:latin typeface="+mn-lt"/>
                <a:ea typeface="+mn-ea"/>
                <a:cs typeface="+mn-cs"/>
              </a:rPr>
              <a:t>, or both.</a:t>
            </a:r>
            <a:br>
              <a:rPr lang="en-US" sz="1200" dirty="0"/>
            </a:br>
            <a:r>
              <a:rPr lang="en-US" sz="1200" dirty="0"/>
              <a:t>That represents </a:t>
            </a:r>
            <a:r>
              <a:rPr lang="en-US" sz="1400" b="1" dirty="0">
                <a:solidFill>
                  <a:schemeClr val="accent2">
                    <a:lumMod val="50000"/>
                  </a:schemeClr>
                </a:solidFill>
              </a:rPr>
              <a:t>35%</a:t>
            </a:r>
            <a:r>
              <a:rPr lang="en-US" sz="1200" dirty="0"/>
              <a:t> of US adults age 45 years and older. </a:t>
            </a:r>
          </a:p>
          <a:p>
            <a:r>
              <a:rPr lang="en-US" sz="1200" dirty="0"/>
              <a:t>Many of those people will not progress to clinical Alzheimer's </a:t>
            </a:r>
            <a:r>
              <a:rPr lang="en-US" sz="1200" kern="1200" dirty="0">
                <a:solidFill>
                  <a:schemeClr val="tx1"/>
                </a:solidFill>
                <a:latin typeface="+mn-lt"/>
                <a:ea typeface="+mn-ea"/>
                <a:cs typeface="+mn-cs"/>
              </a:rPr>
              <a:t>during their natural lifespan.</a:t>
            </a:r>
          </a:p>
          <a:p>
            <a:r>
              <a:rPr lang="en-US" sz="1200" dirty="0"/>
              <a:t>In 2018, there were </a:t>
            </a:r>
            <a:r>
              <a:rPr lang="en-US" sz="1200" b="1" dirty="0">
                <a:solidFill>
                  <a:schemeClr val="accent2">
                    <a:lumMod val="50000"/>
                  </a:schemeClr>
                </a:solidFill>
              </a:rPr>
              <a:t>6.08 million </a:t>
            </a:r>
            <a:r>
              <a:rPr lang="en-US" sz="1200" b="1" dirty="0">
                <a:solidFill>
                  <a:srgbClr val="000099"/>
                </a:solidFill>
              </a:rPr>
              <a:t>MCI or Alzheimer's dementia </a:t>
            </a:r>
            <a:r>
              <a:rPr lang="en-US" sz="1200" dirty="0"/>
              <a:t>patients</a:t>
            </a:r>
            <a:r>
              <a:rPr lang="en-US" sz="1200" b="1" dirty="0">
                <a:solidFill>
                  <a:srgbClr val="000099"/>
                </a:solidFill>
              </a:rPr>
              <a:t>.</a:t>
            </a:r>
          </a:p>
        </p:txBody>
      </p:sp>
      <p:sp>
        <p:nvSpPr>
          <p:cNvPr id="4" name="Slide Number Placeholder 3"/>
          <p:cNvSpPr>
            <a:spLocks noGrp="1"/>
          </p:cNvSpPr>
          <p:nvPr>
            <p:ph type="sldNum" sz="quarter" idx="10"/>
          </p:nvPr>
        </p:nvSpPr>
        <p:spPr/>
        <p:txBody>
          <a:bodyPr/>
          <a:lstStyle/>
          <a:p>
            <a:fld id="{D83F59B1-CDFC-4E53-A8C1-2A28A9DE99EC}" type="slidenum">
              <a:rPr lang="en-US" smtClean="0"/>
              <a:pPr/>
              <a:t>8</a:t>
            </a:fld>
            <a:endParaRPr lang="en-US"/>
          </a:p>
        </p:txBody>
      </p:sp>
    </p:spTree>
    <p:extLst>
      <p:ext uri="{BB962C8B-B14F-4D97-AF65-F5344CB8AC3E}">
        <p14:creationId xmlns:p14="http://schemas.microsoft.com/office/powerpoint/2010/main" val="106698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3F59B1-CDFC-4E53-A8C1-2A28A9DE99EC}" type="slidenum">
              <a:rPr lang="en-US" smtClean="0"/>
              <a:pPr/>
              <a:t>10</a:t>
            </a:fld>
            <a:endParaRPr lang="en-US"/>
          </a:p>
        </p:txBody>
      </p:sp>
    </p:spTree>
    <p:extLst>
      <p:ext uri="{BB962C8B-B14F-4D97-AF65-F5344CB8AC3E}">
        <p14:creationId xmlns:p14="http://schemas.microsoft.com/office/powerpoint/2010/main" val="3424593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Types of Dementia (</a:t>
            </a:r>
            <a:r>
              <a:rPr lang="en-US" sz="1200" b="1" kern="1200" dirty="0" err="1">
                <a:solidFill>
                  <a:schemeClr val="tx1"/>
                </a:solidFill>
                <a:latin typeface="+mn-lt"/>
                <a:ea typeface="+mn-ea"/>
                <a:cs typeface="+mn-cs"/>
              </a:rPr>
              <a:t>Neurocognitive</a:t>
            </a:r>
            <a:r>
              <a:rPr lang="en-US" sz="1200" b="1" kern="1200" dirty="0">
                <a:solidFill>
                  <a:schemeClr val="tx1"/>
                </a:solidFill>
                <a:latin typeface="+mn-lt"/>
                <a:ea typeface="+mn-ea"/>
                <a:cs typeface="+mn-cs"/>
              </a:rPr>
              <a:t> Disorders)</a:t>
            </a:r>
            <a:endParaRPr lang="en-US" sz="1200" kern="1200" dirty="0">
              <a:solidFill>
                <a:schemeClr val="tx1"/>
              </a:solidFill>
              <a:latin typeface="+mn-lt"/>
              <a:ea typeface="+mn-ea"/>
              <a:cs typeface="+mn-cs"/>
            </a:endParaRPr>
          </a:p>
          <a:p>
            <a:r>
              <a:rPr lang="en-US" sz="1200" u="sng" kern="1200" dirty="0">
                <a:solidFill>
                  <a:schemeClr val="tx1"/>
                </a:solidFill>
                <a:latin typeface="+mn-lt"/>
                <a:ea typeface="+mn-ea"/>
                <a:cs typeface="+mn-cs"/>
                <a:hlinkClick r:id="rId3"/>
              </a:rPr>
              <a:t>https://www.alz.org/alzheimers-dementia/what-is-dementia/types-of-dementia</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TYPES OF DEMENTIA:</a:t>
            </a:r>
          </a:p>
          <a:p>
            <a:pPr marL="228600" lvl="0" indent="-228600">
              <a:buFont typeface="+mj-lt"/>
              <a:buAutoNum type="arabicPeriod"/>
            </a:pPr>
            <a:r>
              <a:rPr lang="en-US" sz="1200" kern="1200" dirty="0">
                <a:solidFill>
                  <a:schemeClr val="tx1"/>
                </a:solidFill>
                <a:latin typeface="+mn-lt"/>
                <a:ea typeface="+mn-ea"/>
                <a:cs typeface="+mn-cs"/>
              </a:rPr>
              <a:t>Alzheimer's disease - most common</a:t>
            </a:r>
          </a:p>
          <a:p>
            <a:pPr marL="228600" lvl="0" indent="-228600">
              <a:buFont typeface="+mj-lt"/>
              <a:buAutoNum type="arabicPeriod"/>
            </a:pPr>
            <a:r>
              <a:rPr lang="en-US" sz="1200" kern="1200" dirty="0">
                <a:solidFill>
                  <a:schemeClr val="tx1"/>
                </a:solidFill>
                <a:latin typeface="+mn-lt"/>
                <a:ea typeface="+mn-ea"/>
                <a:cs typeface="+mn-cs"/>
              </a:rPr>
              <a:t>LATE - Dementia is </a:t>
            </a:r>
            <a:r>
              <a:rPr lang="en-US" sz="1200" kern="1200" dirty="0" err="1">
                <a:solidFill>
                  <a:schemeClr val="tx1"/>
                </a:solidFill>
                <a:latin typeface="+mn-lt"/>
                <a:ea typeface="+mn-ea"/>
                <a:cs typeface="+mn-cs"/>
              </a:rPr>
              <a:t>amnestic</a:t>
            </a:r>
            <a:r>
              <a:rPr lang="en-US" sz="1200" kern="1200" dirty="0">
                <a:solidFill>
                  <a:schemeClr val="tx1"/>
                </a:solidFill>
                <a:latin typeface="+mn-lt"/>
                <a:ea typeface="+mn-ea"/>
                <a:cs typeface="+mn-cs"/>
              </a:rPr>
              <a:t>, usually in adults over 80 years. Limbic-predominant, Age-related, </a:t>
            </a:r>
            <a:r>
              <a:rPr lang="en-US" sz="1200" kern="1200" dirty="0" err="1">
                <a:solidFill>
                  <a:schemeClr val="tx1"/>
                </a:solidFill>
                <a:latin typeface="+mn-lt"/>
                <a:ea typeface="+mn-ea"/>
                <a:cs typeface="+mn-cs"/>
              </a:rPr>
              <a:t>Transactive</a:t>
            </a:r>
            <a:r>
              <a:rPr lang="en-US" sz="1200" kern="1200" dirty="0">
                <a:solidFill>
                  <a:schemeClr val="tx1"/>
                </a:solidFill>
                <a:latin typeface="+mn-lt"/>
                <a:ea typeface="+mn-ea"/>
                <a:cs typeface="+mn-cs"/>
              </a:rPr>
              <a:t> response DNA binding protein (TDP)-43 Encephalopathy</a:t>
            </a:r>
          </a:p>
          <a:p>
            <a:pPr marL="228600" lvl="0" indent="-228600">
              <a:buFont typeface="+mj-lt"/>
              <a:buAutoNum type="arabicPeriod"/>
            </a:pPr>
            <a:r>
              <a:rPr lang="en-US" sz="1200" b="1" kern="1200" dirty="0">
                <a:solidFill>
                  <a:schemeClr val="tx1"/>
                </a:solidFill>
                <a:latin typeface="+mn-lt"/>
                <a:ea typeface="+mn-ea"/>
                <a:cs typeface="+mn-cs"/>
              </a:rPr>
              <a:t>Dementia</a:t>
            </a:r>
            <a:r>
              <a:rPr lang="en-US" sz="1200" kern="1200" dirty="0">
                <a:solidFill>
                  <a:schemeClr val="tx1"/>
                </a:solidFill>
                <a:latin typeface="+mn-lt"/>
                <a:ea typeface="+mn-ea"/>
                <a:cs typeface="+mn-cs"/>
              </a:rPr>
              <a:t> with </a:t>
            </a:r>
            <a:r>
              <a:rPr lang="en-US" sz="1200" kern="1200" dirty="0" err="1">
                <a:solidFill>
                  <a:schemeClr val="tx1"/>
                </a:solidFill>
                <a:latin typeface="+mn-lt"/>
                <a:ea typeface="+mn-ea"/>
                <a:cs typeface="+mn-cs"/>
              </a:rPr>
              <a:t>Lewy</a:t>
            </a:r>
            <a:r>
              <a:rPr lang="en-US" sz="1200" kern="1200" dirty="0">
                <a:solidFill>
                  <a:schemeClr val="tx1"/>
                </a:solidFill>
                <a:latin typeface="+mn-lt"/>
                <a:ea typeface="+mn-ea"/>
                <a:cs typeface="+mn-cs"/>
              </a:rPr>
              <a:t> bodies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Parkinson's disease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a:solidFill>
                  <a:schemeClr val="tx1"/>
                </a:solidFill>
                <a:latin typeface="+mn-lt"/>
                <a:ea typeface="+mn-ea"/>
                <a:cs typeface="+mn-cs"/>
              </a:rPr>
              <a:t>Frontotemporal</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dementia</a:t>
            </a: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Huntington's disease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Mixed </a:t>
            </a:r>
            <a:r>
              <a:rPr lang="en-US" sz="1200" b="1" kern="1200" dirty="0">
                <a:solidFill>
                  <a:schemeClr val="tx1"/>
                </a:solidFill>
                <a:latin typeface="+mn-lt"/>
                <a:ea typeface="+mn-ea"/>
                <a:cs typeface="+mn-cs"/>
              </a:rPr>
              <a:t>dementia</a:t>
            </a:r>
            <a:endParaRPr lang="en-US" sz="120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latin typeface="+mn-lt"/>
                <a:ea typeface="+mn-ea"/>
                <a:cs typeface="+mn-cs"/>
              </a:rPr>
              <a:t>Normal pressure hydrocephalus</a:t>
            </a:r>
          </a:p>
          <a:p>
            <a:pPr marL="228600" lvl="0" indent="-228600">
              <a:buFont typeface="+mj-lt"/>
              <a:buAutoNum type="arabicPeriod"/>
            </a:pPr>
            <a:r>
              <a:rPr lang="en-US" sz="1200" kern="1200" dirty="0">
                <a:solidFill>
                  <a:schemeClr val="tx1"/>
                </a:solidFill>
                <a:latin typeface="+mn-lt"/>
                <a:ea typeface="+mn-ea"/>
                <a:cs typeface="+mn-cs"/>
              </a:rPr>
              <a:t>Creutzfeldt-Jakob disease</a:t>
            </a:r>
          </a:p>
          <a:p>
            <a:pPr marL="228600" lvl="0" indent="-228600">
              <a:buFont typeface="+mj-lt"/>
              <a:buAutoNum type="arabicPeriod"/>
            </a:pPr>
            <a:r>
              <a:rPr lang="en-US" sz="1200" kern="1200" dirty="0">
                <a:solidFill>
                  <a:schemeClr val="tx1"/>
                </a:solidFill>
                <a:latin typeface="+mn-lt"/>
                <a:ea typeface="+mn-ea"/>
                <a:cs typeface="+mn-cs"/>
              </a:rPr>
              <a:t>Down's syndrome and dementia</a:t>
            </a:r>
          </a:p>
          <a:p>
            <a:pPr marL="228600" lvl="0" indent="-228600">
              <a:buFont typeface="+mj-lt"/>
              <a:buAutoNum type="arabicPeriod"/>
            </a:pPr>
            <a:r>
              <a:rPr lang="en-US" sz="1200" kern="1200" dirty="0">
                <a:solidFill>
                  <a:schemeClr val="tx1"/>
                </a:solidFill>
                <a:latin typeface="+mn-lt"/>
                <a:ea typeface="+mn-ea"/>
                <a:cs typeface="+mn-cs"/>
              </a:rPr>
              <a:t>Posterior cortical atrophy</a:t>
            </a:r>
          </a:p>
          <a:p>
            <a:pPr marL="228600" lvl="0" indent="-228600">
              <a:buFont typeface="+mj-lt"/>
              <a:buAutoNum type="arabicPeriod"/>
            </a:pPr>
            <a:r>
              <a:rPr lang="en-US" sz="1200" kern="1200" dirty="0">
                <a:solidFill>
                  <a:schemeClr val="tx1"/>
                </a:solidFill>
                <a:latin typeface="+mn-lt"/>
                <a:ea typeface="+mn-ea"/>
                <a:cs typeface="+mn-cs"/>
              </a:rPr>
              <a:t>Vascular dementia (Vascular cognitive impairment)</a:t>
            </a:r>
          </a:p>
          <a:p>
            <a:pPr marL="228600" lvl="0" indent="-228600">
              <a:buFont typeface="+mj-lt"/>
              <a:buAutoNum type="arabicPeriod"/>
            </a:pPr>
            <a:r>
              <a:rPr lang="en-US" sz="1200" kern="1200" dirty="0" err="1">
                <a:solidFill>
                  <a:schemeClr val="tx1"/>
                </a:solidFill>
                <a:latin typeface="+mn-lt"/>
                <a:ea typeface="+mn-ea"/>
                <a:cs typeface="+mn-cs"/>
              </a:rPr>
              <a:t>Korsakoff</a:t>
            </a:r>
            <a:r>
              <a:rPr lang="en-US" sz="1200" kern="1200" dirty="0">
                <a:solidFill>
                  <a:schemeClr val="tx1"/>
                </a:solidFill>
                <a:latin typeface="+mn-lt"/>
                <a:ea typeface="+mn-ea"/>
                <a:cs typeface="+mn-cs"/>
              </a:rPr>
              <a:t> syndrome</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83F59B1-CDFC-4E53-A8C1-2A28A9DE99EC}"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In women, Alzheimer’s disease risk is increased approximately four times with one copy of the gene and 10 times with two copies of the APOE4 gene.</a:t>
            </a:r>
          </a:p>
          <a:p>
            <a:r>
              <a:rPr lang="en-US" sz="1200" b="0" i="0" kern="1200" dirty="0">
                <a:solidFill>
                  <a:schemeClr val="tx1"/>
                </a:solidFill>
                <a:latin typeface="+mn-lt"/>
                <a:ea typeface="+mn-ea"/>
                <a:cs typeface="+mn-cs"/>
              </a:rPr>
              <a:t>Men show essentially no increased risk with one APOE4 gene and only a fourfold increase in risk with two copies of APOE4. </a:t>
            </a:r>
          </a:p>
          <a:p>
            <a:r>
              <a:rPr lang="en-US" sz="1200" b="0" i="0" kern="1200" dirty="0">
                <a:solidFill>
                  <a:schemeClr val="tx1"/>
                </a:solidFill>
                <a:latin typeface="+mn-lt"/>
                <a:ea typeface="+mn-ea"/>
                <a:cs typeface="+mn-cs"/>
              </a:rPr>
              <a:t>Even in the absence of dementia, APOE4 is associated with significantly increased atrophy and dysfunction of the brain and that affects women much more strongly than men.</a:t>
            </a:r>
            <a:endParaRPr lang="en-US" dirty="0"/>
          </a:p>
        </p:txBody>
      </p:sp>
      <p:sp>
        <p:nvSpPr>
          <p:cNvPr id="4" name="Slide Number Placeholder 3"/>
          <p:cNvSpPr>
            <a:spLocks noGrp="1"/>
          </p:cNvSpPr>
          <p:nvPr>
            <p:ph type="sldNum" sz="quarter" idx="10"/>
          </p:nvPr>
        </p:nvSpPr>
        <p:spPr/>
        <p:txBody>
          <a:bodyPr/>
          <a:lstStyle/>
          <a:p>
            <a:fld id="{D83F59B1-CDFC-4E53-A8C1-2A28A9DE99EC}" type="slidenum">
              <a:rPr lang="en-US" smtClean="0"/>
              <a:pPr/>
              <a:t>12</a:t>
            </a:fld>
            <a:endParaRPr lang="en-US"/>
          </a:p>
        </p:txBody>
      </p:sp>
    </p:spTree>
    <p:extLst>
      <p:ext uri="{BB962C8B-B14F-4D97-AF65-F5344CB8AC3E}">
        <p14:creationId xmlns:p14="http://schemas.microsoft.com/office/powerpoint/2010/main" val="1612303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kern="1200" dirty="0">
                <a:solidFill>
                  <a:schemeClr val="tx1"/>
                </a:solidFill>
                <a:latin typeface="+mn-lt"/>
                <a:ea typeface="+mn-ea"/>
                <a:cs typeface="+mn-cs"/>
              </a:rPr>
              <a:t>The Annual Wellness Visit (AWV) is a yearly appointment with your primary care provider (PCP) to create or update a personalized prevention plan. This plan may help prevent illness based on your current health and risk factors.</a:t>
            </a:r>
          </a:p>
          <a:p>
            <a:r>
              <a:rPr lang="en-US" sz="1200" b="0" i="0" kern="1200" dirty="0">
                <a:solidFill>
                  <a:schemeClr val="tx1"/>
                </a:solidFill>
                <a:latin typeface="+mn-lt"/>
                <a:ea typeface="+mn-ea"/>
                <a:cs typeface="+mn-cs"/>
              </a:rPr>
              <a:t>During your first Annual Wellness Visit, your PCP will develop your personalized prevention plan. Your PCP may also:</a:t>
            </a:r>
          </a:p>
          <a:p>
            <a:r>
              <a:rPr lang="en-US" sz="1200" b="0" i="0" kern="1200" dirty="0">
                <a:solidFill>
                  <a:schemeClr val="tx1"/>
                </a:solidFill>
                <a:latin typeface="+mn-lt"/>
                <a:ea typeface="+mn-ea"/>
                <a:cs typeface="+mn-cs"/>
              </a:rPr>
              <a:t>Check your height, weight, blood pressure, and other routine measurements</a:t>
            </a:r>
          </a:p>
          <a:p>
            <a:r>
              <a:rPr lang="en-US" sz="1200" b="0" i="0" kern="1200" dirty="0">
                <a:solidFill>
                  <a:schemeClr val="tx1"/>
                </a:solidFill>
                <a:latin typeface="+mn-lt"/>
                <a:ea typeface="+mn-ea"/>
                <a:cs typeface="+mn-cs"/>
              </a:rPr>
              <a:t>Give you a health risk assessment</a:t>
            </a:r>
          </a:p>
          <a:p>
            <a:pPr lvl="1"/>
            <a:r>
              <a:rPr lang="en-US" sz="1200" b="0" i="0" kern="1200" dirty="0">
                <a:solidFill>
                  <a:schemeClr val="tx1"/>
                </a:solidFill>
                <a:latin typeface="+mn-lt"/>
                <a:ea typeface="+mn-ea"/>
                <a:cs typeface="+mn-cs"/>
              </a:rPr>
              <a:t>This may include a questionnaire that you complete before or during the visit. The questionnaire asks about your health status, injury risks, behavioral risks, and urgent health needs.</a:t>
            </a:r>
          </a:p>
          <a:p>
            <a:r>
              <a:rPr lang="en-US" sz="1200" b="0" i="0" kern="1200" dirty="0">
                <a:solidFill>
                  <a:schemeClr val="tx1"/>
                </a:solidFill>
                <a:latin typeface="+mn-lt"/>
                <a:ea typeface="+mn-ea"/>
                <a:cs typeface="+mn-cs"/>
              </a:rPr>
              <a:t>Review your functional ability and level of safety</a:t>
            </a:r>
          </a:p>
          <a:p>
            <a:pPr lvl="1"/>
            <a:r>
              <a:rPr lang="en-US" sz="1200" b="0" i="0" kern="1200" dirty="0">
                <a:solidFill>
                  <a:schemeClr val="tx1"/>
                </a:solidFill>
                <a:latin typeface="+mn-lt"/>
                <a:ea typeface="+mn-ea"/>
                <a:cs typeface="+mn-cs"/>
              </a:rPr>
              <a:t>This includes screening for hearing impairments and your risk of falling.</a:t>
            </a:r>
          </a:p>
          <a:p>
            <a:pPr lvl="1"/>
            <a:r>
              <a:rPr lang="en-US" sz="1200" b="0" i="0" kern="1200" dirty="0">
                <a:solidFill>
                  <a:schemeClr val="tx1"/>
                </a:solidFill>
                <a:latin typeface="+mn-lt"/>
                <a:ea typeface="+mn-ea"/>
                <a:cs typeface="+mn-cs"/>
              </a:rPr>
              <a:t>Your doctor must also assess your ability to perform activities of daily living (such as bathing and dressing), and your level of safety at home.</a:t>
            </a:r>
          </a:p>
          <a:p>
            <a:r>
              <a:rPr lang="en-US" sz="1200" b="0" i="0" kern="1200" dirty="0">
                <a:solidFill>
                  <a:schemeClr val="tx1"/>
                </a:solidFill>
                <a:latin typeface="+mn-lt"/>
                <a:ea typeface="+mn-ea"/>
                <a:cs typeface="+mn-cs"/>
              </a:rPr>
              <a:t>Learn about your medical and family history</a:t>
            </a:r>
          </a:p>
          <a:p>
            <a:r>
              <a:rPr lang="en-US" sz="1200" b="0" i="0" kern="1200" dirty="0">
                <a:solidFill>
                  <a:schemeClr val="tx1"/>
                </a:solidFill>
                <a:latin typeface="+mn-lt"/>
                <a:ea typeface="+mn-ea"/>
                <a:cs typeface="+mn-cs"/>
              </a:rPr>
              <a:t>Make a list of your current providers, </a:t>
            </a:r>
            <a:r>
              <a:rPr lang="en-US" sz="1200" b="0" i="0" u="none" strike="noStrike" kern="1200" dirty="0">
                <a:solidFill>
                  <a:schemeClr val="tx1"/>
                </a:solidFill>
                <a:latin typeface="+mn-lt"/>
                <a:ea typeface="+mn-ea"/>
                <a:cs typeface="+mn-cs"/>
              </a:rPr>
              <a:t>durable medical equipment (DME)</a:t>
            </a:r>
            <a:r>
              <a:rPr lang="en-US" sz="1200" b="0" i="0" kern="1200" dirty="0">
                <a:solidFill>
                  <a:schemeClr val="tx1"/>
                </a:solidFill>
                <a:latin typeface="+mn-lt"/>
                <a:ea typeface="+mn-ea"/>
                <a:cs typeface="+mn-cs"/>
              </a:rPr>
              <a:t> suppliers, and medications</a:t>
            </a:r>
          </a:p>
          <a:p>
            <a:pPr lvl="1"/>
            <a:r>
              <a:rPr lang="en-US" sz="1200" b="0" i="0" kern="1200" dirty="0">
                <a:solidFill>
                  <a:schemeClr val="tx1"/>
                </a:solidFill>
                <a:latin typeface="+mn-lt"/>
                <a:ea typeface="+mn-ea"/>
                <a:cs typeface="+mn-cs"/>
              </a:rPr>
              <a:t>Medications include </a:t>
            </a:r>
            <a:r>
              <a:rPr lang="en-US" sz="1200" b="0" i="0" u="none" strike="noStrike" kern="1200" dirty="0">
                <a:solidFill>
                  <a:schemeClr val="tx1"/>
                </a:solidFill>
                <a:latin typeface="+mn-lt"/>
                <a:ea typeface="+mn-ea"/>
                <a:cs typeface="+mn-cs"/>
              </a:rPr>
              <a:t>prescription</a:t>
            </a:r>
            <a:r>
              <a:rPr lang="en-US" sz="1200" b="0" i="0" kern="1200" dirty="0">
                <a:solidFill>
                  <a:schemeClr val="tx1"/>
                </a:solidFill>
                <a:latin typeface="+mn-lt"/>
                <a:ea typeface="+mn-ea"/>
                <a:cs typeface="+mn-cs"/>
              </a:rPr>
              <a:t> medications, as well as vitamins and supplements you may take</a:t>
            </a:r>
          </a:p>
          <a:p>
            <a:r>
              <a:rPr lang="en-US" sz="1200" b="0" i="0" kern="1200" dirty="0">
                <a:solidFill>
                  <a:schemeClr val="tx1"/>
                </a:solidFill>
                <a:latin typeface="+mn-lt"/>
                <a:ea typeface="+mn-ea"/>
                <a:cs typeface="+mn-cs"/>
              </a:rPr>
              <a:t>Create a written 5-10 year screening schedule or check-list</a:t>
            </a:r>
          </a:p>
          <a:p>
            <a:pPr lvl="1"/>
            <a:r>
              <a:rPr lang="en-US" sz="1200" b="0" i="0" kern="1200" dirty="0">
                <a:solidFill>
                  <a:schemeClr val="tx1"/>
                </a:solidFill>
                <a:latin typeface="+mn-lt"/>
                <a:ea typeface="+mn-ea"/>
                <a:cs typeface="+mn-cs"/>
              </a:rPr>
              <a:t>Your PCP should keep in mind your health status, screening history, and eligibility for age-appropriate, Medicare-covered preventive services</a:t>
            </a:r>
          </a:p>
          <a:p>
            <a:r>
              <a:rPr lang="en-US" sz="1200" b="0" i="0" kern="1200" dirty="0">
                <a:solidFill>
                  <a:schemeClr val="tx1"/>
                </a:solidFill>
                <a:latin typeface="+mn-lt"/>
                <a:ea typeface="+mn-ea"/>
                <a:cs typeface="+mn-cs"/>
              </a:rPr>
              <a:t>Screen for cognitive impairment, including diseases such as Alzheimer’s and other forms of dementia</a:t>
            </a:r>
          </a:p>
          <a:p>
            <a:pPr lvl="1"/>
            <a:r>
              <a:rPr lang="en-US" sz="1200" b="0" i="0" kern="1200" dirty="0">
                <a:solidFill>
                  <a:schemeClr val="tx1"/>
                </a:solidFill>
                <a:latin typeface="+mn-lt"/>
                <a:ea typeface="+mn-ea"/>
                <a:cs typeface="+mn-cs"/>
              </a:rPr>
              <a:t>Medicare does not require that doctors use a test to screen you. Instead, doctors are asked to rely on their observations and/or on reports by you and others.</a:t>
            </a:r>
          </a:p>
          <a:p>
            <a:r>
              <a:rPr lang="en-US" sz="1200" b="0" i="0" kern="1200" dirty="0">
                <a:solidFill>
                  <a:schemeClr val="tx1"/>
                </a:solidFill>
                <a:latin typeface="+mn-lt"/>
                <a:ea typeface="+mn-ea"/>
                <a:cs typeface="+mn-cs"/>
              </a:rPr>
              <a:t>Screen for depression</a:t>
            </a:r>
          </a:p>
          <a:p>
            <a:r>
              <a:rPr lang="en-US" sz="1200" b="0" i="0" kern="1200" dirty="0">
                <a:solidFill>
                  <a:schemeClr val="tx1"/>
                </a:solidFill>
                <a:latin typeface="+mn-lt"/>
                <a:ea typeface="+mn-ea"/>
                <a:cs typeface="+mn-cs"/>
              </a:rPr>
              <a:t>Provide health advice and referrals to health education and/or preventive counseling services aimed at reducing identified risk factors and promoting wellness</a:t>
            </a:r>
          </a:p>
          <a:p>
            <a:pPr lvl="1"/>
            <a:r>
              <a:rPr lang="en-US" sz="1200" b="0" i="0" kern="1200" dirty="0">
                <a:solidFill>
                  <a:schemeClr val="tx1"/>
                </a:solidFill>
                <a:latin typeface="+mn-lt"/>
                <a:ea typeface="+mn-ea"/>
                <a:cs typeface="+mn-cs"/>
              </a:rPr>
              <a:t>Health education and preventive counseling may relate to weight loss, physical activity, smoking cessation, fall prevention, nutrition, and more.</a:t>
            </a:r>
          </a:p>
          <a:p>
            <a:r>
              <a:rPr lang="en-US" sz="1200" b="0" i="0" kern="1200" dirty="0">
                <a:solidFill>
                  <a:schemeClr val="tx1"/>
                </a:solidFill>
                <a:latin typeface="+mn-lt"/>
                <a:ea typeface="+mn-ea"/>
                <a:cs typeface="+mn-cs"/>
              </a:rPr>
              <a:t>AWVs after your first visit may be different. At subsequent AWVs, your doctor should:</a:t>
            </a:r>
          </a:p>
          <a:p>
            <a:r>
              <a:rPr lang="en-US" sz="1200" b="0" i="0" kern="1200" dirty="0">
                <a:solidFill>
                  <a:schemeClr val="tx1"/>
                </a:solidFill>
                <a:latin typeface="+mn-lt"/>
                <a:ea typeface="+mn-ea"/>
                <a:cs typeface="+mn-cs"/>
              </a:rPr>
              <a:t>Check your weight and blood pressure</a:t>
            </a:r>
          </a:p>
          <a:p>
            <a:r>
              <a:rPr lang="en-US" sz="1200" b="0" i="0" kern="1200" dirty="0">
                <a:solidFill>
                  <a:schemeClr val="tx1"/>
                </a:solidFill>
                <a:latin typeface="+mn-lt"/>
                <a:ea typeface="+mn-ea"/>
                <a:cs typeface="+mn-cs"/>
              </a:rPr>
              <a:t>Update the health risk assessment you completed</a:t>
            </a:r>
          </a:p>
          <a:p>
            <a:r>
              <a:rPr lang="en-US" sz="1200" b="0" i="0" kern="1200" dirty="0">
                <a:solidFill>
                  <a:schemeClr val="tx1"/>
                </a:solidFill>
                <a:latin typeface="+mn-lt"/>
                <a:ea typeface="+mn-ea"/>
                <a:cs typeface="+mn-cs"/>
              </a:rPr>
              <a:t>Update your medical and family history</a:t>
            </a:r>
          </a:p>
          <a:p>
            <a:r>
              <a:rPr lang="en-US" sz="1200" b="0" i="0" kern="1200" dirty="0">
                <a:solidFill>
                  <a:schemeClr val="tx1"/>
                </a:solidFill>
                <a:latin typeface="+mn-lt"/>
                <a:ea typeface="+mn-ea"/>
                <a:cs typeface="+mn-cs"/>
              </a:rPr>
              <a:t>Update your list of current medical providers and suppliers</a:t>
            </a:r>
          </a:p>
          <a:p>
            <a:r>
              <a:rPr lang="en-US" sz="1200" b="0" i="0" kern="1200" dirty="0">
                <a:solidFill>
                  <a:schemeClr val="tx1"/>
                </a:solidFill>
                <a:latin typeface="+mn-lt"/>
                <a:ea typeface="+mn-ea"/>
                <a:cs typeface="+mn-cs"/>
              </a:rPr>
              <a:t>Update your written screening schedule</a:t>
            </a:r>
          </a:p>
          <a:p>
            <a:r>
              <a:rPr lang="en-US" sz="1200" b="0" i="0" kern="1200" dirty="0">
                <a:solidFill>
                  <a:schemeClr val="tx1"/>
                </a:solidFill>
                <a:latin typeface="+mn-lt"/>
                <a:ea typeface="+mn-ea"/>
                <a:cs typeface="+mn-cs"/>
              </a:rPr>
              <a:t>Screen for cognitive issues</a:t>
            </a:r>
          </a:p>
          <a:p>
            <a:r>
              <a:rPr lang="en-US" sz="1200" b="0" i="0" kern="1200" dirty="0">
                <a:solidFill>
                  <a:schemeClr val="tx1"/>
                </a:solidFill>
                <a:latin typeface="+mn-lt"/>
                <a:ea typeface="+mn-ea"/>
                <a:cs typeface="+mn-cs"/>
              </a:rPr>
              <a:t>Provide health advice and referrals to health education and/or preventive counseling services</a:t>
            </a:r>
          </a:p>
          <a:p>
            <a:r>
              <a:rPr lang="en-US" sz="1200" b="1" i="0" kern="1200" dirty="0">
                <a:solidFill>
                  <a:schemeClr val="tx1"/>
                </a:solidFill>
                <a:latin typeface="+mn-lt"/>
                <a:ea typeface="+mn-ea"/>
                <a:cs typeface="+mn-cs"/>
              </a:rPr>
              <a:t>Costs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If you qualify, </a:t>
            </a:r>
            <a:r>
              <a:rPr lang="en-US" sz="1200" b="0" i="0" u="none" strike="noStrike" kern="1200" dirty="0">
                <a:solidFill>
                  <a:schemeClr val="tx1"/>
                </a:solidFill>
                <a:latin typeface="+mn-lt"/>
                <a:ea typeface="+mn-ea"/>
                <a:cs typeface="+mn-cs"/>
              </a:rPr>
              <a:t>Original Medicare</a:t>
            </a:r>
            <a:r>
              <a:rPr lang="en-US" sz="1200" b="0" i="0" kern="1200" dirty="0">
                <a:solidFill>
                  <a:schemeClr val="tx1"/>
                </a:solidFill>
                <a:latin typeface="+mn-lt"/>
                <a:ea typeface="+mn-ea"/>
                <a:cs typeface="+mn-cs"/>
              </a:rPr>
              <a:t> covers the Annual Wellness Visit at 100% of the </a:t>
            </a:r>
            <a:r>
              <a:rPr lang="en-US" sz="1200" b="0" i="0" u="none" strike="noStrike" kern="1200" dirty="0">
                <a:solidFill>
                  <a:schemeClr val="tx1"/>
                </a:solidFill>
                <a:latin typeface="+mn-lt"/>
                <a:ea typeface="+mn-ea"/>
                <a:cs typeface="+mn-cs"/>
              </a:rPr>
              <a:t>Medicare-approved amount</a:t>
            </a:r>
            <a:r>
              <a:rPr lang="en-US" sz="1200" b="0" i="0" kern="1200" dirty="0">
                <a:solidFill>
                  <a:schemeClr val="tx1"/>
                </a:solidFill>
                <a:latin typeface="+mn-lt"/>
                <a:ea typeface="+mn-ea"/>
                <a:cs typeface="+mn-cs"/>
              </a:rPr>
              <a:t> when you receive the service from a </a:t>
            </a:r>
            <a:r>
              <a:rPr lang="en-US" sz="1200" b="0" i="0" u="none" strike="noStrike" kern="1200" dirty="0">
                <a:solidFill>
                  <a:schemeClr val="tx1"/>
                </a:solidFill>
                <a:latin typeface="+mn-lt"/>
                <a:ea typeface="+mn-ea"/>
                <a:cs typeface="+mn-cs"/>
                <a:hlinkClick r:id="rId3"/>
              </a:rPr>
              <a:t>participating provider</a:t>
            </a:r>
            <a:r>
              <a:rPr lang="en-US" sz="1200" b="0" i="0" kern="1200" dirty="0">
                <a:solidFill>
                  <a:schemeClr val="tx1"/>
                </a:solidFill>
                <a:latin typeface="+mn-lt"/>
                <a:ea typeface="+mn-ea"/>
                <a:cs typeface="+mn-cs"/>
              </a:rPr>
              <a:t>. This means you pay nothing (no </a:t>
            </a:r>
            <a:r>
              <a:rPr lang="en-US" sz="1200" b="0" i="0" u="none" strike="noStrike" kern="1200" dirty="0">
                <a:solidFill>
                  <a:schemeClr val="tx1"/>
                </a:solidFill>
                <a:latin typeface="+mn-lt"/>
                <a:ea typeface="+mn-ea"/>
                <a:cs typeface="+mn-cs"/>
              </a:rPr>
              <a:t>deductible</a:t>
            </a:r>
            <a:r>
              <a:rPr lang="en-US" sz="1200" b="0" i="0" kern="1200" dirty="0">
                <a:solidFill>
                  <a:schemeClr val="tx1"/>
                </a:solidFill>
                <a:latin typeface="+mn-lt"/>
                <a:ea typeface="+mn-ea"/>
                <a:cs typeface="+mn-cs"/>
              </a:rPr>
              <a:t> or </a:t>
            </a:r>
            <a:r>
              <a:rPr lang="en-US" sz="1200" b="0" i="0" u="none" strike="noStrike" kern="1200" dirty="0">
                <a:solidFill>
                  <a:schemeClr val="tx1"/>
                </a:solidFill>
                <a:latin typeface="+mn-lt"/>
                <a:ea typeface="+mn-ea"/>
                <a:cs typeface="+mn-cs"/>
              </a:rPr>
              <a:t>coinsurance</a:t>
            </a:r>
            <a:r>
              <a:rPr lang="en-US" sz="1200" b="0" i="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83F59B1-CDFC-4E53-A8C1-2A28A9DE99EC}"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6.jpeg"/><Relationship Id="rId5" Type="http://schemas.openxmlformats.org/officeDocument/2006/relationships/image" Target="../media/image21.pn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hyperlink" Target="mailto:sandysanbar@gmail.com" TargetMode="External"/><Relationship Id="rId1" Type="http://schemas.openxmlformats.org/officeDocument/2006/relationships/slideLayout" Target="../slideLayouts/slideLayout12.xml"/><Relationship Id="rId5" Type="http://schemas.openxmlformats.org/officeDocument/2006/relationships/image" Target="../media/image55.gif"/><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4232187" y="1404191"/>
            <a:ext cx="7138635" cy="2171238"/>
          </a:xfrm>
        </p:spPr>
        <p:txBody>
          <a:bodyPr anchor="b" anchorCtr="0">
            <a:normAutofit/>
          </a:bodyPr>
          <a:lstStyle/>
          <a:p>
            <a:pPr algn="ctr"/>
            <a:r>
              <a:rPr lang="en-US" b="1" dirty="0">
                <a:latin typeface="Aharoni" panose="02010803020104030203" pitchFamily="2" charset="-79"/>
                <a:ea typeface="Calibri" panose="020F0502020204030204" pitchFamily="34" charset="0"/>
                <a:cs typeface="Aharoni" panose="02010803020104030203" pitchFamily="2" charset="-79"/>
              </a:rPr>
              <a:t>ETHICS AND LAW</a:t>
            </a:r>
            <a:br>
              <a:rPr lang="en-US" b="1" dirty="0">
                <a:latin typeface="Aharoni" panose="02010803020104030203" pitchFamily="2" charset="-79"/>
                <a:ea typeface="Calibri" panose="020F0502020204030204" pitchFamily="34" charset="0"/>
                <a:cs typeface="Aharoni" panose="02010803020104030203" pitchFamily="2" charset="-79"/>
              </a:rPr>
            </a:br>
            <a:r>
              <a:rPr lang="en-US" sz="4800" b="1" dirty="0">
                <a:effectLst/>
                <a:latin typeface="Aharoni" panose="02010803020104030203" pitchFamily="2" charset="-79"/>
                <a:ea typeface="Calibri" panose="020F0502020204030204" pitchFamily="34" charset="0"/>
                <a:cs typeface="Aharoni" panose="02010803020104030203" pitchFamily="2" charset="-79"/>
              </a:rPr>
              <a:t>Cognitive Assessment of  Aging Doctors</a:t>
            </a:r>
            <a:endParaRPr lang="en-US" dirty="0"/>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4410603" y="3833963"/>
            <a:ext cx="7317051" cy="1741646"/>
          </a:xfrm>
        </p:spPr>
        <p:txBody>
          <a:bodyPr>
            <a:normAutofit/>
          </a:bodyPr>
          <a:lstStyle/>
          <a:p>
            <a:pPr marL="0" indent="0" algn="ctr"/>
            <a:r>
              <a:rPr lang="en-US" sz="2400" b="1" dirty="0"/>
              <a:t>S. Sandy Sanbar, MD, PhD, JD, FCLM, DABLM</a:t>
            </a:r>
            <a:br>
              <a:rPr lang="en-US" sz="2400" b="1" dirty="0"/>
            </a:br>
            <a:r>
              <a:rPr lang="en-US" sz="1800" b="1" dirty="0"/>
              <a:t>Executive Director and Past Chairman of the</a:t>
            </a:r>
            <a:br>
              <a:rPr lang="en-US" sz="1800" b="1" dirty="0"/>
            </a:br>
            <a:r>
              <a:rPr lang="en-US" sz="1800" b="1" dirty="0"/>
              <a:t>American Board of Legal Medicine;</a:t>
            </a:r>
            <a:br>
              <a:rPr lang="en-US" sz="1800" b="1" dirty="0"/>
            </a:br>
            <a:r>
              <a:rPr lang="en-US" sz="1800" b="1" dirty="0"/>
              <a:t>Past President,  American College of Legal Medicine;</a:t>
            </a:r>
            <a:br>
              <a:rPr lang="en-US" sz="1800" b="1" dirty="0"/>
            </a:br>
            <a:r>
              <a:rPr lang="en-US" sz="1800" b="1" dirty="0"/>
              <a:t>Adjunct Professor of Medical Education, OUHSC</a:t>
            </a:r>
          </a:p>
          <a:p>
            <a:endParaRPr lang="en-US" sz="2400" b="1" dirty="0"/>
          </a:p>
        </p:txBody>
      </p:sp>
      <p:pic>
        <p:nvPicPr>
          <p:cNvPr id="14338" name="Picture 2" descr="See the source image">
            <a:extLst>
              <a:ext uri="{FF2B5EF4-FFF2-40B4-BE49-F238E27FC236}">
                <a16:creationId xmlns:a16="http://schemas.microsoft.com/office/drawing/2014/main" id="{1BB5F01C-E0F3-5500-2FB7-EEAAD20B2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46088" cy="721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1732548" y="505425"/>
            <a:ext cx="5277852" cy="1468437"/>
          </a:xfrm>
        </p:spPr>
        <p:txBody>
          <a:bodyPr>
            <a:normAutofit/>
          </a:bodyPr>
          <a:lstStyle/>
          <a:p>
            <a:r>
              <a:rPr lang="en-US" dirty="0">
                <a:latin typeface="Aharoni" panose="02010803020104030203" pitchFamily="2" charset="-79"/>
                <a:cs typeface="Aharoni" panose="02010803020104030203" pitchFamily="2" charset="-79"/>
              </a:rPr>
              <a:t>U.S. Population</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 330 million</a:t>
            </a:r>
          </a:p>
        </p:txBody>
      </p:sp>
      <p:graphicFrame>
        <p:nvGraphicFramePr>
          <p:cNvPr id="13" name="Table 13">
            <a:extLst>
              <a:ext uri="{FF2B5EF4-FFF2-40B4-BE49-F238E27FC236}">
                <a16:creationId xmlns:a16="http://schemas.microsoft.com/office/drawing/2014/main" id="{914D6EE3-4782-45C1-A75C-003483879C97}"/>
              </a:ext>
            </a:extLst>
          </p:cNvPr>
          <p:cNvGraphicFramePr>
            <a:graphicFrameLocks noGrp="1"/>
          </p:cNvGraphicFramePr>
          <p:nvPr>
            <p:ph idx="1"/>
          </p:nvPr>
        </p:nvGraphicFramePr>
        <p:xfrm>
          <a:off x="1732548" y="2368120"/>
          <a:ext cx="9577136" cy="3874494"/>
        </p:xfrm>
        <a:graphic>
          <a:graphicData uri="http://schemas.openxmlformats.org/drawingml/2006/table">
            <a:tbl>
              <a:tblPr firstRow="1" bandRow="1">
                <a:tableStyleId>{7DF18680-E054-41AD-8BC1-D1AEF772440D}</a:tableStyleId>
              </a:tblPr>
              <a:tblGrid>
                <a:gridCol w="1311378">
                  <a:extLst>
                    <a:ext uri="{9D8B030D-6E8A-4147-A177-3AD203B41FA5}">
                      <a16:colId xmlns:a16="http://schemas.microsoft.com/office/drawing/2014/main" val="562691606"/>
                    </a:ext>
                  </a:extLst>
                </a:gridCol>
                <a:gridCol w="4563937">
                  <a:extLst>
                    <a:ext uri="{9D8B030D-6E8A-4147-A177-3AD203B41FA5}">
                      <a16:colId xmlns:a16="http://schemas.microsoft.com/office/drawing/2014/main" val="3970149589"/>
                    </a:ext>
                  </a:extLst>
                </a:gridCol>
                <a:gridCol w="3701821">
                  <a:extLst>
                    <a:ext uri="{9D8B030D-6E8A-4147-A177-3AD203B41FA5}">
                      <a16:colId xmlns:a16="http://schemas.microsoft.com/office/drawing/2014/main" val="1552287268"/>
                    </a:ext>
                  </a:extLst>
                </a:gridCol>
              </a:tblGrid>
              <a:tr h="1177014">
                <a:tc>
                  <a:txBody>
                    <a:bodyPr/>
                    <a:lstStyle/>
                    <a:p>
                      <a:pPr algn="ctr"/>
                      <a:r>
                        <a:rPr lang="en-US" sz="2800" b="1" dirty="0">
                          <a:solidFill>
                            <a:schemeClr val="tx1"/>
                          </a:solidFill>
                        </a:rPr>
                        <a:t>2017</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2800" b="1" dirty="0">
                          <a:solidFill>
                            <a:schemeClr val="tx1"/>
                          </a:solidFill>
                        </a:rPr>
                        <a:t>Pre-Clinical Alzheimer’s</a:t>
                      </a:r>
                    </a:p>
                    <a:p>
                      <a:pPr algn="ctr"/>
                      <a:r>
                        <a:rPr lang="en-US" sz="2800" b="1" dirty="0">
                          <a:solidFill>
                            <a:schemeClr val="tx1"/>
                          </a:solidFill>
                        </a:rPr>
                        <a:t>No Symptoms</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2800" b="1" dirty="0">
                          <a:solidFill>
                            <a:schemeClr val="tx1"/>
                          </a:solidFill>
                        </a:rPr>
                        <a:t>~ 46.7 million </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2611538"/>
                  </a:ext>
                </a:extLst>
              </a:tr>
              <a:tr h="1195312">
                <a:tc>
                  <a:txBody>
                    <a:bodyPr/>
                    <a:lstStyle/>
                    <a:p>
                      <a:pPr algn="ctr"/>
                      <a:r>
                        <a:rPr lang="en-US" sz="2800" b="1" dirty="0">
                          <a:solidFill>
                            <a:srgbClr val="FFC000"/>
                          </a:solidFill>
                        </a:rPr>
                        <a:t>2020</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2800" b="1" dirty="0">
                          <a:solidFill>
                            <a:srgbClr val="FFC000"/>
                          </a:solidFill>
                        </a:rPr>
                        <a:t>Mild Cognitive Impairment (MCI) - </a:t>
                      </a:r>
                    </a:p>
                    <a:p>
                      <a:pPr algn="ctr"/>
                      <a:r>
                        <a:rPr lang="en-US" sz="2800" b="1" dirty="0">
                          <a:solidFill>
                            <a:srgbClr val="FFC000"/>
                          </a:solidFill>
                        </a:rPr>
                        <a:t>Not Demented</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C000"/>
                          </a:solidFill>
                        </a:rPr>
                        <a:t>22.7 %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C000"/>
                          </a:solidFill>
                        </a:rPr>
                        <a:t>~ 75 million</a:t>
                      </a:r>
                    </a:p>
                    <a:p>
                      <a:pPr algn="ctr"/>
                      <a:endParaRPr lang="en-US" sz="2800" b="1" dirty="0">
                        <a:solidFill>
                          <a:srgbClr val="FFC000"/>
                        </a:solidFill>
                      </a:endParaRP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915798"/>
                  </a:ext>
                </a:extLst>
              </a:tr>
              <a:tr h="1112630">
                <a:tc>
                  <a:txBody>
                    <a:bodyPr/>
                    <a:lstStyle/>
                    <a:p>
                      <a:pPr algn="ctr"/>
                      <a:r>
                        <a:rPr lang="en-US" sz="2800" b="1" dirty="0">
                          <a:solidFill>
                            <a:schemeClr val="tx1"/>
                          </a:solidFill>
                        </a:rPr>
                        <a:t>2020</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en-US" sz="2800" b="1" dirty="0">
                        <a:solidFill>
                          <a:schemeClr val="tx1"/>
                        </a:solidFill>
                      </a:endParaRPr>
                    </a:p>
                    <a:p>
                      <a:pPr algn="ctr"/>
                      <a:r>
                        <a:rPr lang="en-US" sz="2800" b="1" dirty="0">
                          <a:solidFill>
                            <a:schemeClr val="tx1"/>
                          </a:solidFill>
                        </a:rPr>
                        <a:t>Dementias</a:t>
                      </a:r>
                    </a:p>
                    <a:p>
                      <a:pPr algn="ctr"/>
                      <a:endParaRPr lang="en-US" sz="2800" b="1" dirty="0">
                        <a:solidFill>
                          <a:schemeClr val="tx1"/>
                        </a:solidFill>
                      </a:endParaRP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2800" b="1" dirty="0">
                          <a:solidFill>
                            <a:schemeClr val="tx1"/>
                          </a:solidFill>
                        </a:rPr>
                        <a:t>11.3 %</a:t>
                      </a:r>
                    </a:p>
                    <a:p>
                      <a:pPr algn="ctr"/>
                      <a:r>
                        <a:rPr lang="en-US" sz="2800" b="1" dirty="0">
                          <a:solidFill>
                            <a:schemeClr val="tx1"/>
                          </a:solidFill>
                        </a:rPr>
                        <a:t>~ 6.5 million</a:t>
                      </a:r>
                    </a:p>
                  </a:txBody>
                  <a:tcPr marL="68580" marR="68580" marT="34290" marB="3429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6691047"/>
                  </a:ext>
                </a:extLst>
              </a:tr>
            </a:tbl>
          </a:graphicData>
        </a:graphic>
      </p:graphicFrame>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a:xfrm>
            <a:off x="8985647" y="5737659"/>
            <a:ext cx="1269206" cy="115416"/>
          </a:xfrm>
        </p:spPr>
        <p:txBody>
          <a:bodyPr/>
          <a:lstStyle/>
          <a:p>
            <a:fld id="{DBA1B0FB-D917-4C8C-928F-313BD683BF39}" type="slidenum">
              <a:rPr lang="en-US" smtClean="0"/>
              <a:pPr/>
              <a:t>10</a:t>
            </a:fld>
            <a:endParaRPr lang="en-US"/>
          </a:p>
        </p:txBody>
      </p:sp>
      <p:pic>
        <p:nvPicPr>
          <p:cNvPr id="16386" name="Picture 2" descr="See the source image">
            <a:extLst>
              <a:ext uri="{FF2B5EF4-FFF2-40B4-BE49-F238E27FC236}">
                <a16:creationId xmlns:a16="http://schemas.microsoft.com/office/drawing/2014/main" id="{B3A44E18-A67A-71E5-5B75-A6B4534E6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2866" y="142863"/>
            <a:ext cx="3605561" cy="202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085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343" y="200719"/>
            <a:ext cx="9144000" cy="129611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6700" b="1" dirty="0">
                <a:solidFill>
                  <a:schemeClr val="accent4">
                    <a:lumMod val="50000"/>
                  </a:schemeClr>
                </a:solidFill>
                <a:latin typeface="Aharoni" pitchFamily="2" charset="-79"/>
                <a:cs typeface="Aharoni" pitchFamily="2" charset="-79"/>
              </a:rPr>
              <a:t>Types of Dementias</a:t>
            </a:r>
            <a:br>
              <a:rPr lang="en-US" b="1" dirty="0">
                <a:solidFill>
                  <a:schemeClr val="accent4">
                    <a:lumMod val="50000"/>
                  </a:schemeClr>
                </a:solidFill>
                <a:latin typeface="Aharoni" pitchFamily="2" charset="-79"/>
                <a:cs typeface="Aharoni" pitchFamily="2" charset="-79"/>
              </a:rPr>
            </a:br>
            <a:r>
              <a:rPr lang="en-US" sz="2400" b="1" dirty="0">
                <a:solidFill>
                  <a:schemeClr val="accent4">
                    <a:lumMod val="50000"/>
                  </a:schemeClr>
                </a:solidFill>
                <a:latin typeface="Aharoni" pitchFamily="2" charset="-79"/>
                <a:cs typeface="Aharoni" pitchFamily="2" charset="-79"/>
              </a:rPr>
              <a:t>No form of dementia is part of the aging process.</a:t>
            </a:r>
            <a:endParaRPr lang="en-US" b="1" dirty="0">
              <a:solidFill>
                <a:schemeClr val="accent4">
                  <a:lumMod val="50000"/>
                </a:schemeClr>
              </a:solidFill>
              <a:latin typeface="Aharoni" pitchFamily="2" charset="-79"/>
              <a:cs typeface="Aharoni" pitchFamily="2" charset="-79"/>
            </a:endParaRPr>
          </a:p>
        </p:txBody>
      </p:sp>
      <p:sp>
        <p:nvSpPr>
          <p:cNvPr id="5" name="Content Placeholder 4"/>
          <p:cNvSpPr>
            <a:spLocks noGrp="1"/>
          </p:cNvSpPr>
          <p:nvPr>
            <p:ph sz="quarter" idx="2"/>
          </p:nvPr>
        </p:nvSpPr>
        <p:spPr>
          <a:xfrm>
            <a:off x="379141" y="1961306"/>
            <a:ext cx="4947951" cy="3638547"/>
          </a:xfrm>
        </p:spPr>
        <p:txBody>
          <a:bodyPr>
            <a:normAutofit fontScale="70000" lnSpcReduction="20000"/>
          </a:bodyPr>
          <a:lstStyle/>
          <a:p>
            <a:pPr marL="566928" indent="-457200">
              <a:buFont typeface="+mj-lt"/>
              <a:buAutoNum type="arabicPeriod"/>
            </a:pPr>
            <a:r>
              <a:rPr lang="en-US" sz="3400" b="1" dirty="0">
                <a:solidFill>
                  <a:schemeClr val="tx1"/>
                </a:solidFill>
                <a:latin typeface="Tahoma" pitchFamily="34" charset="0"/>
                <a:ea typeface="Tahoma" pitchFamily="34" charset="0"/>
                <a:cs typeface="Tahoma" pitchFamily="34" charset="0"/>
              </a:rPr>
              <a:t>Alzheimer’s</a:t>
            </a:r>
          </a:p>
          <a:p>
            <a:pPr marL="566928" indent="-457200">
              <a:buFont typeface="+mj-lt"/>
              <a:buAutoNum type="arabicPeriod"/>
            </a:pPr>
            <a:r>
              <a:rPr lang="en-US" sz="3400" b="1" dirty="0">
                <a:solidFill>
                  <a:schemeClr val="tx1"/>
                </a:solidFill>
                <a:latin typeface="Tahoma" pitchFamily="34" charset="0"/>
                <a:ea typeface="Tahoma" pitchFamily="34" charset="0"/>
                <a:cs typeface="Tahoma" pitchFamily="34" charset="0"/>
              </a:rPr>
              <a:t>LATE  - </a:t>
            </a:r>
            <a:r>
              <a:rPr lang="en-US" sz="2800" b="0" i="0" dirty="0">
                <a:solidFill>
                  <a:schemeClr val="tx1"/>
                </a:solidFill>
                <a:effectLst/>
                <a:latin typeface="Lato" panose="020F0502020204030203" pitchFamily="34" charset="0"/>
              </a:rPr>
              <a:t>limbic-predominant age-related TDP-43 encephalopathy</a:t>
            </a:r>
            <a:endParaRPr lang="en-US" sz="3400" b="1" dirty="0">
              <a:solidFill>
                <a:schemeClr val="tx1"/>
              </a:solidFill>
              <a:latin typeface="Tahoma" pitchFamily="34" charset="0"/>
              <a:ea typeface="Tahoma" pitchFamily="34" charset="0"/>
              <a:cs typeface="Tahoma" pitchFamily="34" charset="0"/>
            </a:endParaRPr>
          </a:p>
          <a:p>
            <a:pPr marL="566928" indent="-457200">
              <a:buFont typeface="+mj-lt"/>
              <a:buAutoNum type="arabicPeriod"/>
            </a:pPr>
            <a:r>
              <a:rPr lang="en-US" sz="3400" b="1" dirty="0">
                <a:solidFill>
                  <a:schemeClr val="tx1"/>
                </a:solidFill>
                <a:latin typeface="Tahoma" pitchFamily="34" charset="0"/>
                <a:ea typeface="Tahoma" pitchFamily="34" charset="0"/>
                <a:cs typeface="Tahoma" pitchFamily="34" charset="0"/>
              </a:rPr>
              <a:t>Vascular disease of Brain</a:t>
            </a:r>
          </a:p>
          <a:p>
            <a:pPr marL="566928" indent="-457200">
              <a:buFont typeface="+mj-lt"/>
              <a:buAutoNum type="arabicPeriod"/>
            </a:pPr>
            <a:r>
              <a:rPr lang="en-US" sz="3400" b="1" dirty="0">
                <a:solidFill>
                  <a:schemeClr val="tx1"/>
                </a:solidFill>
                <a:latin typeface="Tahoma" pitchFamily="34" charset="0"/>
                <a:ea typeface="Tahoma" pitchFamily="34" charset="0"/>
                <a:cs typeface="Tahoma" pitchFamily="34" charset="0"/>
              </a:rPr>
              <a:t>Lewy Bodies</a:t>
            </a:r>
          </a:p>
          <a:p>
            <a:pPr marL="566928" indent="-457200">
              <a:buFont typeface="+mj-lt"/>
              <a:buAutoNum type="arabicPeriod"/>
            </a:pPr>
            <a:r>
              <a:rPr lang="en-US" sz="3400" b="1" dirty="0" err="1">
                <a:solidFill>
                  <a:schemeClr val="tx1"/>
                </a:solidFill>
                <a:latin typeface="Tahoma" pitchFamily="34" charset="0"/>
                <a:ea typeface="Tahoma" pitchFamily="34" charset="0"/>
                <a:cs typeface="Tahoma" pitchFamily="34" charset="0"/>
              </a:rPr>
              <a:t>Fronto</a:t>
            </a:r>
            <a:r>
              <a:rPr lang="en-US" sz="3400" b="1" dirty="0">
                <a:solidFill>
                  <a:schemeClr val="tx1"/>
                </a:solidFill>
                <a:latin typeface="Tahoma" pitchFamily="34" charset="0"/>
                <a:ea typeface="Tahoma" pitchFamily="34" charset="0"/>
                <a:cs typeface="Tahoma" pitchFamily="34" charset="0"/>
              </a:rPr>
              <a:t>-temporal disease</a:t>
            </a:r>
          </a:p>
          <a:p>
            <a:pPr marL="566928" indent="-457200">
              <a:buFont typeface="+mj-lt"/>
              <a:buAutoNum type="arabicPeriod"/>
            </a:pPr>
            <a:r>
              <a:rPr lang="en-US" sz="3400" b="1" dirty="0">
                <a:solidFill>
                  <a:schemeClr val="tx1"/>
                </a:solidFill>
                <a:latin typeface="Tahoma" pitchFamily="34" charset="0"/>
                <a:ea typeface="Tahoma" pitchFamily="34" charset="0"/>
                <a:cs typeface="Tahoma" pitchFamily="34" charset="0"/>
              </a:rPr>
              <a:t>Parkinson’s Disease</a:t>
            </a:r>
          </a:p>
        </p:txBody>
      </p:sp>
      <p:sp>
        <p:nvSpPr>
          <p:cNvPr id="6" name="Content Placeholder 5"/>
          <p:cNvSpPr>
            <a:spLocks noGrp="1"/>
          </p:cNvSpPr>
          <p:nvPr>
            <p:ph sz="quarter" idx="4"/>
          </p:nvPr>
        </p:nvSpPr>
        <p:spPr>
          <a:xfrm>
            <a:off x="5120812" y="1856658"/>
            <a:ext cx="4498975" cy="4202151"/>
          </a:xfrm>
        </p:spPr>
        <p:txBody>
          <a:bodyPr>
            <a:normAutofit fontScale="70000" lnSpcReduction="20000"/>
          </a:bodyPr>
          <a:lstStyle/>
          <a:p>
            <a:pPr marL="624078" indent="-514350">
              <a:buAutoNum type="arabicPeriod" startAt="7"/>
            </a:pPr>
            <a:r>
              <a:rPr lang="en-US" sz="3100" b="1" dirty="0">
                <a:solidFill>
                  <a:schemeClr val="tx1"/>
                </a:solidFill>
                <a:latin typeface="Tahoma" pitchFamily="34" charset="0"/>
                <a:ea typeface="Tahoma" pitchFamily="34" charset="0"/>
                <a:cs typeface="Tahoma" pitchFamily="34" charset="0"/>
              </a:rPr>
              <a:t>Mixed Dementia</a:t>
            </a:r>
          </a:p>
          <a:p>
            <a:pPr marL="624078" indent="-514350">
              <a:buAutoNum type="arabicPeriod" startAt="7"/>
            </a:pPr>
            <a:r>
              <a:rPr lang="en-US" sz="3100" b="1" dirty="0">
                <a:solidFill>
                  <a:schemeClr val="tx1"/>
                </a:solidFill>
                <a:latin typeface="Tahoma" pitchFamily="34" charset="0"/>
                <a:ea typeface="Tahoma" pitchFamily="34" charset="0"/>
                <a:cs typeface="Tahoma" pitchFamily="34" charset="0"/>
              </a:rPr>
              <a:t>Down’s syndrome</a:t>
            </a:r>
          </a:p>
          <a:p>
            <a:pPr marL="624078" indent="-514350">
              <a:buAutoNum type="arabicPeriod" startAt="7"/>
            </a:pPr>
            <a:r>
              <a:rPr lang="en-US" sz="3100" b="1" dirty="0">
                <a:solidFill>
                  <a:schemeClr val="tx1"/>
                </a:solidFill>
                <a:latin typeface="Tahoma" pitchFamily="34" charset="0"/>
                <a:ea typeface="Tahoma" pitchFamily="34" charset="0"/>
                <a:cs typeface="Tahoma" pitchFamily="34" charset="0"/>
              </a:rPr>
              <a:t>Normal pressure hydrocephalus</a:t>
            </a:r>
          </a:p>
          <a:p>
            <a:pPr marL="624078" indent="-514350">
              <a:buAutoNum type="arabicPeriod" startAt="7"/>
            </a:pPr>
            <a:r>
              <a:rPr lang="en-US" sz="3100" b="1" dirty="0">
                <a:solidFill>
                  <a:schemeClr val="tx1"/>
                </a:solidFill>
                <a:latin typeface="Tahoma" pitchFamily="34" charset="0"/>
                <a:ea typeface="Tahoma" pitchFamily="34" charset="0"/>
                <a:cs typeface="Tahoma" pitchFamily="34" charset="0"/>
              </a:rPr>
              <a:t>Huntington’s</a:t>
            </a:r>
          </a:p>
          <a:p>
            <a:pPr marL="624078" indent="-514350">
              <a:buAutoNum type="arabicPeriod" startAt="7"/>
            </a:pPr>
            <a:r>
              <a:rPr lang="en-US" sz="3100" b="1" dirty="0">
                <a:solidFill>
                  <a:schemeClr val="tx1"/>
                </a:solidFill>
                <a:latin typeface="Tahoma" pitchFamily="34" charset="0"/>
                <a:ea typeface="Tahoma" pitchFamily="34" charset="0"/>
                <a:cs typeface="Tahoma" pitchFamily="34" charset="0"/>
              </a:rPr>
              <a:t>Creutzfeldt-Jakob</a:t>
            </a:r>
          </a:p>
          <a:p>
            <a:pPr marL="624078" indent="-514350">
              <a:buAutoNum type="arabicPeriod" startAt="7"/>
            </a:pPr>
            <a:r>
              <a:rPr lang="en-US" sz="3100" b="1" dirty="0">
                <a:solidFill>
                  <a:schemeClr val="tx1"/>
                </a:solidFill>
                <a:latin typeface="Tahoma" pitchFamily="34" charset="0"/>
                <a:ea typeface="Tahoma" pitchFamily="34" charset="0"/>
                <a:cs typeface="Tahoma" pitchFamily="34" charset="0"/>
              </a:rPr>
              <a:t>Posterior Cortical Atrophy</a:t>
            </a:r>
          </a:p>
          <a:p>
            <a:pPr marL="624078" indent="-514350">
              <a:buAutoNum type="arabicPeriod" startAt="7"/>
            </a:pPr>
            <a:r>
              <a:rPr lang="en-US" sz="3100" b="1" dirty="0">
                <a:solidFill>
                  <a:schemeClr val="tx1"/>
                </a:solidFill>
                <a:latin typeface="Tahoma" pitchFamily="34" charset="0"/>
                <a:ea typeface="Tahoma" pitchFamily="34" charset="0"/>
                <a:cs typeface="Tahoma" pitchFamily="34" charset="0"/>
              </a:rPr>
              <a:t>Korsakoff syndrome</a:t>
            </a:r>
          </a:p>
        </p:txBody>
      </p:sp>
      <p:sp>
        <p:nvSpPr>
          <p:cNvPr id="7" name="Slide Number Placeholder 6"/>
          <p:cNvSpPr>
            <a:spLocks noGrp="1"/>
          </p:cNvSpPr>
          <p:nvPr>
            <p:ph type="sldNum" sz="quarter" idx="12"/>
          </p:nvPr>
        </p:nvSpPr>
        <p:spPr/>
        <p:txBody>
          <a:bodyPr/>
          <a:lstStyle/>
          <a:p>
            <a:fld id="{58CC3BA9-05B4-4706-9603-499723271CAB}" type="slidenum">
              <a:rPr lang="en-US" smtClean="0"/>
              <a:pPr/>
              <a:t>11</a:t>
            </a:fld>
            <a:endParaRPr lang="en-US"/>
          </a:p>
        </p:txBody>
      </p:sp>
      <p:pic>
        <p:nvPicPr>
          <p:cNvPr id="3" name="Picture Placeholder 24" descr="Digital Graph Screen">
            <a:extLst>
              <a:ext uri="{FF2B5EF4-FFF2-40B4-BE49-F238E27FC236}">
                <a16:creationId xmlns:a16="http://schemas.microsoft.com/office/drawing/2014/main" id="{1464D845-2E42-C84D-1A58-2A5533697AA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42" b="42"/>
          <a:stretch/>
        </p:blipFill>
        <p:spPr>
          <a:xfrm>
            <a:off x="0" y="5706265"/>
            <a:ext cx="12192000" cy="1194403"/>
          </a:xfrm>
          <a:prstGeom prst="rect">
            <a:avLst/>
          </a:prstGeom>
        </p:spPr>
      </p:pic>
      <p:pic>
        <p:nvPicPr>
          <p:cNvPr id="17410" name="Picture 2" descr="See the source image">
            <a:extLst>
              <a:ext uri="{FF2B5EF4-FFF2-40B4-BE49-F238E27FC236}">
                <a16:creationId xmlns:a16="http://schemas.microsoft.com/office/drawing/2014/main" id="{A4978E1E-403F-EDDE-11DC-1D4BA722A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3018" y="2911186"/>
            <a:ext cx="2330605" cy="23306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8484" y="5390145"/>
            <a:ext cx="9932653" cy="1251935"/>
          </a:xfrm>
          <a:solidFill>
            <a:srgbClr val="1B1C2D"/>
          </a:solidFill>
        </p:spPr>
        <p:txBody>
          <a:bodyPr>
            <a:norm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KEY SYMPOSIUM - 2003</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Mild  cognitive  impairment  –  beyond  controversies,  towards a  consensus:  report  of  the  International  Working  Group on  Mild  Cognitive  Impairment</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J. Int. Medicine 2004;256:240–246</a:t>
            </a:r>
          </a:p>
        </p:txBody>
      </p:sp>
      <p:sp>
        <p:nvSpPr>
          <p:cNvPr id="5" name="Slide Number Placeholder 4"/>
          <p:cNvSpPr>
            <a:spLocks noGrp="1"/>
          </p:cNvSpPr>
          <p:nvPr>
            <p:ph type="sldNum" sz="quarter" idx="12"/>
          </p:nvPr>
        </p:nvSpPr>
        <p:spPr/>
        <p:txBody>
          <a:bodyPr/>
          <a:lstStyle/>
          <a:p>
            <a:fld id="{58CC3BA9-05B4-4706-9603-499723271CAB}" type="slidenum">
              <a:rPr lang="en-US" smtClean="0"/>
              <a:pPr/>
              <a:t>12</a:t>
            </a:fld>
            <a:endParaRPr lang="en-US"/>
          </a:p>
        </p:txBody>
      </p:sp>
      <p:sp>
        <p:nvSpPr>
          <p:cNvPr id="7" name="Content Placeholder 6">
            <a:extLst>
              <a:ext uri="{FF2B5EF4-FFF2-40B4-BE49-F238E27FC236}">
                <a16:creationId xmlns:a16="http://schemas.microsoft.com/office/drawing/2014/main" id="{270813D5-C2B8-614A-1D0C-EF5688704225}"/>
              </a:ext>
            </a:extLst>
          </p:cNvPr>
          <p:cNvSpPr>
            <a:spLocks noGrp="1"/>
          </p:cNvSpPr>
          <p:nvPr>
            <p:ph idx="1"/>
          </p:nvPr>
        </p:nvSpPr>
        <p:spPr>
          <a:xfrm>
            <a:off x="877869" y="602489"/>
            <a:ext cx="8416674" cy="4442825"/>
          </a:xfrm>
        </p:spPr>
        <p:txBody>
          <a:bodyPr/>
          <a:lstStyle/>
          <a:p>
            <a:r>
              <a:rPr lang="en-US" sz="3200" b="1" dirty="0">
                <a:solidFill>
                  <a:srgbClr val="FFC000"/>
                </a:solidFill>
                <a:latin typeface="Aharoni" panose="02010803020104030203" pitchFamily="2" charset="-79"/>
                <a:cs typeface="Aharoni" panose="02010803020104030203" pitchFamily="2" charset="-79"/>
              </a:rPr>
              <a:t>G</a:t>
            </a:r>
            <a:r>
              <a:rPr lang="en-US" sz="3200" b="1" i="0" dirty="0">
                <a:solidFill>
                  <a:srgbClr val="FFC000"/>
                </a:solidFill>
                <a:effectLst/>
                <a:latin typeface="Aharoni" panose="02010803020104030203" pitchFamily="2" charset="-79"/>
                <a:cs typeface="Aharoni" panose="02010803020104030203" pitchFamily="2" charset="-79"/>
              </a:rPr>
              <a:t>eneral MCI criteria:</a:t>
            </a:r>
          </a:p>
          <a:p>
            <a:pPr marL="457200" indent="-457200">
              <a:buFont typeface="+mj-lt"/>
              <a:buAutoNum type="arabicParenR"/>
            </a:pPr>
            <a:r>
              <a:rPr lang="en-US" sz="2400" dirty="0">
                <a:solidFill>
                  <a:schemeClr val="tx1"/>
                </a:solidFill>
                <a:latin typeface="Open Sans" panose="020B0606030504020204" pitchFamily="34" charset="0"/>
              </a:rPr>
              <a:t>P</a:t>
            </a:r>
            <a:r>
              <a:rPr lang="en-US" sz="2400" b="0" i="0" dirty="0">
                <a:solidFill>
                  <a:schemeClr val="tx1"/>
                </a:solidFill>
                <a:effectLst/>
                <a:latin typeface="Open Sans" panose="020B0606030504020204" pitchFamily="34" charset="0"/>
              </a:rPr>
              <a:t>erson is </a:t>
            </a:r>
            <a:r>
              <a:rPr lang="en-US" sz="2400" b="1" i="0" dirty="0">
                <a:solidFill>
                  <a:srgbClr val="FFC000"/>
                </a:solidFill>
                <a:effectLst/>
                <a:latin typeface="Open Sans" panose="020B0606030504020204" pitchFamily="34" charset="0"/>
              </a:rPr>
              <a:t>neither normal nor demented</a:t>
            </a:r>
            <a:r>
              <a:rPr lang="en-US" sz="2400" b="0" i="0" dirty="0">
                <a:solidFill>
                  <a:schemeClr val="tx1"/>
                </a:solidFill>
                <a:effectLst/>
                <a:latin typeface="Open Sans" panose="020B0606030504020204" pitchFamily="34" charset="0"/>
              </a:rPr>
              <a:t>;</a:t>
            </a:r>
          </a:p>
          <a:p>
            <a:pPr marL="457200" indent="-457200">
              <a:buFont typeface="+mj-lt"/>
              <a:buAutoNum type="arabicParenR"/>
            </a:pPr>
            <a:r>
              <a:rPr lang="en-US" sz="2400" b="1" dirty="0">
                <a:solidFill>
                  <a:srgbClr val="FFC000"/>
                </a:solidFill>
                <a:latin typeface="Open Sans" panose="020B0606030504020204" pitchFamily="34" charset="0"/>
              </a:rPr>
              <a:t>Activities of daily living </a:t>
            </a:r>
            <a:r>
              <a:rPr lang="en-US" sz="2400" dirty="0">
                <a:solidFill>
                  <a:schemeClr val="tx1"/>
                </a:solidFill>
                <a:latin typeface="Open Sans" panose="020B0606030504020204" pitchFamily="34" charset="0"/>
              </a:rPr>
              <a:t>(ADL) are </a:t>
            </a:r>
            <a:r>
              <a:rPr lang="en-US" sz="2400" b="1" dirty="0">
                <a:solidFill>
                  <a:srgbClr val="FFC000"/>
                </a:solidFill>
                <a:latin typeface="Open Sans" panose="020B0606030504020204" pitchFamily="34" charset="0"/>
              </a:rPr>
              <a:t>preserved</a:t>
            </a:r>
            <a:r>
              <a:rPr lang="en-US" sz="2400" dirty="0">
                <a:solidFill>
                  <a:schemeClr val="tx1"/>
                </a:solidFill>
                <a:latin typeface="Open Sans" panose="020B0606030504020204" pitchFamily="34" charset="0"/>
              </a:rPr>
              <a:t> and complex instrumental functions are either intact or minimally impaired; and </a:t>
            </a:r>
          </a:p>
          <a:p>
            <a:pPr marL="457200" indent="-457200">
              <a:buFont typeface="+mj-lt"/>
              <a:buAutoNum type="arabicParenR"/>
            </a:pPr>
            <a:r>
              <a:rPr lang="en-US" sz="2400" b="1" i="0" dirty="0">
                <a:solidFill>
                  <a:srgbClr val="FFC000"/>
                </a:solidFill>
                <a:effectLst/>
                <a:latin typeface="Open Sans" panose="020B0606030504020204" pitchFamily="34" charset="0"/>
              </a:rPr>
              <a:t>Evidence of cognitive deterioration </a:t>
            </a:r>
            <a:r>
              <a:rPr lang="en-US" sz="2400" b="0" i="0" dirty="0">
                <a:solidFill>
                  <a:schemeClr val="tx1"/>
                </a:solidFill>
                <a:effectLst/>
                <a:latin typeface="Open Sans" panose="020B0606030504020204" pitchFamily="34" charset="0"/>
              </a:rPr>
              <a:t>shown by either objectively measured decline over time and/or subjective report of decline by self and/or informant in conjunction with objective cognitive deficits.</a:t>
            </a:r>
          </a:p>
        </p:txBody>
      </p:sp>
      <p:pic>
        <p:nvPicPr>
          <p:cNvPr id="20482" name="Picture 2" descr="See the source image">
            <a:extLst>
              <a:ext uri="{FF2B5EF4-FFF2-40B4-BE49-F238E27FC236}">
                <a16:creationId xmlns:a16="http://schemas.microsoft.com/office/drawing/2014/main" id="{F3FAC22F-ADBC-D029-1D99-61A0FE333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4543" y="274385"/>
            <a:ext cx="2622025" cy="231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63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8CC3BA9-05B4-4706-9603-499723271CAB}" type="slidenum">
              <a:rPr lang="en-US" smtClean="0"/>
              <a:pPr/>
              <a:t>13</a:t>
            </a:fld>
            <a:endParaRPr lang="en-US"/>
          </a:p>
        </p:txBody>
      </p:sp>
      <p:pic>
        <p:nvPicPr>
          <p:cNvPr id="1026" name="Picture 2" descr="See the source image">
            <a:extLst>
              <a:ext uri="{FF2B5EF4-FFF2-40B4-BE49-F238E27FC236}">
                <a16:creationId xmlns:a16="http://schemas.microsoft.com/office/drawing/2014/main" id="{3946C96A-5F28-0B8E-2743-54FABD5D5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183" y="612358"/>
            <a:ext cx="6344653" cy="6127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AB5B2EED-A8A5-D575-A270-F1AF4148D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64" y="612358"/>
            <a:ext cx="5550680" cy="831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B67EF45-0925-373E-BC1D-2A3ED44AD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15" y="2471512"/>
            <a:ext cx="4283242" cy="24093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5139-C6D9-8E4C-74BD-B7F45F18DA5D}"/>
              </a:ext>
            </a:extLst>
          </p:cNvPr>
          <p:cNvSpPr>
            <a:spLocks noGrp="1"/>
          </p:cNvSpPr>
          <p:nvPr>
            <p:ph type="title"/>
          </p:nvPr>
        </p:nvSpPr>
        <p:spPr>
          <a:xfrm>
            <a:off x="550862" y="549275"/>
            <a:ext cx="4815222" cy="1332000"/>
          </a:xfrm>
        </p:spPr>
        <p:txBody>
          <a:bodyPr/>
          <a:lstStyle/>
          <a:p>
            <a:r>
              <a:rPr lang="en-US" dirty="0"/>
              <a:t>Screening Cognition Tests</a:t>
            </a:r>
          </a:p>
        </p:txBody>
      </p:sp>
      <p:sp>
        <p:nvSpPr>
          <p:cNvPr id="3" name="Content Placeholder 2">
            <a:extLst>
              <a:ext uri="{FF2B5EF4-FFF2-40B4-BE49-F238E27FC236}">
                <a16:creationId xmlns:a16="http://schemas.microsoft.com/office/drawing/2014/main" id="{3F4CF67B-3D2F-525D-C31B-6E53B00B949F}"/>
              </a:ext>
            </a:extLst>
          </p:cNvPr>
          <p:cNvSpPr>
            <a:spLocks noGrp="1"/>
          </p:cNvSpPr>
          <p:nvPr>
            <p:ph idx="1"/>
          </p:nvPr>
        </p:nvSpPr>
        <p:spPr>
          <a:xfrm>
            <a:off x="5366084" y="575427"/>
            <a:ext cx="5986295" cy="5707146"/>
          </a:xfrm>
        </p:spPr>
        <p:txBody>
          <a:bodyPr/>
          <a:lstStyle/>
          <a:p>
            <a:pPr marL="624078" indent="-514350">
              <a:lnSpc>
                <a:spcPct val="100000"/>
              </a:lnSpc>
              <a:buFont typeface="+mj-lt"/>
              <a:buAutoNum type="arabicPeriod"/>
            </a:pPr>
            <a:r>
              <a:rPr lang="en-US" sz="2400" dirty="0"/>
              <a:t>Mini-Mental State Examination (MMSE)</a:t>
            </a:r>
          </a:p>
          <a:p>
            <a:pPr marL="624078" lvl="0" indent="-514350">
              <a:lnSpc>
                <a:spcPct val="100000"/>
              </a:lnSpc>
              <a:buFont typeface="+mj-lt"/>
              <a:buAutoNum type="arabicPeriod"/>
            </a:pPr>
            <a:r>
              <a:rPr lang="en-US" sz="2400" b="1" dirty="0">
                <a:solidFill>
                  <a:srgbClr val="C00000"/>
                </a:solidFill>
              </a:rPr>
              <a:t>Mini-Cog</a:t>
            </a:r>
          </a:p>
          <a:p>
            <a:pPr marL="624078" lvl="0" indent="-514350">
              <a:lnSpc>
                <a:spcPct val="100000"/>
              </a:lnSpc>
              <a:buFont typeface="+mj-lt"/>
              <a:buAutoNum type="arabicPeriod"/>
            </a:pPr>
            <a:r>
              <a:rPr lang="en-US" sz="2400" dirty="0"/>
              <a:t>Montreal Cognitive Assessment (MoCA)</a:t>
            </a:r>
          </a:p>
          <a:p>
            <a:pPr marL="624078" indent="-514350">
              <a:lnSpc>
                <a:spcPct val="100000"/>
              </a:lnSpc>
              <a:buFont typeface="+mj-lt"/>
              <a:buAutoNum type="arabicPeriod"/>
            </a:pPr>
            <a:r>
              <a:rPr lang="en-US" sz="2400" dirty="0"/>
              <a:t>St Louis Univ. Mental Status Exam (SLUMS)</a:t>
            </a:r>
          </a:p>
          <a:p>
            <a:pPr marL="624078" lvl="0" indent="-514350">
              <a:lnSpc>
                <a:spcPct val="100000"/>
              </a:lnSpc>
              <a:buFont typeface="+mj-lt"/>
              <a:buAutoNum type="arabicPeriod"/>
            </a:pPr>
            <a:r>
              <a:rPr lang="en-US" sz="2400" dirty="0"/>
              <a:t>AD8 Informant Interview</a:t>
            </a:r>
          </a:p>
          <a:p>
            <a:pPr marL="624078" lvl="0" indent="-514350">
              <a:lnSpc>
                <a:spcPct val="100000"/>
              </a:lnSpc>
              <a:buFont typeface="+mj-lt"/>
              <a:buAutoNum type="arabicPeriod"/>
            </a:pPr>
            <a:r>
              <a:rPr lang="en-US" sz="2400" dirty="0"/>
              <a:t>The Clock-Drawing Test for Alzheimer's</a:t>
            </a:r>
          </a:p>
          <a:p>
            <a:pPr marL="624078" lvl="0" indent="-514350">
              <a:lnSpc>
                <a:spcPct val="100000"/>
              </a:lnSpc>
              <a:buFont typeface="+mj-lt"/>
              <a:buAutoNum type="arabicPeriod"/>
            </a:pPr>
            <a:r>
              <a:rPr lang="en-US" sz="2400" dirty="0"/>
              <a:t>The Brief Alzheimer's Screening Test</a:t>
            </a:r>
          </a:p>
          <a:p>
            <a:pPr marL="624078" lvl="0" indent="-514350">
              <a:lnSpc>
                <a:spcPct val="100000"/>
              </a:lnSpc>
              <a:buFont typeface="+mj-lt"/>
              <a:buAutoNum type="arabicPeriod"/>
            </a:pPr>
            <a:r>
              <a:rPr lang="en-US" sz="2400" dirty="0"/>
              <a:t>The 7 Minute Screen</a:t>
            </a:r>
          </a:p>
          <a:p>
            <a:pPr marL="624078" indent="-514350">
              <a:lnSpc>
                <a:spcPct val="100000"/>
              </a:lnSpc>
              <a:buFont typeface="+mj-lt"/>
              <a:buAutoNum type="arabicPeriod"/>
            </a:pPr>
            <a:r>
              <a:rPr lang="en-US" sz="2400" b="1" dirty="0">
                <a:solidFill>
                  <a:srgbClr val="C00000"/>
                </a:solidFill>
              </a:rPr>
              <a:t>The SAGE At-Home Test for Memory</a:t>
            </a:r>
            <a:endParaRPr lang="en-US" dirty="0"/>
          </a:p>
        </p:txBody>
      </p:sp>
      <p:sp>
        <p:nvSpPr>
          <p:cNvPr id="4" name="Date Placeholder 3">
            <a:extLst>
              <a:ext uri="{FF2B5EF4-FFF2-40B4-BE49-F238E27FC236}">
                <a16:creationId xmlns:a16="http://schemas.microsoft.com/office/drawing/2014/main" id="{B0895381-34D0-E286-AF63-65A9E9A5C2EB}"/>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0D369D67-14CD-3D64-66A0-875F9DA8053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A34272C-6845-183A-33C4-1907F475760F}"/>
              </a:ext>
            </a:extLst>
          </p:cNvPr>
          <p:cNvSpPr>
            <a:spLocks noGrp="1"/>
          </p:cNvSpPr>
          <p:nvPr>
            <p:ph type="sldNum" sz="quarter" idx="12"/>
          </p:nvPr>
        </p:nvSpPr>
        <p:spPr/>
        <p:txBody>
          <a:bodyPr/>
          <a:lstStyle/>
          <a:p>
            <a:fld id="{DBA1B0FB-D917-4C8C-928F-313BD683BF39}" type="slidenum">
              <a:rPr lang="en-US" smtClean="0"/>
              <a:t>14</a:t>
            </a:fld>
            <a:endParaRPr lang="en-US"/>
          </a:p>
        </p:txBody>
      </p:sp>
      <p:pic>
        <p:nvPicPr>
          <p:cNvPr id="2050" name="Picture 2" descr="See the source image">
            <a:extLst>
              <a:ext uri="{FF2B5EF4-FFF2-40B4-BE49-F238E27FC236}">
                <a16:creationId xmlns:a16="http://schemas.microsoft.com/office/drawing/2014/main" id="{10154FD4-A700-90A3-CF2A-A969CE6F1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 y="2656456"/>
            <a:ext cx="4425581" cy="200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65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599A-E1BB-D3F6-D6CD-AEDB0E90D4F0}"/>
              </a:ext>
            </a:extLst>
          </p:cNvPr>
          <p:cNvSpPr>
            <a:spLocks noGrp="1"/>
          </p:cNvSpPr>
          <p:nvPr>
            <p:ph type="title"/>
          </p:nvPr>
        </p:nvSpPr>
        <p:spPr>
          <a:xfrm>
            <a:off x="550862" y="549275"/>
            <a:ext cx="11091600" cy="918578"/>
          </a:xfrm>
        </p:spPr>
        <p:txBody>
          <a:bodyPr/>
          <a:lstStyle/>
          <a:p>
            <a:r>
              <a:rPr lang="en-US" sz="4800" dirty="0">
                <a:latin typeface="Aharoni" pitchFamily="2" charset="-79"/>
                <a:cs typeface="Aharoni" pitchFamily="2" charset="-79"/>
              </a:rPr>
              <a:t>Imaging of Brain Structures</a:t>
            </a:r>
            <a:endParaRPr lang="en-US" dirty="0"/>
          </a:p>
        </p:txBody>
      </p:sp>
      <p:sp>
        <p:nvSpPr>
          <p:cNvPr id="3" name="Content Placeholder 2">
            <a:extLst>
              <a:ext uri="{FF2B5EF4-FFF2-40B4-BE49-F238E27FC236}">
                <a16:creationId xmlns:a16="http://schemas.microsoft.com/office/drawing/2014/main" id="{B03961AC-3846-7315-DDA4-EDD187695F3F}"/>
              </a:ext>
            </a:extLst>
          </p:cNvPr>
          <p:cNvSpPr>
            <a:spLocks noGrp="1"/>
          </p:cNvSpPr>
          <p:nvPr>
            <p:ph idx="1"/>
          </p:nvPr>
        </p:nvSpPr>
        <p:spPr>
          <a:xfrm>
            <a:off x="550863" y="1621741"/>
            <a:ext cx="11090274" cy="4471083"/>
          </a:xfrm>
        </p:spPr>
        <p:txBody>
          <a:bodyPr/>
          <a:lstStyle/>
          <a:p>
            <a:pPr marL="624078" indent="-514350">
              <a:lnSpc>
                <a:spcPct val="100000"/>
              </a:lnSpc>
              <a:buFont typeface="+mj-lt"/>
              <a:buAutoNum type="arabicPeriod"/>
            </a:pPr>
            <a:r>
              <a:rPr lang="en-US" sz="2400" b="1" dirty="0">
                <a:solidFill>
                  <a:srgbClr val="FFC000"/>
                </a:solidFill>
              </a:rPr>
              <a:t>MRI</a:t>
            </a:r>
            <a:r>
              <a:rPr lang="en-US" sz="2400" b="1" dirty="0">
                <a:solidFill>
                  <a:schemeClr val="tx1"/>
                </a:solidFill>
              </a:rPr>
              <a:t> - Magnetic Resonance Imaging - </a:t>
            </a:r>
            <a:r>
              <a:rPr lang="en-US" sz="2400" dirty="0">
                <a:solidFill>
                  <a:schemeClr val="tx1"/>
                </a:solidFill>
              </a:rPr>
              <a:t>radio waves and strong magnetic field. </a:t>
            </a:r>
          </a:p>
          <a:p>
            <a:pPr marL="624078" indent="-514350">
              <a:lnSpc>
                <a:spcPct val="100000"/>
              </a:lnSpc>
              <a:buFont typeface="+mj-lt"/>
              <a:buAutoNum type="arabicPeriod"/>
            </a:pPr>
            <a:r>
              <a:rPr lang="en-US" sz="2400" b="1" dirty="0">
                <a:solidFill>
                  <a:srgbClr val="FFC000"/>
                </a:solidFill>
              </a:rPr>
              <a:t>CT</a:t>
            </a:r>
            <a:r>
              <a:rPr lang="en-US" sz="2400" b="1" dirty="0">
                <a:solidFill>
                  <a:schemeClr val="tx1"/>
                </a:solidFill>
              </a:rPr>
              <a:t> - Computerized Tomography – </a:t>
            </a:r>
            <a:br>
              <a:rPr lang="en-US" sz="2400" b="1" dirty="0">
                <a:solidFill>
                  <a:schemeClr val="tx1"/>
                </a:solidFill>
              </a:rPr>
            </a:br>
            <a:r>
              <a:rPr lang="en-US" sz="2400" dirty="0">
                <a:solidFill>
                  <a:schemeClr val="tx1"/>
                </a:solidFill>
              </a:rPr>
              <a:t>x-ray to produce slices of the brain.</a:t>
            </a:r>
          </a:p>
          <a:p>
            <a:pPr marL="624078" indent="-514350">
              <a:lnSpc>
                <a:spcPct val="100000"/>
              </a:lnSpc>
              <a:buFont typeface="+mj-lt"/>
              <a:buAutoNum type="arabicPeriod"/>
            </a:pPr>
            <a:r>
              <a:rPr lang="en-US" sz="2400" b="1" dirty="0">
                <a:solidFill>
                  <a:srgbClr val="FFC000"/>
                </a:solidFill>
              </a:rPr>
              <a:t>PET</a:t>
            </a:r>
            <a:r>
              <a:rPr lang="en-US" sz="2400" b="1" dirty="0">
                <a:solidFill>
                  <a:schemeClr val="tx1"/>
                </a:solidFill>
              </a:rPr>
              <a:t> - Positron Emission Tomography  - </a:t>
            </a:r>
            <a:r>
              <a:rPr lang="en-US" sz="2400" dirty="0">
                <a:solidFill>
                  <a:schemeClr val="tx1"/>
                </a:solidFill>
              </a:rPr>
              <a:t>radioactive tracer </a:t>
            </a:r>
            <a:r>
              <a:rPr lang="en-US" sz="2400" dirty="0" err="1">
                <a:solidFill>
                  <a:schemeClr val="tx1"/>
                </a:solidFill>
              </a:rPr>
              <a:t>i.v.</a:t>
            </a:r>
            <a:r>
              <a:rPr lang="en-US" sz="2400" dirty="0">
                <a:solidFill>
                  <a:schemeClr val="tx1"/>
                </a:solidFill>
              </a:rPr>
              <a:t> to reveal a particular feature in the brain.</a:t>
            </a:r>
          </a:p>
          <a:p>
            <a:pPr marL="1081278" lvl="1" indent="-514350">
              <a:lnSpc>
                <a:spcPct val="100000"/>
              </a:lnSpc>
            </a:pPr>
            <a:r>
              <a:rPr lang="en-US" sz="2400" b="1" dirty="0">
                <a:solidFill>
                  <a:schemeClr val="tx1"/>
                </a:solidFill>
              </a:rPr>
              <a:t>Fluorodeoxyglucose (FDG) PET</a:t>
            </a:r>
            <a:r>
              <a:rPr lang="en-US" sz="2400" dirty="0">
                <a:solidFill>
                  <a:schemeClr val="tx1"/>
                </a:solidFill>
              </a:rPr>
              <a:t> scans - show areas of the brain with </a:t>
            </a:r>
            <a:r>
              <a:rPr lang="en-US" sz="2400" b="1" dirty="0">
                <a:solidFill>
                  <a:srgbClr val="FF0000"/>
                </a:solidFill>
              </a:rPr>
              <a:t>poor metabolism.</a:t>
            </a:r>
          </a:p>
          <a:p>
            <a:pPr marL="1081278" lvl="1" indent="-514350">
              <a:lnSpc>
                <a:spcPct val="100000"/>
              </a:lnSpc>
            </a:pPr>
            <a:r>
              <a:rPr lang="en-US" sz="2400" b="1" dirty="0">
                <a:solidFill>
                  <a:schemeClr val="tx1"/>
                </a:solidFill>
              </a:rPr>
              <a:t>Amyloid PET imaging</a:t>
            </a:r>
            <a:r>
              <a:rPr lang="en-US" sz="2400" dirty="0">
                <a:solidFill>
                  <a:schemeClr val="tx1"/>
                </a:solidFill>
              </a:rPr>
              <a:t> - measures </a:t>
            </a:r>
            <a:r>
              <a:rPr lang="en-US" sz="2400" b="1" dirty="0">
                <a:solidFill>
                  <a:srgbClr val="FF0000"/>
                </a:solidFill>
              </a:rPr>
              <a:t>amyloid</a:t>
            </a:r>
            <a:r>
              <a:rPr lang="en-US" sz="2400" dirty="0">
                <a:solidFill>
                  <a:srgbClr val="FF0000"/>
                </a:solidFill>
              </a:rPr>
              <a:t> deposits </a:t>
            </a:r>
            <a:r>
              <a:rPr lang="en-US" sz="2400" dirty="0">
                <a:solidFill>
                  <a:schemeClr val="tx1"/>
                </a:solidFill>
              </a:rPr>
              <a:t>in the brain.</a:t>
            </a:r>
          </a:p>
          <a:p>
            <a:pPr marL="1081278" lvl="1" indent="-514350">
              <a:lnSpc>
                <a:spcPct val="100000"/>
              </a:lnSpc>
            </a:pPr>
            <a:r>
              <a:rPr lang="en-US" sz="2400" b="1" dirty="0">
                <a:solidFill>
                  <a:schemeClr val="tx1"/>
                </a:solidFill>
              </a:rPr>
              <a:t>Tau PET imaging –</a:t>
            </a:r>
            <a:r>
              <a:rPr lang="en-US" sz="2400" dirty="0">
                <a:solidFill>
                  <a:schemeClr val="tx1"/>
                </a:solidFill>
              </a:rPr>
              <a:t> measures </a:t>
            </a:r>
            <a:r>
              <a:rPr lang="en-US" sz="2400" b="1" dirty="0">
                <a:solidFill>
                  <a:srgbClr val="FF0000"/>
                </a:solidFill>
              </a:rPr>
              <a:t>tau</a:t>
            </a:r>
            <a:r>
              <a:rPr lang="en-US" sz="2400" dirty="0">
                <a:solidFill>
                  <a:srgbClr val="FF0000"/>
                </a:solidFill>
              </a:rPr>
              <a:t> -neurofibrillary tangles </a:t>
            </a:r>
            <a:r>
              <a:rPr lang="en-US" sz="2400" dirty="0">
                <a:solidFill>
                  <a:schemeClr val="tx1"/>
                </a:solidFill>
              </a:rPr>
              <a:t>in the brain.</a:t>
            </a:r>
          </a:p>
          <a:p>
            <a:endParaRPr lang="en-US" dirty="0"/>
          </a:p>
        </p:txBody>
      </p:sp>
      <p:sp>
        <p:nvSpPr>
          <p:cNvPr id="4" name="Date Placeholder 3">
            <a:extLst>
              <a:ext uri="{FF2B5EF4-FFF2-40B4-BE49-F238E27FC236}">
                <a16:creationId xmlns:a16="http://schemas.microsoft.com/office/drawing/2014/main" id="{0C618D1E-290B-E563-D512-52254E217EF4}"/>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FA574900-42EF-F657-8494-D6684935A8B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68A1ED3-944B-B57B-0459-6DB53D3ECE0C}"/>
              </a:ext>
            </a:extLst>
          </p:cNvPr>
          <p:cNvSpPr>
            <a:spLocks noGrp="1"/>
          </p:cNvSpPr>
          <p:nvPr>
            <p:ph type="sldNum" sz="quarter" idx="12"/>
          </p:nvPr>
        </p:nvSpPr>
        <p:spPr/>
        <p:txBody>
          <a:bodyPr/>
          <a:lstStyle/>
          <a:p>
            <a:fld id="{DBA1B0FB-D917-4C8C-928F-313BD683BF39}" type="slidenum">
              <a:rPr lang="en-US" smtClean="0"/>
              <a:t>15</a:t>
            </a:fld>
            <a:endParaRPr lang="en-US"/>
          </a:p>
        </p:txBody>
      </p:sp>
      <p:pic>
        <p:nvPicPr>
          <p:cNvPr id="3074" name="Picture 2" descr="See the source image">
            <a:extLst>
              <a:ext uri="{FF2B5EF4-FFF2-40B4-BE49-F238E27FC236}">
                <a16:creationId xmlns:a16="http://schemas.microsoft.com/office/drawing/2014/main" id="{DD215518-E0B9-D30C-96F1-5E5C78837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8759" y="281487"/>
            <a:ext cx="1529093" cy="118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59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1401762"/>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fontScale="90000"/>
          </a:bodyPr>
          <a:lstStyle/>
          <a:p>
            <a:pPr algn="ctr"/>
            <a:r>
              <a:rPr lang="en-US" b="1" dirty="0">
                <a:solidFill>
                  <a:schemeClr val="bg1"/>
                </a:solidFill>
              </a:rPr>
              <a:t>TESTS - Blood, Urine, CSF</a:t>
            </a:r>
            <a:r>
              <a:rPr lang="en-US" dirty="0">
                <a:solidFill>
                  <a:schemeClr val="tx1"/>
                </a:solidFill>
              </a:rPr>
              <a:t>:</a:t>
            </a:r>
            <a:br>
              <a:rPr lang="en-US" dirty="0"/>
            </a:br>
            <a:r>
              <a:rPr lang="en-US" dirty="0" err="1">
                <a:solidFill>
                  <a:schemeClr val="accent2">
                    <a:lumMod val="50000"/>
                  </a:schemeClr>
                </a:solidFill>
                <a:latin typeface="Aharoni" pitchFamily="2" charset="-79"/>
                <a:cs typeface="Aharoni" pitchFamily="2" charset="-79"/>
              </a:rPr>
              <a:t>Amyloid</a:t>
            </a:r>
            <a:r>
              <a:rPr lang="en-US" dirty="0">
                <a:solidFill>
                  <a:schemeClr val="accent2">
                    <a:lumMod val="50000"/>
                  </a:schemeClr>
                </a:solidFill>
                <a:latin typeface="Aharoni" pitchFamily="2" charset="-79"/>
                <a:cs typeface="Aharoni" pitchFamily="2" charset="-79"/>
              </a:rPr>
              <a:t>, Tau and </a:t>
            </a:r>
            <a:r>
              <a:rPr lang="en-US" dirty="0" err="1">
                <a:solidFill>
                  <a:schemeClr val="accent2">
                    <a:lumMod val="50000"/>
                  </a:schemeClr>
                </a:solidFill>
                <a:latin typeface="Aharoni" pitchFamily="2" charset="-79"/>
                <a:cs typeface="Aharoni" pitchFamily="2" charset="-79"/>
              </a:rPr>
              <a:t>Neurofibrils</a:t>
            </a:r>
            <a:endParaRPr lang="en-US" dirty="0">
              <a:solidFill>
                <a:schemeClr val="accent2">
                  <a:lumMod val="50000"/>
                </a:schemeClr>
              </a:solidFill>
              <a:latin typeface="Aharoni" pitchFamily="2" charset="-79"/>
              <a:cs typeface="Aharoni" pitchFamily="2" charset="-79"/>
            </a:endParaRPr>
          </a:p>
        </p:txBody>
      </p:sp>
      <p:pic>
        <p:nvPicPr>
          <p:cNvPr id="80898" name="Picture 2" descr="Image result for picture of phlebotomist drawing blood"/>
          <p:cNvPicPr>
            <a:picLocks noChangeAspect="1" noChangeArrowheads="1"/>
          </p:cNvPicPr>
          <p:nvPr/>
        </p:nvPicPr>
        <p:blipFill>
          <a:blip r:embed="rId2" cstate="print"/>
          <a:srcRect/>
          <a:stretch>
            <a:fillRect/>
          </a:stretch>
        </p:blipFill>
        <p:spPr bwMode="auto">
          <a:xfrm>
            <a:off x="1981200" y="2057400"/>
            <a:ext cx="3253310" cy="1828800"/>
          </a:xfrm>
          <a:prstGeom prst="rect">
            <a:avLst/>
          </a:prstGeom>
          <a:noFill/>
        </p:spPr>
      </p:pic>
      <p:sp>
        <p:nvSpPr>
          <p:cNvPr id="80900" name="AutoShape 4" descr="Image result for picture of urine sampl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0902" name="AutoShape 6" descr="Image result for picture of urine sampl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0904" name="Picture 8" descr="Image result for picture of urine sample"/>
          <p:cNvPicPr>
            <a:picLocks noChangeAspect="1" noChangeArrowheads="1"/>
          </p:cNvPicPr>
          <p:nvPr/>
        </p:nvPicPr>
        <p:blipFill>
          <a:blip r:embed="rId3"/>
          <a:srcRect/>
          <a:stretch>
            <a:fillRect/>
          </a:stretch>
        </p:blipFill>
        <p:spPr bwMode="auto">
          <a:xfrm>
            <a:off x="2133600" y="4038600"/>
            <a:ext cx="2819400" cy="2819401"/>
          </a:xfrm>
          <a:prstGeom prst="rect">
            <a:avLst/>
          </a:prstGeom>
          <a:noFill/>
        </p:spPr>
      </p:pic>
      <p:pic>
        <p:nvPicPr>
          <p:cNvPr id="80906" name="Picture 10" descr="Related image"/>
          <p:cNvPicPr>
            <a:picLocks noChangeAspect="1" noChangeArrowheads="1"/>
          </p:cNvPicPr>
          <p:nvPr/>
        </p:nvPicPr>
        <p:blipFill>
          <a:blip r:embed="rId4"/>
          <a:srcRect/>
          <a:stretch>
            <a:fillRect/>
          </a:stretch>
        </p:blipFill>
        <p:spPr bwMode="auto">
          <a:xfrm>
            <a:off x="5334000" y="2133600"/>
            <a:ext cx="5334000" cy="4267200"/>
          </a:xfrm>
          <a:prstGeom prst="rect">
            <a:avLst/>
          </a:prstGeom>
          <a:noFill/>
        </p:spPr>
      </p:pic>
      <p:sp>
        <p:nvSpPr>
          <p:cNvPr id="4" name="Slide Number Placeholder 3"/>
          <p:cNvSpPr>
            <a:spLocks noGrp="1"/>
          </p:cNvSpPr>
          <p:nvPr>
            <p:ph type="sldNum" sz="quarter" idx="12"/>
          </p:nvPr>
        </p:nvSpPr>
        <p:spPr/>
        <p:txBody>
          <a:bodyPr/>
          <a:lstStyle/>
          <a:p>
            <a:fld id="{58CC3BA9-05B4-4706-9603-499723271CAB}"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1075430" y="277211"/>
            <a:ext cx="7160690" cy="1332000"/>
          </a:xfrm>
        </p:spPr>
        <p:txBody>
          <a:bodyPr>
            <a:noAutofit/>
          </a:bodyPr>
          <a:lstStyle/>
          <a:p>
            <a:r>
              <a:rPr lang="en-US" dirty="0">
                <a:latin typeface="Aharoni" panose="02010803020104030203" pitchFamily="2" charset="-79"/>
                <a:cs typeface="Aharoni" panose="02010803020104030203" pitchFamily="2" charset="-79"/>
              </a:rPr>
              <a:t>Quality of Care by </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Older Doctors </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95749" y="2245693"/>
            <a:ext cx="10792036" cy="4597738"/>
          </a:xfrm>
        </p:spPr>
        <p:txBody>
          <a:bodyPr/>
          <a:lstStyle/>
          <a:p>
            <a:pPr marL="0" marR="0" algn="just">
              <a:lnSpc>
                <a:spcPct val="100000"/>
              </a:lnSpc>
              <a:spcBef>
                <a:spcPts val="0"/>
              </a:spcBef>
              <a:spcAft>
                <a:spcPts val="1275"/>
              </a:spcAft>
            </a:pPr>
            <a:r>
              <a:rPr lang="en-US"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1999, Hartz  </a:t>
            </a:r>
            <a:r>
              <a:rPr lang="en-US"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Mortality rates of CABGs increased with increasing years of practice.</a:t>
            </a:r>
          </a:p>
          <a:p>
            <a:pPr marL="0" marR="0" algn="just">
              <a:lnSpc>
                <a:spcPct val="100000"/>
              </a:lnSpc>
              <a:spcBef>
                <a:spcPts val="0"/>
              </a:spcBef>
              <a:spcAft>
                <a:spcPts val="1275"/>
              </a:spcAft>
            </a:pPr>
            <a:r>
              <a:rPr lang="en-US"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2000, O’Neill </a:t>
            </a:r>
            <a:r>
              <a:rPr lang="en-US" b="1" i="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et al </a:t>
            </a:r>
            <a:r>
              <a:rPr lang="en-US"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Older surgeons performing carotid endarterectomy had higher mortality rates than younger surgeons. </a:t>
            </a:r>
          </a:p>
          <a:p>
            <a:pPr marL="0" marR="0" algn="just">
              <a:lnSpc>
                <a:spcPct val="100000"/>
              </a:lnSpc>
              <a:spcBef>
                <a:spcPts val="0"/>
              </a:spcBef>
              <a:spcAft>
                <a:spcPts val="1275"/>
              </a:spcAft>
            </a:pPr>
            <a:r>
              <a:rPr lang="en-US"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2005, </a:t>
            </a:r>
            <a:r>
              <a:rPr lang="en-US" b="1"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Neumayer</a:t>
            </a:r>
            <a:r>
              <a:rPr lang="en-US"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et al </a:t>
            </a:r>
            <a:r>
              <a:rPr lang="en-US"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laparoscopic inguinal herniorrhaphy led to higher hernia recurrence rates when performed by older surgeons compared to younger surgeons.  </a:t>
            </a:r>
          </a:p>
          <a:p>
            <a:pPr marL="0" algn="just">
              <a:lnSpc>
                <a:spcPct val="100000"/>
              </a:lnSpc>
              <a:spcBef>
                <a:spcPts val="0"/>
              </a:spcBef>
              <a:spcAft>
                <a:spcPts val="1275"/>
              </a:spcAft>
            </a:pPr>
            <a:r>
              <a:rPr lang="en-US" b="1" dirty="0">
                <a:solidFill>
                  <a:srgbClr val="FFC000"/>
                </a:solidFill>
                <a:effectLst/>
                <a:latin typeface="Times New Roman" panose="02020603050405020304" pitchFamily="18" charset="0"/>
                <a:ea typeface="Times New Roman" panose="02020603050405020304" pitchFamily="18" charset="0"/>
              </a:rPr>
              <a:t>2005, Choudhry </a:t>
            </a:r>
            <a:r>
              <a:rPr lang="en-US" b="1" i="1" dirty="0">
                <a:solidFill>
                  <a:srgbClr val="FFC000"/>
                </a:solidFill>
                <a:effectLst/>
                <a:latin typeface="Times New Roman" panose="02020603050405020304" pitchFamily="18" charset="0"/>
                <a:ea typeface="Times New Roman" panose="02020603050405020304" pitchFamily="18" charset="0"/>
              </a:rPr>
              <a:t>et al</a:t>
            </a:r>
            <a:r>
              <a:rPr lang="en-US" b="1" dirty="0">
                <a:solidFill>
                  <a:srgbClr val="FFC000"/>
                </a:solidFill>
                <a:effectLst/>
                <a:latin typeface="Times New Roman" panose="02020603050405020304" pitchFamily="18" charset="0"/>
                <a:ea typeface="Times New Roman" panose="02020603050405020304" pitchFamily="18" charset="0"/>
              </a:rPr>
              <a:t> </a:t>
            </a:r>
            <a:r>
              <a:rPr lang="en-US" dirty="0">
                <a:solidFill>
                  <a:schemeClr val="tx1"/>
                </a:solidFill>
                <a:effectLst/>
                <a:latin typeface="Times New Roman" panose="02020603050405020304" pitchFamily="18" charset="0"/>
                <a:ea typeface="Times New Roman" panose="02020603050405020304" pitchFamily="18" charset="0"/>
              </a:rPr>
              <a:t>-   Older physicians have less factual knowledge</a:t>
            </a:r>
          </a:p>
          <a:p>
            <a:pPr marL="0" algn="just">
              <a:lnSpc>
                <a:spcPct val="100000"/>
              </a:lnSpc>
              <a:spcBef>
                <a:spcPts val="0"/>
              </a:spcBef>
              <a:spcAft>
                <a:spcPts val="1275"/>
              </a:spcAft>
            </a:pPr>
            <a:r>
              <a:rPr lang="en-US" b="1" dirty="0">
                <a:solidFill>
                  <a:srgbClr val="FFC000"/>
                </a:solidFill>
                <a:effectLst/>
                <a:latin typeface="Times New Roman" panose="02020603050405020304" pitchFamily="18" charset="0"/>
                <a:ea typeface="Times New Roman" panose="02020603050405020304" pitchFamily="18" charset="0"/>
              </a:rPr>
              <a:t>2006, </a:t>
            </a:r>
            <a:r>
              <a:rPr lang="en-US" b="1" dirty="0" err="1">
                <a:solidFill>
                  <a:srgbClr val="FFC000"/>
                </a:solidFill>
                <a:effectLst/>
                <a:latin typeface="Times New Roman" panose="02020603050405020304" pitchFamily="18" charset="0"/>
                <a:ea typeface="Times New Roman" panose="02020603050405020304" pitchFamily="18" charset="0"/>
              </a:rPr>
              <a:t>Waljee</a:t>
            </a:r>
            <a:r>
              <a:rPr lang="en-US" b="1" dirty="0">
                <a:solidFill>
                  <a:srgbClr val="FFC000"/>
                </a:solidFill>
                <a:effectLst/>
                <a:latin typeface="Times New Roman" panose="02020603050405020304" pitchFamily="18" charset="0"/>
                <a:ea typeface="Times New Roman" panose="02020603050405020304" pitchFamily="18" charset="0"/>
              </a:rPr>
              <a:t> </a:t>
            </a:r>
            <a:r>
              <a:rPr lang="en-US" b="1" i="1" dirty="0">
                <a:solidFill>
                  <a:srgbClr val="FFC000"/>
                </a:solidFill>
                <a:effectLst/>
                <a:latin typeface="Times New Roman" panose="02020603050405020304" pitchFamily="18" charset="0"/>
                <a:ea typeface="Times New Roman" panose="02020603050405020304" pitchFamily="18" charset="0"/>
              </a:rPr>
              <a:t>et al</a:t>
            </a:r>
            <a:r>
              <a:rPr lang="en-US" b="1" dirty="0">
                <a:solidFill>
                  <a:srgbClr val="FFC000"/>
                </a:solidFill>
                <a:effectLst/>
                <a:latin typeface="Times New Roman" panose="02020603050405020304" pitchFamily="18" charset="0"/>
                <a:ea typeface="Times New Roman" panose="02020603050405020304" pitchFamily="18" charset="0"/>
              </a:rPr>
              <a:t>  </a:t>
            </a:r>
            <a:r>
              <a:rPr lang="en-US" dirty="0">
                <a:solidFill>
                  <a:schemeClr val="tx1"/>
                </a:solidFill>
                <a:effectLst/>
                <a:latin typeface="Times New Roman" panose="02020603050405020304" pitchFamily="18" charset="0"/>
                <a:ea typeface="Times New Roman" panose="02020603050405020304" pitchFamily="18" charset="0"/>
              </a:rPr>
              <a:t>- </a:t>
            </a:r>
            <a:r>
              <a:rPr lang="en-US" b="1" dirty="0">
                <a:solidFill>
                  <a:schemeClr val="tx1"/>
                </a:solidFill>
                <a:effectLst/>
                <a:latin typeface="Times New Roman" panose="02020603050405020304" pitchFamily="18" charset="0"/>
                <a:ea typeface="Times New Roman" panose="02020603050405020304" pitchFamily="18" charset="0"/>
              </a:rPr>
              <a:t>461,000 Medicare patients who had major surgery. older surgeons had higher operative mortality rates for pancreatectomy, coronary artery bypass grafts and carotid endarterectomy relative to younger surgeons</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17</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54" name="Picture 10" descr="See the source image">
            <a:extLst>
              <a:ext uri="{FF2B5EF4-FFF2-40B4-BE49-F238E27FC236}">
                <a16:creationId xmlns:a16="http://schemas.microsoft.com/office/drawing/2014/main" id="{58C8CFF9-1D0D-1159-6DFE-8416A2A2B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6302" y="1"/>
            <a:ext cx="3025698" cy="188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278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450696" y="1202419"/>
            <a:ext cx="8021095" cy="4596802"/>
          </a:xfrm>
        </p:spPr>
        <p:txBody>
          <a:bodyPr>
            <a:normAutofit/>
          </a:bodyPr>
          <a:lstStyle/>
          <a:p>
            <a:pPr marL="457200" marR="0" indent="-457200">
              <a:lnSpc>
                <a:spcPct val="100000"/>
              </a:lnSpc>
              <a:spcBef>
                <a:spcPts val="1500"/>
              </a:spcBef>
              <a:spcAft>
                <a:spcPts val="1500"/>
              </a:spcAft>
              <a:buFont typeface="Wingdings" panose="05000000000000000000" pitchFamily="2" charset="2"/>
              <a:buChar char="Ø"/>
            </a:pPr>
            <a:r>
              <a:rPr lang="en-US" sz="24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2011, Southern et al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npatients of physicians with more than 20 years of practice had higher risk of mortality.</a:t>
            </a:r>
            <a:b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1"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2013, Epstein et al - Fewer maternal complications in patients of obstetricians practicing for more decades. </a:t>
            </a:r>
            <a:br>
              <a:rPr lang="en-US" sz="2800" b="1"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2400" dirty="0">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2017, </a:t>
            </a:r>
            <a:r>
              <a:rPr lang="en-US" sz="2400" b="1"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Tsugawa</a:t>
            </a:r>
            <a:r>
              <a:rPr lang="en-US" sz="2400" b="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et al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736,537 admissions managed by 18,854 hospitalist physicians and found higher mortality in patients treated by older physicians with lower volumes.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Placeholder 17" descr="A person drawing on a white board">
            <a:extLst>
              <a:ext uri="{FF2B5EF4-FFF2-40B4-BE49-F238E27FC236}">
                <a16:creationId xmlns:a16="http://schemas.microsoft.com/office/drawing/2014/main" id="{301557C2-9072-409B-88EC-E8577CEFCA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471791" y="4728175"/>
            <a:ext cx="1692275" cy="1692275"/>
          </a:xfrm>
        </p:spPr>
      </p:pic>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18</a:t>
            </a:fld>
            <a:endParaRPr lang="en-US"/>
          </a:p>
        </p:txBody>
      </p:sp>
      <p:sp>
        <p:nvSpPr>
          <p:cNvPr id="2" name="Title 6">
            <a:extLst>
              <a:ext uri="{FF2B5EF4-FFF2-40B4-BE49-F238E27FC236}">
                <a16:creationId xmlns:a16="http://schemas.microsoft.com/office/drawing/2014/main" id="{77F93CB3-BC81-FD82-FED7-84CDEE078A21}"/>
              </a:ext>
            </a:extLst>
          </p:cNvPr>
          <p:cNvSpPr txBox="1">
            <a:spLocks/>
          </p:cNvSpPr>
          <p:nvPr/>
        </p:nvSpPr>
        <p:spPr>
          <a:xfrm>
            <a:off x="802888" y="393483"/>
            <a:ext cx="10192214" cy="898144"/>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en-US" sz="4000" kern="1200">
                <a:solidFill>
                  <a:schemeClr val="tx1"/>
                </a:solidFill>
                <a:latin typeface="+mj-lt"/>
                <a:ea typeface="+mj-ea"/>
                <a:cs typeface="+mj-cs"/>
              </a:defRPr>
            </a:lvl1pPr>
          </a:lstStyle>
          <a:p>
            <a:r>
              <a:rPr lang="en-US" dirty="0">
                <a:latin typeface="Aharoni" panose="02010803020104030203" pitchFamily="2" charset="-79"/>
                <a:cs typeface="Aharoni" panose="02010803020104030203" pitchFamily="2" charset="-79"/>
              </a:rPr>
              <a:t>Quality of Care by Older Doctors (Cont’d) </a:t>
            </a:r>
          </a:p>
        </p:txBody>
      </p:sp>
      <p:pic>
        <p:nvPicPr>
          <p:cNvPr id="7170" name="Picture 2" descr="See the source image">
            <a:extLst>
              <a:ext uri="{FF2B5EF4-FFF2-40B4-BE49-F238E27FC236}">
                <a16:creationId xmlns:a16="http://schemas.microsoft.com/office/drawing/2014/main" id="{5847323F-68A2-12D8-C22E-029116513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599" y="1826431"/>
            <a:ext cx="2864934" cy="161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905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1940312" y="549275"/>
            <a:ext cx="9702150" cy="841525"/>
          </a:xfrm>
        </p:spPr>
        <p:txBody>
          <a:bodyPr/>
          <a:lstStyle/>
          <a:p>
            <a:r>
              <a:rPr lang="en-US" b="1" dirty="0">
                <a:latin typeface="Aharoni" panose="02010803020104030203" pitchFamily="2" charset="-79"/>
                <a:cs typeface="Aharoni" panose="02010803020104030203" pitchFamily="2" charset="-79"/>
              </a:rPr>
              <a:t>Screening Physicians for MCI</a:t>
            </a:r>
          </a:p>
        </p:txBody>
      </p:sp>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19</a:t>
            </a:fld>
            <a:endParaRPr lang="en-US"/>
          </a:p>
        </p:txBody>
      </p:sp>
      <p:pic>
        <p:nvPicPr>
          <p:cNvPr id="1032" name="Picture 8" descr="See the source image">
            <a:extLst>
              <a:ext uri="{FF2B5EF4-FFF2-40B4-BE49-F238E27FC236}">
                <a16:creationId xmlns:a16="http://schemas.microsoft.com/office/drawing/2014/main" id="{D364D3AF-4E70-0BD2-2A8D-C5E5F7813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822" y="5640826"/>
            <a:ext cx="808081" cy="1082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9B5564EF-AA7C-928E-D323-CF7EAC834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540" y="5611786"/>
            <a:ext cx="825082" cy="10895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older doctor picture">
            <a:extLst>
              <a:ext uri="{FF2B5EF4-FFF2-40B4-BE49-F238E27FC236}">
                <a16:creationId xmlns:a16="http://schemas.microsoft.com/office/drawing/2014/main" id="{634AE825-8B13-D8D1-5644-98DCB44C0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059" y="5640825"/>
            <a:ext cx="1620974" cy="1082445"/>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7">
            <a:extLst>
              <a:ext uri="{FF2B5EF4-FFF2-40B4-BE49-F238E27FC236}">
                <a16:creationId xmlns:a16="http://schemas.microsoft.com/office/drawing/2014/main" id="{026D5F23-10FB-449E-FEE3-EDFC00741194}"/>
              </a:ext>
            </a:extLst>
          </p:cNvPr>
          <p:cNvSpPr>
            <a:spLocks noGrp="1"/>
          </p:cNvSpPr>
          <p:nvPr>
            <p:ph idx="1"/>
          </p:nvPr>
        </p:nvSpPr>
        <p:spPr>
          <a:xfrm>
            <a:off x="1719270" y="1530111"/>
            <a:ext cx="9921867" cy="3979625"/>
          </a:xfrm>
        </p:spPr>
        <p:txBody>
          <a:bodyPr/>
          <a:lstStyle/>
          <a:p>
            <a:r>
              <a:rPr lang="en-US" sz="2400" b="1" dirty="0">
                <a:solidFill>
                  <a:srgbClr val="FFC000">
                    <a:alpha val="60000"/>
                  </a:srgbClr>
                </a:solidFill>
                <a:effectLst/>
                <a:latin typeface="Calibri" panose="020F0502020204030204" pitchFamily="34" charset="0"/>
                <a:ea typeface="Calibri" panose="020F0502020204030204" pitchFamily="34" charset="0"/>
                <a:cs typeface="Times New Roman" panose="02020603050405020304" pitchFamily="18" charset="0"/>
              </a:rPr>
              <a:t>2015, the AMA Council on Medical Education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voluntary screening procedures for physicians aged 70 years or older.  </a:t>
            </a:r>
            <a:r>
              <a:rPr lang="en-US" sz="2400" b="1" dirty="0">
                <a:latin typeface="Calibri" panose="020F0502020204030204" pitchFamily="34" charset="0"/>
                <a:cs typeface="Times New Roman" panose="02020603050405020304" pitchFamily="18" charset="0"/>
              </a:rPr>
              <a:t>2018, voted down.</a:t>
            </a:r>
          </a:p>
          <a:p>
            <a:r>
              <a:rPr lang="en-US" sz="2400" b="1" dirty="0">
                <a:solidFill>
                  <a:srgbClr val="FFC000">
                    <a:alpha val="60000"/>
                  </a:srgbClr>
                </a:solidFill>
                <a:effectLst/>
                <a:latin typeface="Times New Roman" panose="02020603050405020304" pitchFamily="18" charset="0"/>
                <a:ea typeface="Times New Roman" panose="02020603050405020304" pitchFamily="18" charset="0"/>
              </a:rPr>
              <a:t>2018, Moore </a:t>
            </a:r>
            <a:r>
              <a:rPr lang="en-US" sz="2400" b="1" dirty="0">
                <a:effectLst/>
                <a:latin typeface="Times New Roman" panose="02020603050405020304" pitchFamily="18" charset="0"/>
                <a:ea typeface="Times New Roman" panose="02020603050405020304" pitchFamily="18" charset="0"/>
              </a:rPr>
              <a:t>- Age-based screening program: “Singling out all older physicians for cognitive testing is empirically unjustified and legally prohibited.  Empirically, there are more reliable ways to help identify and assist physicians, both older and younger, who pose risk to patients.”</a:t>
            </a:r>
          </a:p>
          <a:p>
            <a:r>
              <a:rPr lang="en-US" sz="2400" b="1" dirty="0">
                <a:solidFill>
                  <a:srgbClr val="FFC000">
                    <a:alpha val="60000"/>
                  </a:srgbClr>
                </a:solidFill>
                <a:effectLst/>
                <a:latin typeface="Times New Roman" panose="02020603050405020304" pitchFamily="18" charset="0"/>
                <a:ea typeface="Times New Roman" panose="02020603050405020304" pitchFamily="18" charset="0"/>
              </a:rPr>
              <a:t>2018, </a:t>
            </a:r>
            <a:r>
              <a:rPr lang="en-US" sz="2400" b="1" dirty="0" err="1">
                <a:solidFill>
                  <a:srgbClr val="FFC000">
                    <a:alpha val="60000"/>
                  </a:srgbClr>
                </a:solidFill>
                <a:effectLst/>
                <a:latin typeface="Times New Roman" panose="02020603050405020304" pitchFamily="18" charset="0"/>
                <a:ea typeface="Times New Roman" panose="02020603050405020304" pitchFamily="18" charset="0"/>
              </a:rPr>
              <a:t>Katlic</a:t>
            </a:r>
            <a:r>
              <a:rPr lang="en-US" sz="2400" b="1" dirty="0">
                <a:solidFill>
                  <a:srgbClr val="FFC000">
                    <a:alpha val="60000"/>
                  </a:srgbClr>
                </a:solidFill>
                <a:effectLst/>
                <a:latin typeface="Times New Roman" panose="02020603050405020304" pitchFamily="18" charset="0"/>
                <a:ea typeface="Times New Roman" panose="02020603050405020304" pitchFamily="18" charset="0"/>
              </a:rPr>
              <a:t> and Coleman</a:t>
            </a:r>
            <a:r>
              <a:rPr lang="en-US" sz="2400" b="1" dirty="0">
                <a:effectLst/>
                <a:latin typeface="Times New Roman" panose="02020603050405020304" pitchFamily="18" charset="0"/>
                <a:ea typeface="Times New Roman" panose="02020603050405020304" pitchFamily="18" charset="0"/>
              </a:rPr>
              <a:t>, “Existing peer review processes are inadequate, and mandatory retirement ages are unfair and unscientific.”</a:t>
            </a:r>
            <a:endParaRPr lang="en-US" sz="2400" b="1" dirty="0"/>
          </a:p>
        </p:txBody>
      </p:sp>
    </p:spTree>
    <p:extLst>
      <p:ext uri="{BB962C8B-B14F-4D97-AF65-F5344CB8AC3E}">
        <p14:creationId xmlns:p14="http://schemas.microsoft.com/office/powerpoint/2010/main" val="262463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4076348" y="1040454"/>
            <a:ext cx="4357899" cy="1167092"/>
          </a:xfrm>
        </p:spPr>
        <p:txBody>
          <a:bodyPr/>
          <a:lstStyle/>
          <a:p>
            <a:r>
              <a:rPr lang="en-US" dirty="0">
                <a:latin typeface="Arial Black" panose="020B0A04020102020204" pitchFamily="34" charset="0"/>
              </a:rPr>
              <a:t>Disclosure</a:t>
            </a:r>
          </a:p>
        </p:txBody>
      </p:sp>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42" b="42"/>
          <a:stretch/>
        </p:blipFill>
        <p:spPr>
          <a:xfrm>
            <a:off x="0" y="0"/>
            <a:ext cx="3054096" cy="3776472"/>
          </a:xfr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t="42" b="42"/>
          <a:stretch/>
        </p:blipFill>
        <p:spPr>
          <a:xfrm>
            <a:off x="0" y="3776472"/>
            <a:ext cx="3054096" cy="3081528"/>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a:t>
            </a:fld>
            <a:endParaRPr lang="en-US"/>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4076348" y="2403087"/>
            <a:ext cx="7069015" cy="3908584"/>
          </a:xfrm>
          <a:noFill/>
        </p:spPr>
        <p:txBody>
          <a:bodyPr>
            <a:normAutofit/>
          </a:bodyPr>
          <a:lstStyle/>
          <a:p>
            <a:r>
              <a:rPr lang="en-US" sz="3200" b="1" dirty="0"/>
              <a:t>The Speaker has no financial interest to disclose.</a:t>
            </a:r>
          </a:p>
          <a:p>
            <a:r>
              <a:rPr lang="en-US" sz="3200" b="1" dirty="0"/>
              <a:t>No recommendations regarding the use of any commercial products.</a:t>
            </a:r>
          </a:p>
          <a:p>
            <a:endParaRPr lang="en-US" dirty="0"/>
          </a:p>
        </p:txBody>
      </p:sp>
    </p:spTree>
    <p:extLst>
      <p:ext uri="{BB962C8B-B14F-4D97-AF65-F5344CB8AC3E}">
        <p14:creationId xmlns:p14="http://schemas.microsoft.com/office/powerpoint/2010/main" val="2158886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550862" y="549275"/>
            <a:ext cx="11091600" cy="841525"/>
          </a:xfrm>
        </p:spPr>
        <p:txBody>
          <a:bodyPr/>
          <a:lstStyle/>
          <a:p>
            <a:r>
              <a:rPr lang="en-US" b="1" dirty="0">
                <a:latin typeface="Aharoni" panose="02010803020104030203" pitchFamily="2" charset="-79"/>
                <a:cs typeface="Aharoni" panose="02010803020104030203" pitchFamily="2" charset="-79"/>
              </a:rPr>
              <a:t>Screening Older Physicians (Cont’d)</a:t>
            </a:r>
          </a:p>
        </p:txBody>
      </p:sp>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20</a:t>
            </a:fld>
            <a:endParaRPr lang="en-US"/>
          </a:p>
        </p:txBody>
      </p:sp>
      <p:sp>
        <p:nvSpPr>
          <p:cNvPr id="18" name="Content Placeholder 17">
            <a:extLst>
              <a:ext uri="{FF2B5EF4-FFF2-40B4-BE49-F238E27FC236}">
                <a16:creationId xmlns:a16="http://schemas.microsoft.com/office/drawing/2014/main" id="{026D5F23-10FB-449E-FEE3-EDFC00741194}"/>
              </a:ext>
            </a:extLst>
          </p:cNvPr>
          <p:cNvSpPr>
            <a:spLocks noGrp="1"/>
          </p:cNvSpPr>
          <p:nvPr>
            <p:ph idx="1"/>
          </p:nvPr>
        </p:nvSpPr>
        <p:spPr>
          <a:xfrm>
            <a:off x="758282" y="1326995"/>
            <a:ext cx="10103005" cy="4560848"/>
          </a:xfrm>
        </p:spPr>
        <p:txBody>
          <a:bodyPr/>
          <a:lstStyle/>
          <a:p>
            <a:r>
              <a:rPr lang="en-US" sz="2400" b="1" dirty="0">
                <a:solidFill>
                  <a:srgbClr val="FFC000">
                    <a:alpha val="60000"/>
                  </a:srgbClr>
                </a:solidFill>
                <a:effectLst/>
                <a:latin typeface="Calibri" panose="020F0502020204030204" pitchFamily="34" charset="0"/>
                <a:ea typeface="Calibri" panose="020F0502020204030204" pitchFamily="34" charset="0"/>
                <a:cs typeface="Times New Roman" panose="02020603050405020304" pitchFamily="18" charset="0"/>
              </a:rPr>
              <a:t>2016, the American College of Surgeons </a:t>
            </a:r>
            <a:r>
              <a:rPr lang="en-US" sz="2400" dirty="0">
                <a:effectLst/>
                <a:latin typeface="Calibri" panose="020F0502020204030204" pitchFamily="34" charset="0"/>
                <a:ea typeface="Calibri" panose="020F0502020204030204" pitchFamily="34" charset="0"/>
                <a:cs typeface="Times New Roman" panose="02020603050405020304" pitchFamily="18" charset="0"/>
              </a:rPr>
              <a:t>endorsed voluntary baseline physical and health assessments with subsequent re-evaluations.</a:t>
            </a:r>
          </a:p>
          <a:p>
            <a:r>
              <a:rPr lang="en-US" sz="2400" b="1" dirty="0">
                <a:solidFill>
                  <a:srgbClr val="FFC000">
                    <a:alpha val="60000"/>
                  </a:srgbClr>
                </a:solidFill>
                <a:effectLst/>
                <a:latin typeface="Calibri" panose="020F0502020204030204" pitchFamily="34" charset="0"/>
                <a:ea typeface="Calibri" panose="020F0502020204030204" pitchFamily="34" charset="0"/>
                <a:cs typeface="Times New Roman" panose="02020603050405020304" pitchFamily="18" charset="0"/>
              </a:rPr>
              <a:t>2019, Society of Surgical Chairs (SSC) </a:t>
            </a:r>
            <a:r>
              <a:rPr lang="en-US" sz="2400" dirty="0">
                <a:effectLst/>
                <a:latin typeface="Calibri" panose="020F0502020204030204" pitchFamily="34" charset="0"/>
                <a:ea typeface="Calibri" panose="020F0502020204030204" pitchFamily="34" charset="0"/>
                <a:cs typeface="Times New Roman" panose="02020603050405020304" pitchFamily="18" charset="0"/>
              </a:rPr>
              <a:t>- Mandatory cognitive and motor testing of all surgeons by at least age 65.</a:t>
            </a:r>
            <a:r>
              <a:rPr lang="en-US" sz="2400" dirty="0">
                <a:effectLst/>
              </a:rPr>
              <a:t> </a:t>
            </a:r>
          </a:p>
          <a:p>
            <a:r>
              <a:rPr lang="en-US" sz="2400" b="1" dirty="0">
                <a:solidFill>
                  <a:srgbClr val="FFC000">
                    <a:alpha val="60000"/>
                  </a:srgbClr>
                </a:solidFill>
                <a:effectLst/>
                <a:latin typeface="Times New Roman" panose="02020603050405020304" pitchFamily="18" charset="0"/>
                <a:ea typeface="Times New Roman" panose="02020603050405020304" pitchFamily="18" charset="0"/>
              </a:rPr>
              <a:t>2020, Whalley </a:t>
            </a:r>
            <a:r>
              <a:rPr lang="en-US" sz="2400" dirty="0">
                <a:effectLst/>
                <a:latin typeface="Times New Roman" panose="02020603050405020304" pitchFamily="18" charset="0"/>
                <a:ea typeface="Times New Roman" panose="02020603050405020304" pitchFamily="18" charset="0"/>
              </a:rPr>
              <a:t>- “Systematic screening of the cognitive health of older physicians … is difficult to evaluate because clinical decisions rely on a spectrum of knowledge, comprising scientific evidence, experience, ethical principles, fairness, and personal values, this range varies among physicians.”</a:t>
            </a:r>
          </a:p>
          <a:p>
            <a:r>
              <a:rPr lang="en-US" sz="2400" b="1" dirty="0">
                <a:solidFill>
                  <a:srgbClr val="FFC000">
                    <a:alpha val="60000"/>
                  </a:srgbClr>
                </a:solidFill>
                <a:latin typeface="Times New Roman" panose="02020603050405020304" pitchFamily="18" charset="0"/>
                <a:ea typeface="Times New Roman" panose="02020603050405020304" pitchFamily="18" charset="0"/>
              </a:rPr>
              <a:t>New Zealand; Canada; and  United Kingdom.</a:t>
            </a:r>
            <a:endParaRPr lang="en-US" sz="2400" b="1" dirty="0">
              <a:solidFill>
                <a:srgbClr val="FFC000">
                  <a:alpha val="60000"/>
                </a:srgbClr>
              </a:solidFill>
              <a:effectLst/>
              <a:latin typeface="Times New Roman" panose="02020603050405020304" pitchFamily="18" charset="0"/>
              <a:ea typeface="Times New Roman" panose="02020603050405020304" pitchFamily="18" charset="0"/>
            </a:endParaRPr>
          </a:p>
          <a:p>
            <a:endParaRPr lang="en-US" sz="2400" dirty="0"/>
          </a:p>
        </p:txBody>
      </p:sp>
      <p:pic>
        <p:nvPicPr>
          <p:cNvPr id="8194" name="Picture 2" descr="Image result for older doctor picture">
            <a:extLst>
              <a:ext uri="{FF2B5EF4-FFF2-40B4-BE49-F238E27FC236}">
                <a16:creationId xmlns:a16="http://schemas.microsoft.com/office/drawing/2014/main" id="{33D0C0B2-D398-5777-A915-AD7115A81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830" y="5246712"/>
            <a:ext cx="1124066" cy="141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465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996904" y="549275"/>
            <a:ext cx="3566160" cy="1015756"/>
          </a:xfrm>
        </p:spPr>
        <p:txBody>
          <a:bodyPr>
            <a:normAutofit/>
          </a:bodyPr>
          <a:lstStyle/>
          <a:p>
            <a:r>
              <a:rPr lang="en-US" sz="4800" b="1" dirty="0">
                <a:latin typeface="Aharoni" panose="02010803020104030203" pitchFamily="2" charset="-79"/>
                <a:cs typeface="Aharoni" panose="02010803020104030203" pitchFamily="2" charset="-79"/>
              </a:rPr>
              <a:t>Federal Law</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996902" y="1834833"/>
            <a:ext cx="7499252" cy="4672379"/>
          </a:xfrm>
        </p:spPr>
        <p:txBody>
          <a:bodyPr/>
          <a:lstStyle/>
          <a:p>
            <a:r>
              <a:rPr lang="en-US" b="1" i="1" dirty="0">
                <a:solidFill>
                  <a:srgbClr val="FFC000">
                    <a:alpha val="60000"/>
                  </a:srgbClr>
                </a:solidFill>
                <a:effectLst/>
                <a:latin typeface="Times New Roman" panose="02020603050405020304" pitchFamily="18" charset="0"/>
                <a:ea typeface="Times New Roman" panose="02020603050405020304" pitchFamily="18" charset="0"/>
              </a:rPr>
              <a:t>I. Age Discrimination in Employment Act (ADEA)</a:t>
            </a:r>
            <a:r>
              <a:rPr lang="en-US" b="1" dirty="0">
                <a:solidFill>
                  <a:srgbClr val="FFC000">
                    <a:alpha val="60000"/>
                  </a:srgbClr>
                </a:solidFill>
                <a:effectLst/>
                <a:latin typeface="Times New Roman" panose="02020603050405020304" pitchFamily="18" charset="0"/>
                <a:ea typeface="Calibri" panose="020F0502020204030204" pitchFamily="34" charset="0"/>
              </a:rPr>
              <a:t> </a:t>
            </a:r>
          </a:p>
          <a:p>
            <a:r>
              <a:rPr lang="en-US" dirty="0">
                <a:latin typeface="Times New Roman" panose="02020603050405020304" pitchFamily="18" charset="0"/>
                <a:ea typeface="Calibri" panose="020F0502020204030204" pitchFamily="34" charset="0"/>
              </a:rPr>
              <a:t>It is </a:t>
            </a:r>
            <a:r>
              <a:rPr lang="en-US" dirty="0">
                <a:effectLst/>
                <a:latin typeface="Times New Roman" panose="02020603050405020304" pitchFamily="18" charset="0"/>
                <a:ea typeface="Calibri" panose="020F0502020204030204" pitchFamily="34" charset="0"/>
              </a:rPr>
              <a:t>“unlawful for an employer . . . to fail or refuse to hire or to discharge any individual or otherwise discriminate against any individual with respect to his [or her] compensation, terms, conditions, or privileges of employment, because of such individual’s age.”</a:t>
            </a:r>
            <a:endParaRPr lang="en-US" b="1" dirty="0">
              <a:effectLst/>
              <a:latin typeface="Times New Roman" panose="02020603050405020304" pitchFamily="18" charset="0"/>
              <a:ea typeface="Times New Roman" panose="02020603050405020304" pitchFamily="18" charset="0"/>
            </a:endParaRPr>
          </a:p>
          <a:p>
            <a:r>
              <a:rPr lang="en-US" b="1" dirty="0">
                <a:solidFill>
                  <a:srgbClr val="FFC000">
                    <a:alpha val="60000"/>
                  </a:srgbClr>
                </a:solidFill>
                <a:effectLst/>
                <a:latin typeface="Times New Roman" panose="02020603050405020304" pitchFamily="18" charset="0"/>
                <a:ea typeface="Times New Roman" panose="02020603050405020304" pitchFamily="18" charset="0"/>
              </a:rPr>
              <a:t>Exception: </a:t>
            </a:r>
            <a:r>
              <a:rPr lang="en-US" b="1" dirty="0">
                <a:effectLst/>
                <a:latin typeface="Times New Roman" panose="02020603050405020304" pitchFamily="18" charset="0"/>
                <a:ea typeface="Times New Roman" panose="02020603050405020304" pitchFamily="18" charset="0"/>
              </a:rPr>
              <a:t>Employers may set maximum age limits for employees if they can show that age is a </a:t>
            </a:r>
            <a:r>
              <a:rPr lang="en-US" b="1" i="1" dirty="0">
                <a:effectLst/>
                <a:latin typeface="Times New Roman" panose="02020603050405020304" pitchFamily="18" charset="0"/>
                <a:ea typeface="Times New Roman" panose="02020603050405020304" pitchFamily="18" charset="0"/>
              </a:rPr>
              <a:t>bona fide occupational qualification</a:t>
            </a:r>
            <a:r>
              <a:rPr lang="en-US" b="1" dirty="0">
                <a:effectLst/>
                <a:latin typeface="Times New Roman" panose="02020603050405020304" pitchFamily="18" charset="0"/>
                <a:ea typeface="Times New Roman" panose="02020603050405020304" pitchFamily="18" charset="0"/>
              </a:rPr>
              <a:t> (BFOQ) and is reasonably necessary for the operation of the business.</a:t>
            </a:r>
            <a:endParaRPr lang="en-US" b="1" dirty="0"/>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21</a:t>
            </a:fld>
            <a:endParaRPr lang="en-US"/>
          </a:p>
        </p:txBody>
      </p:sp>
      <p:pic>
        <p:nvPicPr>
          <p:cNvPr id="4" name="Picture Placeholder 26" descr="Data Points Digital background">
            <a:extLst>
              <a:ext uri="{FF2B5EF4-FFF2-40B4-BE49-F238E27FC236}">
                <a16:creationId xmlns:a16="http://schemas.microsoft.com/office/drawing/2014/main" id="{91E5E557-7E33-B4C2-0166-BE3C6D7D3C2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21677" r="21677"/>
          <a:stretch/>
        </p:blipFill>
        <p:spPr>
          <a:xfrm>
            <a:off x="8904996" y="1512108"/>
            <a:ext cx="1763003" cy="1763004"/>
          </a:xfrm>
        </p:spPr>
      </p:pic>
    </p:spTree>
    <p:extLst>
      <p:ext uri="{BB962C8B-B14F-4D97-AF65-F5344CB8AC3E}">
        <p14:creationId xmlns:p14="http://schemas.microsoft.com/office/powerpoint/2010/main" val="182027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Freeform: Shape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6" name="Rectangle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Data Points Digital background">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1" y="0"/>
            <a:ext cx="2331250" cy="6857999"/>
          </a:xfrm>
        </p:spPr>
      </p:pic>
      <p:sp>
        <p:nvSpPr>
          <p:cNvPr id="48" name="Rectangle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40F1DF5B-353A-4270-8C10-6A1509441174}"/>
              </a:ext>
            </a:extLst>
          </p:cNvPr>
          <p:cNvSpPr>
            <a:spLocks noGrp="1"/>
          </p:cNvSpPr>
          <p:nvPr>
            <p:ph type="ctrTitle"/>
          </p:nvPr>
        </p:nvSpPr>
        <p:spPr>
          <a:xfrm>
            <a:off x="3010762" y="62337"/>
            <a:ext cx="6718245" cy="1467735"/>
          </a:xfrm>
        </p:spPr>
        <p:txBody>
          <a:bodyPr vert="horz" wrap="square" lIns="0" tIns="0" rIns="0" bIns="0" rtlCol="0" anchor="b" anchorCtr="0">
            <a:normAutofit/>
          </a:bodyPr>
          <a:lstStyle/>
          <a:p>
            <a:pPr>
              <a:lnSpc>
                <a:spcPct val="100000"/>
              </a:lnSpc>
            </a:pPr>
            <a:r>
              <a:rPr lang="en-US" dirty="0">
                <a:latin typeface="Aharoni" panose="02010803020104030203" pitchFamily="2" charset="-79"/>
                <a:cs typeface="Aharoni" panose="02010803020104030203" pitchFamily="2" charset="-79"/>
              </a:rPr>
              <a:t>BFOQ</a:t>
            </a:r>
            <a:endParaRPr lang="en-US" sz="6400" kern="1200" dirty="0">
              <a:solidFill>
                <a:schemeClr val="tx1"/>
              </a:solidFill>
              <a:latin typeface="Aharoni" panose="02010803020104030203" pitchFamily="2" charset="-79"/>
              <a:cs typeface="Aharoni" panose="02010803020104030203" pitchFamily="2" charset="-79"/>
            </a:endParaRPr>
          </a:p>
        </p:txBody>
      </p:sp>
      <p:sp>
        <p:nvSpPr>
          <p:cNvPr id="16" name="Subtitle 15">
            <a:extLst>
              <a:ext uri="{FF2B5EF4-FFF2-40B4-BE49-F238E27FC236}">
                <a16:creationId xmlns:a16="http://schemas.microsoft.com/office/drawing/2014/main" id="{4BDCF583-1D5D-4235-97C2-39272B80A0B1}"/>
              </a:ext>
            </a:extLst>
          </p:cNvPr>
          <p:cNvSpPr>
            <a:spLocks noGrp="1"/>
          </p:cNvSpPr>
          <p:nvPr>
            <p:ph type="subTitle" idx="1"/>
          </p:nvPr>
        </p:nvSpPr>
        <p:spPr>
          <a:xfrm>
            <a:off x="3010762" y="2031119"/>
            <a:ext cx="8501727" cy="4033144"/>
          </a:xfrm>
        </p:spPr>
        <p:txBody>
          <a:bodyPr vert="horz" wrap="square" lIns="0" tIns="0" rIns="0" bIns="0" rtlCol="0">
            <a:normAutofit/>
          </a:bodyPr>
          <a:lstStyle/>
          <a:p>
            <a:pPr marL="0" indent="0">
              <a:lnSpc>
                <a:spcPct val="100000"/>
              </a:lnSpc>
              <a:buNone/>
            </a:pPr>
            <a:r>
              <a:rPr lang="en-US" b="1" dirty="0">
                <a:effectLst/>
                <a:latin typeface="Times New Roman" panose="02020603050405020304" pitchFamily="18" charset="0"/>
                <a:ea typeface="Times New Roman" panose="02020603050405020304" pitchFamily="18" charset="0"/>
              </a:rPr>
              <a:t>When evaluating a</a:t>
            </a:r>
            <a:r>
              <a:rPr lang="en-US" b="1" i="1" dirty="0">
                <a:effectLst/>
                <a:latin typeface="Times New Roman" panose="02020603050405020304" pitchFamily="18" charset="0"/>
                <a:ea typeface="Times New Roman" panose="02020603050405020304" pitchFamily="18" charset="0"/>
              </a:rPr>
              <a:t> bona fide occupational qualification</a:t>
            </a:r>
            <a:r>
              <a:rPr lang="en-US" b="1" dirty="0">
                <a:effectLst/>
                <a:latin typeface="Times New Roman" panose="02020603050405020304" pitchFamily="18" charset="0"/>
                <a:ea typeface="Times New Roman" panose="02020603050405020304" pitchFamily="18" charset="0"/>
              </a:rPr>
              <a:t> (BFOQ) </a:t>
            </a:r>
            <a:r>
              <a:rPr lang="en-US" sz="2800" b="1" dirty="0">
                <a:effectLst/>
                <a:latin typeface="Times New Roman" panose="02020603050405020304" pitchFamily="18" charset="0"/>
                <a:ea typeface="Times New Roman" panose="02020603050405020304" pitchFamily="18" charset="0"/>
              </a:rPr>
              <a:t>case based on safety, a two-pronged test is applied: </a:t>
            </a:r>
          </a:p>
          <a:p>
            <a:pPr marL="457200" indent="-457200">
              <a:lnSpc>
                <a:spcPct val="100000"/>
              </a:lnSpc>
              <a:buAutoNum type="arabicParenBoth"/>
            </a:pPr>
            <a:r>
              <a:rPr lang="en-US" sz="2800" b="1" dirty="0">
                <a:effectLst/>
                <a:latin typeface="Times New Roman" panose="02020603050405020304" pitchFamily="18" charset="0"/>
                <a:ea typeface="Times New Roman" panose="02020603050405020304" pitchFamily="18" charset="0"/>
              </a:rPr>
              <a:t>whether the age limit is reasonably necessary to the overriding interest in public safety; and</a:t>
            </a:r>
          </a:p>
          <a:p>
            <a:pPr marL="457200" indent="-457200">
              <a:lnSpc>
                <a:spcPct val="100000"/>
              </a:lnSpc>
              <a:buAutoNum type="arabicParenBoth"/>
            </a:pPr>
            <a:r>
              <a:rPr lang="en-US" sz="2800" b="1" dirty="0">
                <a:effectLst/>
                <a:latin typeface="Times New Roman" panose="02020603050405020304" pitchFamily="18" charset="0"/>
                <a:ea typeface="Times New Roman" panose="02020603050405020304" pitchFamily="18" charset="0"/>
              </a:rPr>
              <a:t>whether the employer is justified in applying the age limit to all employees rather than deciding each case on an individual basis.</a:t>
            </a:r>
            <a:endParaRPr lang="en-US" sz="2800" b="1" kern="1200" dirty="0">
              <a:latin typeface="+mn-lt"/>
              <a:ea typeface="+mn-ea"/>
              <a:cs typeface="+mn-cs"/>
            </a:endParaRPr>
          </a:p>
        </p:txBody>
      </p:sp>
      <p:sp>
        <p:nvSpPr>
          <p:cNvPr id="4" name="Slide Number Placeholder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a:lstStyle/>
          <a:p>
            <a:fld id="{DBA1B0FB-D917-4C8C-928F-313BD683BF39}" type="slidenum">
              <a:rPr lang="en-US" smtClean="0"/>
              <a:t>22</a:t>
            </a:fld>
            <a:endParaRPr lang="en-US"/>
          </a:p>
        </p:txBody>
      </p:sp>
    </p:spTree>
    <p:extLst>
      <p:ext uri="{BB962C8B-B14F-4D97-AF65-F5344CB8AC3E}">
        <p14:creationId xmlns:p14="http://schemas.microsoft.com/office/powerpoint/2010/main" val="560021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15EE852-24F1-4643-8082-AB45CFF2BA10}"/>
              </a:ext>
            </a:extLst>
          </p:cNvPr>
          <p:cNvSpPr>
            <a:spLocks noGrp="1"/>
          </p:cNvSpPr>
          <p:nvPr>
            <p:ph type="title"/>
          </p:nvPr>
        </p:nvSpPr>
        <p:spPr>
          <a:xfrm>
            <a:off x="1385671" y="350788"/>
            <a:ext cx="3566160" cy="1015756"/>
          </a:xfrm>
        </p:spPr>
        <p:txBody>
          <a:bodyPr>
            <a:normAutofit/>
          </a:bodyPr>
          <a:lstStyle/>
          <a:p>
            <a:r>
              <a:rPr lang="en-US" sz="4800" b="1" dirty="0">
                <a:latin typeface="Aharoni" panose="02010803020104030203" pitchFamily="2" charset="-79"/>
                <a:cs typeface="Aharoni" panose="02010803020104030203" pitchFamily="2" charset="-79"/>
              </a:rPr>
              <a:t>Federal Law</a:t>
            </a:r>
          </a:p>
        </p:txBody>
      </p:sp>
      <p:sp>
        <p:nvSpPr>
          <p:cNvPr id="15" name="Content Placeholder 14">
            <a:extLst>
              <a:ext uri="{FF2B5EF4-FFF2-40B4-BE49-F238E27FC236}">
                <a16:creationId xmlns:a16="http://schemas.microsoft.com/office/drawing/2014/main" id="{4139825C-53C7-44F4-A064-9795CECD081B}"/>
              </a:ext>
            </a:extLst>
          </p:cNvPr>
          <p:cNvSpPr>
            <a:spLocks noGrp="1"/>
          </p:cNvSpPr>
          <p:nvPr>
            <p:ph sz="quarter" idx="15"/>
          </p:nvPr>
        </p:nvSpPr>
        <p:spPr>
          <a:xfrm>
            <a:off x="1442959" y="1478001"/>
            <a:ext cx="8057880" cy="4672379"/>
          </a:xfrm>
        </p:spPr>
        <p:txBody>
          <a:bodyPr/>
          <a:lstStyle/>
          <a:p>
            <a:r>
              <a:rPr lang="en-US" b="1" i="1" dirty="0">
                <a:solidFill>
                  <a:srgbClr val="FFFF00"/>
                </a:solidFill>
                <a:effectLst/>
                <a:latin typeface="Times New Roman" panose="02020603050405020304" pitchFamily="18" charset="0"/>
                <a:ea typeface="Times New Roman" panose="02020603050405020304" pitchFamily="18" charset="0"/>
              </a:rPr>
              <a:t>2. </a:t>
            </a:r>
            <a:r>
              <a:rPr lang="en-US" b="1" dirty="0">
                <a:solidFill>
                  <a:srgbClr val="FFFF00"/>
                </a:solidFill>
                <a:effectLst/>
                <a:latin typeface="Times New Roman" panose="02020603050405020304" pitchFamily="18" charset="0"/>
                <a:ea typeface="Times New Roman" panose="02020603050405020304" pitchFamily="18" charset="0"/>
              </a:rPr>
              <a:t>U.S. </a:t>
            </a:r>
            <a:r>
              <a:rPr lang="en-US" b="1" i="1" dirty="0">
                <a:solidFill>
                  <a:srgbClr val="FFFF00"/>
                </a:solidFill>
                <a:effectLst/>
                <a:latin typeface="Times New Roman" panose="02020603050405020304" pitchFamily="18" charset="0"/>
                <a:ea typeface="Times New Roman" panose="02020603050405020304" pitchFamily="18" charset="0"/>
              </a:rPr>
              <a:t>Equal Employment Opportunity Commission (EEOC) </a:t>
            </a:r>
          </a:p>
          <a:p>
            <a:r>
              <a:rPr lang="en-US" b="1" i="1" baseline="30000" dirty="0">
                <a:solidFill>
                  <a:schemeClr val="tx1"/>
                </a:solidFill>
                <a:effectLst/>
                <a:latin typeface="Times New Roman" panose="02020603050405020304" pitchFamily="18" charset="0"/>
                <a:ea typeface="Times New Roman" panose="02020603050405020304" pitchFamily="18" charset="0"/>
              </a:rPr>
              <a:t>  </a:t>
            </a:r>
            <a:r>
              <a:rPr lang="en-US"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“Age discrimination involves treating an applicant or employee less favorably because of his or her age.”</a:t>
            </a:r>
          </a:p>
          <a:p>
            <a:r>
              <a:rPr lang="en-US" dirty="0">
                <a:solidFill>
                  <a:schemeClr val="tx1"/>
                </a:solidFill>
                <a:effectLst/>
                <a:latin typeface="Times New Roman" panose="02020603050405020304" pitchFamily="18" charset="0"/>
                <a:ea typeface="Calibri" panose="020F0502020204030204" pitchFamily="34" charset="0"/>
              </a:rPr>
              <a:t>“An employment policy or practice that applies to everyone, regardless of age, can be illegal if it has a negative impact on applicants or employees age 40 or older and is not based on a </a:t>
            </a:r>
            <a:r>
              <a:rPr lang="en-US" i="1" dirty="0">
                <a:solidFill>
                  <a:schemeClr val="tx1"/>
                </a:solidFill>
                <a:effectLst/>
                <a:latin typeface="Times New Roman" panose="02020603050405020304" pitchFamily="18" charset="0"/>
                <a:ea typeface="Calibri" panose="020F0502020204030204" pitchFamily="34" charset="0"/>
              </a:rPr>
              <a:t>reasonable factor other than age</a:t>
            </a:r>
            <a:r>
              <a:rPr lang="en-US" dirty="0">
                <a:solidFill>
                  <a:schemeClr val="tx1"/>
                </a:solidFill>
                <a:effectLst/>
                <a:latin typeface="Times New Roman" panose="02020603050405020304" pitchFamily="18" charset="0"/>
                <a:ea typeface="Calibri" panose="020F0502020204030204" pitchFamily="34" charset="0"/>
              </a:rPr>
              <a:t> (RFOA).”</a:t>
            </a:r>
          </a:p>
          <a:p>
            <a:pPr marL="0" indent="0"/>
            <a:r>
              <a:rPr lang="en-US"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ADA - </a:t>
            </a:r>
            <a:r>
              <a:rPr lang="en-US" b="1"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Americans Disabilities Act</a:t>
            </a:r>
            <a:endParaRPr lang="en-US"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23</a:t>
            </a:fld>
            <a:endParaRPr lang="en-US"/>
          </a:p>
        </p:txBody>
      </p:sp>
      <p:pic>
        <p:nvPicPr>
          <p:cNvPr id="5" name="Picture Placeholder 32" descr="Data Points Digital background">
            <a:extLst>
              <a:ext uri="{FF2B5EF4-FFF2-40B4-BE49-F238E27FC236}">
                <a16:creationId xmlns:a16="http://schemas.microsoft.com/office/drawing/2014/main" id="{E92CB6A0-0A7C-9783-428E-0D9D4597EAE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21677" r="21677"/>
          <a:stretch/>
        </p:blipFill>
        <p:spPr>
          <a:xfrm>
            <a:off x="10147610" y="549276"/>
            <a:ext cx="1493525" cy="1493526"/>
          </a:xfrm>
        </p:spPr>
      </p:pic>
      <p:pic>
        <p:nvPicPr>
          <p:cNvPr id="24578" name="Picture 2" descr="See the source image">
            <a:extLst>
              <a:ext uri="{FF2B5EF4-FFF2-40B4-BE49-F238E27FC236}">
                <a16:creationId xmlns:a16="http://schemas.microsoft.com/office/drawing/2014/main" id="{3DE65372-2421-7E38-4768-96EC3D6B4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0848" y="2529570"/>
            <a:ext cx="1188193" cy="118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44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val="0"/>
              </a:ext>
            </a:extLst>
          </a:blip>
          <a:srcRect/>
          <a:stretch/>
        </p:blipFill>
        <p:spPr>
          <a:xfrm>
            <a:off x="9045376" y="4612650"/>
            <a:ext cx="2177634" cy="1233731"/>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24</a:t>
            </a:fld>
            <a:endParaRPr lang="en-US"/>
          </a:p>
        </p:txBody>
      </p:sp>
      <p:sp>
        <p:nvSpPr>
          <p:cNvPr id="10" name="Title 13">
            <a:extLst>
              <a:ext uri="{FF2B5EF4-FFF2-40B4-BE49-F238E27FC236}">
                <a16:creationId xmlns:a16="http://schemas.microsoft.com/office/drawing/2014/main" id="{1C11ED47-7B84-1019-CD9C-618894F53A4F}"/>
              </a:ext>
            </a:extLst>
          </p:cNvPr>
          <p:cNvSpPr txBox="1">
            <a:spLocks/>
          </p:cNvSpPr>
          <p:nvPr/>
        </p:nvSpPr>
        <p:spPr>
          <a:xfrm>
            <a:off x="1487560" y="549275"/>
            <a:ext cx="5545137" cy="1015756"/>
          </a:xfrm>
          <a:prstGeom prst="rect">
            <a:avLst/>
          </a:prstGeom>
        </p:spPr>
        <p:txBody>
          <a:bodyPr vert="horz" wrap="square" lIns="0" tIns="0" rIns="0" bIns="0" rtlCol="0" anchor="b" anchorCtr="0">
            <a:normAutofit fontScale="92500"/>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r>
              <a:rPr lang="en-US" b="1" dirty="0">
                <a:solidFill>
                  <a:srgbClr val="FFC000"/>
                </a:solidFill>
                <a:latin typeface="Aharoni" panose="02010803020104030203" pitchFamily="2" charset="-79"/>
                <a:cs typeface="Aharoni" panose="02010803020104030203" pitchFamily="2" charset="-79"/>
              </a:rPr>
              <a:t>State Statutory  Law</a:t>
            </a:r>
          </a:p>
        </p:txBody>
      </p:sp>
      <p:sp>
        <p:nvSpPr>
          <p:cNvPr id="11" name="Content Placeholder 14">
            <a:extLst>
              <a:ext uri="{FF2B5EF4-FFF2-40B4-BE49-F238E27FC236}">
                <a16:creationId xmlns:a16="http://schemas.microsoft.com/office/drawing/2014/main" id="{0C2BF129-E91F-A7AB-F432-EB777ABFF149}"/>
              </a:ext>
            </a:extLst>
          </p:cNvPr>
          <p:cNvSpPr txBox="1">
            <a:spLocks/>
          </p:cNvSpPr>
          <p:nvPr/>
        </p:nvSpPr>
        <p:spPr>
          <a:xfrm>
            <a:off x="1463397" y="2096429"/>
            <a:ext cx="6699290" cy="3144644"/>
          </a:xfrm>
          <a:prstGeom prst="rect">
            <a:avLst/>
          </a:prstGeom>
          <a:solidFill>
            <a:schemeClr val="bg2"/>
          </a:solidFill>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effectLst/>
                <a:latin typeface="Times New Roman" panose="02020603050405020304" pitchFamily="18" charset="0"/>
                <a:ea typeface="Times New Roman" panose="02020603050405020304" pitchFamily="18" charset="0"/>
              </a:rPr>
              <a:t>Most states have age discrimination laws.</a:t>
            </a:r>
          </a:p>
          <a:p>
            <a:r>
              <a:rPr lang="en-US" sz="2800" b="1" dirty="0">
                <a:effectLst/>
                <a:latin typeface="Times New Roman" panose="02020603050405020304" pitchFamily="18" charset="0"/>
                <a:ea typeface="Times New Roman" panose="02020603050405020304" pitchFamily="18" charset="0"/>
              </a:rPr>
              <a:t>May 2019, Utah passed a law prohibiting certain age-based physician testing. </a:t>
            </a:r>
          </a:p>
          <a:p>
            <a:r>
              <a:rPr lang="en-US" sz="2800" b="1" dirty="0">
                <a:latin typeface="Times New Roman" panose="02020603050405020304" pitchFamily="18" charset="0"/>
                <a:ea typeface="Calibri" panose="020F0502020204030204" pitchFamily="34" charset="0"/>
                <a:cs typeface="Times New Roman" panose="02020603050405020304" pitchFamily="18" charset="0"/>
              </a:rPr>
              <a:t>Court Decisions</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p>
        </p:txBody>
      </p:sp>
      <p:pic>
        <p:nvPicPr>
          <p:cNvPr id="23554" name="Picture 2" descr="See the source image">
            <a:extLst>
              <a:ext uri="{FF2B5EF4-FFF2-40B4-BE49-F238E27FC236}">
                <a16:creationId xmlns:a16="http://schemas.microsoft.com/office/drawing/2014/main" id="{B61C60B1-3289-681D-986D-48DEF93F0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046" y="1345808"/>
            <a:ext cx="2177633" cy="217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64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a:xfrm>
            <a:off x="1325135" y="549275"/>
            <a:ext cx="8844777" cy="1332000"/>
          </a:xfrm>
        </p:spPr>
        <p:txBody>
          <a:bodyPr/>
          <a:lstStyle/>
          <a:p>
            <a:r>
              <a:rPr lang="en-US" sz="4000" b="1" kern="1800" dirty="0">
                <a:effectLst/>
                <a:latin typeface="Aharoni" panose="02010803020104030203" pitchFamily="2" charset="-79"/>
                <a:ea typeface="Times New Roman" panose="02020603050405020304" pitchFamily="18" charset="0"/>
                <a:cs typeface="Aharoni" panose="02010803020104030203" pitchFamily="2" charset="-79"/>
              </a:rPr>
              <a:t>COGNITIVE SCREENING  </a:t>
            </a:r>
            <a:br>
              <a:rPr lang="en-US" sz="4000" b="1" kern="1800" dirty="0">
                <a:effectLst/>
                <a:latin typeface="Aharoni" panose="02010803020104030203" pitchFamily="2" charset="-79"/>
                <a:ea typeface="Times New Roman" panose="02020603050405020304" pitchFamily="18" charset="0"/>
                <a:cs typeface="Aharoni" panose="02010803020104030203" pitchFamily="2" charset="-79"/>
              </a:rPr>
            </a:br>
            <a:r>
              <a:rPr lang="en-US" sz="4000" b="1" kern="1800" dirty="0">
                <a:effectLst/>
                <a:latin typeface="Aharoni" panose="02010803020104030203" pitchFamily="2" charset="-79"/>
                <a:ea typeface="Times New Roman" panose="02020603050405020304" pitchFamily="18" charset="0"/>
                <a:cs typeface="Aharoni" panose="02010803020104030203" pitchFamily="2" charset="-79"/>
              </a:rPr>
              <a:t>For Late Career Physicians (LCPs)</a:t>
            </a:r>
            <a:endParaRPr lang="en-US" sz="4000" dirty="0">
              <a:latin typeface="Aharoni" panose="02010803020104030203" pitchFamily="2" charset="-79"/>
              <a:cs typeface="Aharoni" panose="02010803020104030203" pitchFamily="2" charset="-79"/>
            </a:endParaRP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25</a:t>
            </a:fld>
            <a:endParaRPr lang="en-US"/>
          </a:p>
        </p:txBody>
      </p:sp>
      <p:pic>
        <p:nvPicPr>
          <p:cNvPr id="11266" name="Picture 2" descr="Image result for Yale New Haven Hospital picture">
            <a:extLst>
              <a:ext uri="{FF2B5EF4-FFF2-40B4-BE49-F238E27FC236}">
                <a16:creationId xmlns:a16="http://schemas.microsoft.com/office/drawing/2014/main" id="{75B00FAF-6445-3018-C456-34EED0FA3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135" y="1881275"/>
            <a:ext cx="2994035" cy="199243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ee the source image">
            <a:extLst>
              <a:ext uri="{FF2B5EF4-FFF2-40B4-BE49-F238E27FC236}">
                <a16:creationId xmlns:a16="http://schemas.microsoft.com/office/drawing/2014/main" id="{ABE2331B-7345-1135-18AC-4205ABAF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301" y="1881274"/>
            <a:ext cx="3902927" cy="199243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University of California, San Diego pictures">
            <a:extLst>
              <a:ext uri="{FF2B5EF4-FFF2-40B4-BE49-F238E27FC236}">
                <a16:creationId xmlns:a16="http://schemas.microsoft.com/office/drawing/2014/main" id="{8A27DD53-23A6-8AE6-1312-95D466223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653" y="4280822"/>
            <a:ext cx="295275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See the source image">
            <a:extLst>
              <a:ext uri="{FF2B5EF4-FFF2-40B4-BE49-F238E27FC236}">
                <a16:creationId xmlns:a16="http://schemas.microsoft.com/office/drawing/2014/main" id="{1D6C69C4-F56C-5787-C592-14641149A1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026" y="4286070"/>
            <a:ext cx="1839275" cy="183927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Stanford University pictures">
            <a:extLst>
              <a:ext uri="{FF2B5EF4-FFF2-40B4-BE49-F238E27FC236}">
                <a16:creationId xmlns:a16="http://schemas.microsoft.com/office/drawing/2014/main" id="{2BE639BC-146A-2052-9674-AECCAE7078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2358" y="1881274"/>
            <a:ext cx="2999721" cy="199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47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872036"/>
            <a:ext cx="11097551" cy="734602"/>
          </a:xfrm>
        </p:spPr>
        <p:txBody>
          <a:bodyPr>
            <a:normAutofit/>
          </a:bodyPr>
          <a:lstStyle/>
          <a:p>
            <a:r>
              <a:rPr lang="en-US" dirty="0">
                <a:latin typeface="Aharoni" panose="02010803020104030203" pitchFamily="2" charset="-79"/>
                <a:cs typeface="Aharoni" panose="02010803020104030203" pitchFamily="2" charset="-79"/>
              </a:rPr>
              <a:t>Physicians &gt;65 years of Age</a:t>
            </a:r>
            <a:r>
              <a:rPr lang="en-US" dirty="0"/>
              <a:t> </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2" y="2155912"/>
            <a:ext cx="10154309" cy="4351300"/>
          </a:xfrm>
        </p:spPr>
        <p:txBody>
          <a:bodyPr/>
          <a:lstStyle/>
          <a:p>
            <a:pPr>
              <a:lnSpc>
                <a:spcPct val="100000"/>
              </a:lnSpc>
              <a:buFont typeface="Wingdings" panose="05000000000000000000" pitchFamily="2" charset="2"/>
              <a:buChar char="Ø"/>
            </a:pPr>
            <a:r>
              <a:rPr lang="en-US" sz="2400" b="1" dirty="0"/>
              <a:t>CMS requires annual cognitive and driver’s safety assessment</a:t>
            </a:r>
          </a:p>
          <a:p>
            <a:pPr>
              <a:lnSpc>
                <a:spcPct val="100000"/>
              </a:lnSpc>
              <a:buFont typeface="Wingdings" panose="05000000000000000000" pitchFamily="2" charset="2"/>
              <a:buChar char="Ø"/>
            </a:pPr>
            <a:r>
              <a:rPr lang="en-US" sz="2400" b="1" dirty="0"/>
              <a:t>Hospitals: mandating screening (some request medical records)</a:t>
            </a:r>
          </a:p>
          <a:p>
            <a:pPr>
              <a:lnSpc>
                <a:spcPct val="100000"/>
              </a:lnSpc>
              <a:buFont typeface="Wingdings" panose="05000000000000000000" pitchFamily="2" charset="2"/>
              <a:buChar char="Ø"/>
            </a:pPr>
            <a:r>
              <a:rPr lang="en-US" sz="2400" b="1" dirty="0"/>
              <a:t>Physician self-reporting required for licensing and credentialing</a:t>
            </a:r>
          </a:p>
          <a:p>
            <a:pPr>
              <a:lnSpc>
                <a:spcPct val="100000"/>
              </a:lnSpc>
              <a:buFont typeface="Wingdings" panose="05000000000000000000" pitchFamily="2" charset="2"/>
              <a:buChar char="Ø"/>
            </a:pPr>
            <a:r>
              <a:rPr lang="en-US" sz="2400" b="1" dirty="0"/>
              <a:t>Peers: required to report impaired doctors</a:t>
            </a:r>
          </a:p>
          <a:p>
            <a:pPr>
              <a:lnSpc>
                <a:spcPct val="100000"/>
              </a:lnSpc>
              <a:buFont typeface="Wingdings" panose="05000000000000000000" pitchFamily="2" charset="2"/>
              <a:buChar char="Ø"/>
            </a:pPr>
            <a:r>
              <a:rPr lang="en-US" sz="2400" b="1" dirty="0"/>
              <a:t>Adverse Actions by hospitals against doctors are reported to NPDB</a:t>
            </a:r>
          </a:p>
          <a:p>
            <a:pPr>
              <a:lnSpc>
                <a:spcPct val="100000"/>
              </a:lnSpc>
              <a:buFont typeface="Wingdings" panose="05000000000000000000" pitchFamily="2" charset="2"/>
              <a:buChar char="Ø"/>
            </a:pPr>
            <a:r>
              <a:rPr lang="en-US" sz="2400" b="1" dirty="0"/>
              <a:t>Outcomes: Retirement or limit practice with close monitoring.</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26</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292" name="Picture 4" descr="Image result for Animated Colorful Graphics">
            <a:extLst>
              <a:ext uri="{FF2B5EF4-FFF2-40B4-BE49-F238E27FC236}">
                <a16:creationId xmlns:a16="http://schemas.microsoft.com/office/drawing/2014/main" id="{B063A3D0-7090-2715-54DC-8E36E7468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8863" y="492162"/>
            <a:ext cx="1897046" cy="1066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ee the source image">
            <a:extLst>
              <a:ext uri="{FF2B5EF4-FFF2-40B4-BE49-F238E27FC236}">
                <a16:creationId xmlns:a16="http://schemas.microsoft.com/office/drawing/2014/main" id="{CE09F29E-9FCA-473F-E1C3-D76ADE885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398" y="3664579"/>
            <a:ext cx="1204332" cy="13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345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2698595" y="1217594"/>
            <a:ext cx="6034128" cy="4095758"/>
          </a:xfrm>
        </p:spPr>
        <p:txBody>
          <a:bodyPr/>
          <a:lstStyle/>
          <a:p>
            <a:r>
              <a:rPr lang="en-US" dirty="0">
                <a:latin typeface="Arial Black" panose="020B0A04020102020204" pitchFamily="34" charset="0"/>
              </a:rPr>
              <a:t>Conclusion</a:t>
            </a:r>
            <a:br>
              <a:rPr lang="en-US" dirty="0">
                <a:latin typeface="Arial Black" panose="020B0A04020102020204" pitchFamily="34" charset="0"/>
              </a:rPr>
            </a:b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Mandatory screening of doctors is needed.</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It is best applied to all doctors over 40.</a:t>
            </a:r>
            <a:br>
              <a:rPr lang="en-US" sz="2400" dirty="0">
                <a:latin typeface="Tahoma" panose="020B0604030504040204" pitchFamily="34" charset="0"/>
                <a:ea typeface="Tahoma" panose="020B0604030504040204" pitchFamily="34" charset="0"/>
                <a:cs typeface="Tahoma" panose="020B0604030504040204" pitchFamily="34" charset="0"/>
              </a:rPr>
            </a:b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The State medical licensing boards may play a major role in screening doctors along with other stakeholders including peers, hospitals, and medical organizations.</a:t>
            </a:r>
            <a:br>
              <a:rPr lang="en-US" dirty="0">
                <a:latin typeface="Arial Black" panose="020B0A04020102020204" pitchFamily="34" charset="0"/>
              </a:rPr>
            </a:br>
            <a:endParaRPr lang="en-US" dirty="0">
              <a:latin typeface="Arial Black" panose="020B0A04020102020204" pitchFamily="34" charset="0"/>
            </a:endParaRPr>
          </a:p>
        </p:txBody>
      </p:sp>
      <p:pic>
        <p:nvPicPr>
          <p:cNvPr id="16" name="Picture Placeholder 15" descr="Data Points Digital background">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1440237" y="0"/>
            <a:ext cx="751762" cy="6858000"/>
          </a:xfrm>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27</a:t>
            </a:fld>
            <a:endParaRPr lang="en-US"/>
          </a:p>
        </p:txBody>
      </p:sp>
      <p:pic>
        <p:nvPicPr>
          <p:cNvPr id="10" name="Picture 8" descr="See the source image">
            <a:extLst>
              <a:ext uri="{FF2B5EF4-FFF2-40B4-BE49-F238E27FC236}">
                <a16:creationId xmlns:a16="http://schemas.microsoft.com/office/drawing/2014/main" id="{42E83567-FB8A-232C-B8B1-134DAAEA2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1" y="5313352"/>
            <a:ext cx="1525268" cy="1468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e the source image">
            <a:extLst>
              <a:ext uri="{FF2B5EF4-FFF2-40B4-BE49-F238E27FC236}">
                <a16:creationId xmlns:a16="http://schemas.microsoft.com/office/drawing/2014/main" id="{E8ECB800-6875-1205-CDE2-794726C8C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03" y="2171436"/>
            <a:ext cx="1692274" cy="14385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e the source image">
            <a:extLst>
              <a:ext uri="{FF2B5EF4-FFF2-40B4-BE49-F238E27FC236}">
                <a16:creationId xmlns:a16="http://schemas.microsoft.com/office/drawing/2014/main" id="{FD75BDC3-6646-E3AC-FE1D-0895AB782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0166" y="2927683"/>
            <a:ext cx="1605789" cy="13645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19" descr="Data Points Digital background">
            <a:extLst>
              <a:ext uri="{FF2B5EF4-FFF2-40B4-BE49-F238E27FC236}">
                <a16:creationId xmlns:a16="http://schemas.microsoft.com/office/drawing/2014/main" id="{D35697A6-867D-69CB-F729-C2F549EB0D0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t="42" b="42"/>
          <a:stretch/>
        </p:blipFill>
        <p:spPr>
          <a:xfrm>
            <a:off x="9283585" y="344584"/>
            <a:ext cx="1605790" cy="1985603"/>
          </a:xfrm>
          <a:prstGeom prst="rect">
            <a:avLst/>
          </a:prstGeom>
        </p:spPr>
      </p:pic>
    </p:spTree>
    <p:extLst>
      <p:ext uri="{BB962C8B-B14F-4D97-AF65-F5344CB8AC3E}">
        <p14:creationId xmlns:p14="http://schemas.microsoft.com/office/powerpoint/2010/main" val="352156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1279525"/>
          </a:xfrm>
        </p:spPr>
        <p:txBody>
          <a:bodyPr/>
          <a:lstStyle/>
          <a:p>
            <a:r>
              <a:rPr lang="en-US" sz="9600" dirty="0">
                <a:solidFill>
                  <a:srgbClr val="FFFF00"/>
                </a:solidFill>
                <a:latin typeface="Brush Script MT" panose="03060802040406070304" pitchFamily="66" charset="0"/>
              </a:rPr>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2" y="1871558"/>
            <a:ext cx="5437187" cy="1279525"/>
          </a:xfrm>
        </p:spPr>
        <p:txBody>
          <a:bodyPr/>
          <a:lstStyle/>
          <a:p>
            <a:r>
              <a:rPr lang="en-US" b="1" dirty="0"/>
              <a:t>S. Sandy Sanbar, MD, PhD, JD</a:t>
            </a:r>
          </a:p>
          <a:p>
            <a:r>
              <a:rPr lang="en-US" b="1" dirty="0"/>
              <a:t>Email: </a:t>
            </a:r>
            <a:r>
              <a:rPr lang="en-US" b="1" dirty="0">
                <a:hlinkClick r:id="rId2"/>
              </a:rPr>
              <a:t>sandysanbar@gmail.com</a:t>
            </a:r>
            <a:r>
              <a:rPr lang="en-US" b="1" dirty="0"/>
              <a:t> </a:t>
            </a:r>
          </a:p>
          <a:p>
            <a:endParaRPr lang="en-US" dirty="0"/>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28</a:t>
            </a:fld>
            <a:endParaRPr lang="en-US"/>
          </a:p>
        </p:txBody>
      </p:sp>
      <p:pic>
        <p:nvPicPr>
          <p:cNvPr id="21506" name="Picture 2" descr="See the source image">
            <a:extLst>
              <a:ext uri="{FF2B5EF4-FFF2-40B4-BE49-F238E27FC236}">
                <a16:creationId xmlns:a16="http://schemas.microsoft.com/office/drawing/2014/main" id="{2698D846-BF05-03F9-4BE5-ACFC57C02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248" y="605128"/>
            <a:ext cx="4781550" cy="25050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ee the source image">
            <a:extLst>
              <a:ext uri="{FF2B5EF4-FFF2-40B4-BE49-F238E27FC236}">
                <a16:creationId xmlns:a16="http://schemas.microsoft.com/office/drawing/2014/main" id="{9055BE89-AF07-53D5-3D33-5B41DC970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298" y="3416301"/>
            <a:ext cx="4762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See the source image">
            <a:extLst>
              <a:ext uri="{FF2B5EF4-FFF2-40B4-BE49-F238E27FC236}">
                <a16:creationId xmlns:a16="http://schemas.microsoft.com/office/drawing/2014/main" id="{4E746F14-2AD1-442F-62B6-0E0B5ABF7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3268998"/>
            <a:ext cx="2721187" cy="323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9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1009649" y="1266314"/>
            <a:ext cx="5912950" cy="853991"/>
          </a:xfrm>
        </p:spPr>
        <p:txBody>
          <a:bodyPr/>
          <a:lstStyle/>
          <a:p>
            <a:r>
              <a:rPr lang="en-US" dirty="0">
                <a:latin typeface="Arial Black" panose="020B0A04020102020204" pitchFamily="34" charset="0"/>
              </a:rPr>
              <a:t>KEY POINTS</a:t>
            </a: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951183" y="2654810"/>
            <a:ext cx="6312877" cy="3168474"/>
          </a:xfrm>
        </p:spPr>
        <p:txBody>
          <a:bodyPr/>
          <a:lstStyle/>
          <a:p>
            <a:pPr marL="342900" indent="-342900">
              <a:lnSpc>
                <a:spcPct val="115000"/>
              </a:lnSpc>
              <a:spcBef>
                <a:spcPts val="0"/>
              </a:spcBef>
              <a:spcAft>
                <a:spcPts val="0"/>
              </a:spcAft>
              <a:buFont typeface="+mj-lt"/>
              <a:buAutoNum type="arabicPeriod"/>
            </a:pPr>
            <a:r>
              <a:rPr lang="en-US" sz="2800" b="1" dirty="0">
                <a:ea typeface="Calibri" panose="020F0502020204030204" pitchFamily="34" charset="0"/>
                <a:cs typeface="Times New Roman" panose="02020603050405020304" pitchFamily="18" charset="0"/>
              </a:rPr>
              <a:t>Patient Safety and Quality of Care by Older Doctors</a:t>
            </a:r>
            <a:endParaRPr lang="en-US" sz="2800" dirty="0"/>
          </a:p>
          <a:p>
            <a:pPr marL="342900" indent="-342900">
              <a:lnSpc>
                <a:spcPct val="115000"/>
              </a:lnSpc>
              <a:spcBef>
                <a:spcPts val="0"/>
              </a:spcBef>
              <a:spcAft>
                <a:spcPts val="0"/>
              </a:spcAft>
              <a:buFont typeface="+mj-lt"/>
              <a:buAutoNum type="arabicPeriod"/>
            </a:pPr>
            <a:r>
              <a:rPr lang="en-US" sz="2800" b="1" dirty="0">
                <a:ea typeface="Calibri" panose="020F0502020204030204" pitchFamily="34" charset="0"/>
                <a:cs typeface="Times New Roman" panose="02020603050405020304" pitchFamily="18" charset="0"/>
              </a:rPr>
              <a:t>Evaluation of Doctors for Cognitive Impairment  </a:t>
            </a:r>
          </a:p>
          <a:p>
            <a:pPr marL="342900" indent="-342900">
              <a:lnSpc>
                <a:spcPct val="115000"/>
              </a:lnSpc>
              <a:spcBef>
                <a:spcPts val="0"/>
              </a:spcBef>
              <a:spcAft>
                <a:spcPts val="0"/>
              </a:spcAft>
              <a:buFont typeface="+mj-lt"/>
              <a:buAutoNum type="arabicPeriod"/>
            </a:pPr>
            <a:r>
              <a:rPr lang="en-US" sz="2800" b="1" dirty="0">
                <a:ea typeface="Calibri" panose="020F0502020204030204" pitchFamily="34" charset="0"/>
                <a:cs typeface="Times New Roman" panose="02020603050405020304" pitchFamily="18" charset="0"/>
              </a:rPr>
              <a:t>Mandatory Screening and the Law</a:t>
            </a:r>
            <a:endParaRPr lang="en-US" sz="2800" b="1" dirty="0">
              <a:effectLst/>
              <a:latin typeface="+mn-lt"/>
              <a:ea typeface="Calibri" panose="020F0502020204030204" pitchFamily="34" charset="0"/>
              <a:cs typeface="Times New Roman" panose="02020603050405020304" pitchFamily="18" charset="0"/>
            </a:endParaRPr>
          </a:p>
        </p:txBody>
      </p:sp>
      <p:pic>
        <p:nvPicPr>
          <p:cNvPr id="8" name="Picture Placeholder 7" descr="Digital Data">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40390" y="2513366"/>
            <a:ext cx="1349687" cy="1349687"/>
          </a:xfrm>
        </p:spPr>
      </p:pic>
      <p:pic>
        <p:nvPicPr>
          <p:cNvPr id="10" name="Picture Placeholder 9" descr="Data Points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658439" y="596392"/>
            <a:ext cx="1523912" cy="1523912"/>
          </a:xfrm>
        </p:spPr>
      </p:pic>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a:t>
            </a:fld>
            <a:endParaRPr lang="en-US"/>
          </a:p>
        </p:txBody>
      </p:sp>
      <p:pic>
        <p:nvPicPr>
          <p:cNvPr id="19460" name="Picture 4" descr="See the source image">
            <a:extLst>
              <a:ext uri="{FF2B5EF4-FFF2-40B4-BE49-F238E27FC236}">
                <a16:creationId xmlns:a16="http://schemas.microsoft.com/office/drawing/2014/main" id="{9A33ACA0-C421-46A4-1FA6-FD165CC9C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0077" y="4555159"/>
            <a:ext cx="1904536" cy="126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23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241D163-E24D-A674-4A59-01D98197E35A}"/>
              </a:ext>
            </a:extLst>
          </p:cNvPr>
          <p:cNvSpPr>
            <a:spLocks noGrp="1"/>
          </p:cNvSpPr>
          <p:nvPr>
            <p:ph type="sldNum" sz="quarter" idx="12"/>
          </p:nvPr>
        </p:nvSpPr>
        <p:spPr/>
        <p:txBody>
          <a:bodyPr/>
          <a:lstStyle/>
          <a:p>
            <a:fld id="{DBA1B0FB-D917-4C8C-928F-313BD683BF39}" type="slidenum">
              <a:rPr lang="en-US" smtClean="0"/>
              <a:t>4</a:t>
            </a:fld>
            <a:endParaRPr lang="en-US"/>
          </a:p>
        </p:txBody>
      </p:sp>
      <p:pic>
        <p:nvPicPr>
          <p:cNvPr id="4102" name="Picture 6" descr="See the source image">
            <a:extLst>
              <a:ext uri="{FF2B5EF4-FFF2-40B4-BE49-F238E27FC236}">
                <a16:creationId xmlns:a16="http://schemas.microsoft.com/office/drawing/2014/main" id="{DA571779-DB77-0F61-4206-6A2980EE4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10" y="747192"/>
            <a:ext cx="8184997" cy="536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76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797972" y="2283276"/>
            <a:ext cx="8318512" cy="998323"/>
          </a:xfrm>
        </p:spPr>
        <p:txBody>
          <a:bodyPr>
            <a:normAutofit/>
          </a:bodyPr>
          <a:lstStyle/>
          <a:p>
            <a:r>
              <a:rPr lang="en-US" dirty="0">
                <a:solidFill>
                  <a:srgbClr val="FFC000"/>
                </a:solidFill>
                <a:latin typeface="Aharoni" panose="02010803020104030203" pitchFamily="2" charset="-79"/>
                <a:cs typeface="Aharoni" panose="02010803020104030203" pitchFamily="2" charset="-79"/>
              </a:rPr>
              <a:t>2020 Census of U.S. Doctors </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820524" y="3161213"/>
            <a:ext cx="10671494" cy="3426681"/>
          </a:xfrm>
        </p:spPr>
        <p:txBody>
          <a:bodyPr/>
          <a:lstStyle/>
          <a:p>
            <a:pPr>
              <a:lnSpc>
                <a:spcPct val="100000"/>
              </a:lnSpc>
            </a:pPr>
            <a:r>
              <a:rPr lang="en-US" sz="2800" b="1" dirty="0">
                <a:latin typeface="Tahoma" panose="020B0604030504040204" pitchFamily="34" charset="0"/>
                <a:ea typeface="Tahoma" panose="020B0604030504040204" pitchFamily="34" charset="0"/>
                <a:cs typeface="Tahoma" panose="020B0604030504040204" pitchFamily="34" charset="0"/>
              </a:rPr>
              <a:t>FSMB: 1,018,776 licensed MDs and DOs.  </a:t>
            </a:r>
          </a:p>
          <a:p>
            <a:pPr>
              <a:lnSpc>
                <a:spcPct val="100000"/>
              </a:lnSpc>
            </a:pPr>
            <a:r>
              <a:rPr lang="en-US" sz="2800" b="1" dirty="0">
                <a:latin typeface="Tahoma" panose="020B0604030504040204" pitchFamily="34" charset="0"/>
                <a:ea typeface="Tahoma" panose="020B0604030504040204" pitchFamily="34" charset="0"/>
                <a:cs typeface="Tahoma" panose="020B0604030504040204" pitchFamily="34" charset="0"/>
              </a:rPr>
              <a:t>Mean Age: 51.7 years; </a:t>
            </a:r>
          </a:p>
          <a:p>
            <a:pPr>
              <a:lnSpc>
                <a:spcPct val="100000"/>
              </a:lnSpc>
            </a:pPr>
            <a:r>
              <a:rPr lang="en-US" sz="2800" b="1" dirty="0">
                <a:effectLst/>
                <a:latin typeface="Tahoma" panose="020B0604030504040204" pitchFamily="34" charset="0"/>
                <a:ea typeface="Tahoma" panose="020B0604030504040204" pitchFamily="34" charset="0"/>
                <a:cs typeface="Tahoma" panose="020B0604030504040204" pitchFamily="34" charset="0"/>
              </a:rPr>
              <a:t>30% over 60 years of age.</a:t>
            </a:r>
          </a:p>
          <a:p>
            <a:pPr>
              <a:lnSpc>
                <a:spcPct val="100000"/>
              </a:lnSpc>
            </a:pPr>
            <a:r>
              <a:rPr lang="en-US" sz="2800" b="1" dirty="0">
                <a:effectLst/>
                <a:latin typeface="Times New Roman" panose="02020603050405020304" pitchFamily="18" charset="0"/>
                <a:ea typeface="Calibri" panose="020F0502020204030204" pitchFamily="34" charset="0"/>
              </a:rPr>
              <a:t>12-18% of people aged 60 or older are living with MCI, and</a:t>
            </a:r>
          </a:p>
          <a:p>
            <a:pPr>
              <a:lnSpc>
                <a:spcPct val="100000"/>
              </a:lnSpc>
            </a:pPr>
            <a:r>
              <a:rPr lang="en-US" sz="2800" b="1" dirty="0">
                <a:latin typeface="Times New Roman" panose="02020603050405020304" pitchFamily="18" charset="0"/>
                <a:ea typeface="Calibri" panose="020F0502020204030204" pitchFamily="34" charset="0"/>
              </a:rPr>
              <a:t>O</a:t>
            </a:r>
            <a:r>
              <a:rPr lang="en-US" sz="2800" b="1" dirty="0">
                <a:effectLst/>
                <a:latin typeface="Times New Roman" panose="02020603050405020304" pitchFamily="18" charset="0"/>
                <a:ea typeface="Calibri" panose="020F0502020204030204" pitchFamily="34" charset="0"/>
              </a:rPr>
              <a:t>f those with MCI, 10-15% go on to develop dementia each year.</a:t>
            </a:r>
          </a:p>
          <a:p>
            <a:pPr>
              <a:buFont typeface="Wingdings" panose="05000000000000000000" pitchFamily="2" charset="2"/>
              <a:buChar char="Ø"/>
            </a:pP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5</a:t>
            </a:fld>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24" name="Picture 4" descr="See the source image">
            <a:extLst>
              <a:ext uri="{FF2B5EF4-FFF2-40B4-BE49-F238E27FC236}">
                <a16:creationId xmlns:a16="http://schemas.microsoft.com/office/drawing/2014/main" id="{25887F7C-A26D-6C00-4974-1072251DF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6484" y="256769"/>
            <a:ext cx="2798077" cy="15763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DEE19B21-7780-6C59-571A-62D66C6F4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079" y="268817"/>
            <a:ext cx="2599690" cy="155851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ee the source image">
            <a:extLst>
              <a:ext uri="{FF2B5EF4-FFF2-40B4-BE49-F238E27FC236}">
                <a16:creationId xmlns:a16="http://schemas.microsoft.com/office/drawing/2014/main" id="{66975A50-7FC7-87C9-CBEE-F1CFC2B3D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7554" y="295514"/>
            <a:ext cx="2339232" cy="15585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713C4B0D-8978-305D-E992-1B3A6E8BED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3744" y="268817"/>
            <a:ext cx="1753329" cy="15585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9" descr="Data Points ">
            <a:extLst>
              <a:ext uri="{FF2B5EF4-FFF2-40B4-BE49-F238E27FC236}">
                <a16:creationId xmlns:a16="http://schemas.microsoft.com/office/drawing/2014/main" id="{BF04FB8B-2EEA-2859-46DE-5DA131B9B4B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165073" y="386350"/>
            <a:ext cx="1523912" cy="1523912"/>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p:spPr>
      </p:pic>
    </p:spTree>
    <p:extLst>
      <p:ext uri="{BB962C8B-B14F-4D97-AF65-F5344CB8AC3E}">
        <p14:creationId xmlns:p14="http://schemas.microsoft.com/office/powerpoint/2010/main" val="188403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a:xfrm>
            <a:off x="5305926" y="549275"/>
            <a:ext cx="6336536" cy="805939"/>
          </a:xfrm>
        </p:spPr>
        <p:txBody>
          <a:bodyPr/>
          <a:lstStyle/>
          <a:p>
            <a:r>
              <a:rPr lang="en-US" b="0" i="0" dirty="0">
                <a:effectLst/>
                <a:latin typeface="Aharoni" panose="02010803020104030203" pitchFamily="2" charset="-79"/>
                <a:cs typeface="Aharoni" panose="02010803020104030203" pitchFamily="2" charset="-79"/>
              </a:rPr>
              <a:t>BRAIN: Normal Aging</a:t>
            </a:r>
            <a:endParaRPr lang="en-US" dirty="0">
              <a:latin typeface="Aharoni" panose="02010803020104030203" pitchFamily="2" charset="-79"/>
              <a:cs typeface="Aharoni" panose="02010803020104030203" pitchFamily="2" charset="-79"/>
            </a:endParaRPr>
          </a:p>
        </p:txBody>
      </p:sp>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6</a:t>
            </a:fld>
            <a:endParaRPr lang="en-US"/>
          </a:p>
        </p:txBody>
      </p:sp>
      <p:sp>
        <p:nvSpPr>
          <p:cNvPr id="8" name="Content Placeholder 7">
            <a:extLst>
              <a:ext uri="{FF2B5EF4-FFF2-40B4-BE49-F238E27FC236}">
                <a16:creationId xmlns:a16="http://schemas.microsoft.com/office/drawing/2014/main" id="{883201C3-538E-FA7E-FB56-4AD2DD2C138E}"/>
              </a:ext>
            </a:extLst>
          </p:cNvPr>
          <p:cNvSpPr>
            <a:spLocks noGrp="1"/>
          </p:cNvSpPr>
          <p:nvPr>
            <p:ph idx="1"/>
          </p:nvPr>
        </p:nvSpPr>
        <p:spPr>
          <a:xfrm>
            <a:off x="5305926" y="1582641"/>
            <a:ext cx="6641432" cy="4264706"/>
          </a:xfrm>
        </p:spPr>
        <p:txBody>
          <a:bodyPr/>
          <a:lstStyle/>
          <a:p>
            <a:pPr algn="l">
              <a:buFont typeface="Arial" panose="020B0604020202020204" pitchFamily="34" charset="0"/>
              <a:buChar char="•"/>
            </a:pPr>
            <a:r>
              <a:rPr lang="en-US" sz="2400" b="0" i="0" dirty="0">
                <a:solidFill>
                  <a:schemeClr val="tx1"/>
                </a:solidFill>
                <a:effectLst/>
                <a:latin typeface="Helvetica Neue"/>
              </a:rPr>
              <a:t>With age, some areas of brain responsible for learning and complex mental activities decrease in size.</a:t>
            </a:r>
          </a:p>
          <a:p>
            <a:pPr algn="l">
              <a:buFont typeface="Arial" panose="020B0604020202020204" pitchFamily="34" charset="0"/>
              <a:buChar char="•"/>
            </a:pPr>
            <a:r>
              <a:rPr lang="en-US" sz="2400" b="0" i="0" dirty="0">
                <a:solidFill>
                  <a:schemeClr val="tx1"/>
                </a:solidFill>
                <a:effectLst/>
                <a:latin typeface="Helvetica Neue"/>
              </a:rPr>
              <a:t>Nerve cell neurotransmission and communication gets weaker and less effective.</a:t>
            </a:r>
          </a:p>
          <a:p>
            <a:pPr algn="l">
              <a:buFont typeface="Arial" panose="020B0604020202020204" pitchFamily="34" charset="0"/>
              <a:buChar char="•"/>
            </a:pPr>
            <a:r>
              <a:rPr lang="en-US" sz="2400" b="0" i="0" dirty="0">
                <a:solidFill>
                  <a:schemeClr val="tx1"/>
                </a:solidFill>
                <a:effectLst/>
                <a:latin typeface="Helvetica Neue"/>
              </a:rPr>
              <a:t>Blood flow to the brain can diminish.</a:t>
            </a:r>
          </a:p>
          <a:p>
            <a:pPr algn="l">
              <a:buFont typeface="Arial" panose="020B0604020202020204" pitchFamily="34" charset="0"/>
              <a:buChar char="•"/>
            </a:pPr>
            <a:r>
              <a:rPr lang="en-US" sz="2400" b="0" i="0" dirty="0">
                <a:solidFill>
                  <a:schemeClr val="tx1"/>
                </a:solidFill>
                <a:effectLst/>
                <a:latin typeface="Helvetica Neue"/>
              </a:rPr>
              <a:t>Inflammation may increase as the body responds to an injury or disease.</a:t>
            </a:r>
          </a:p>
        </p:txBody>
      </p:sp>
      <p:pic>
        <p:nvPicPr>
          <p:cNvPr id="9" name="Picture 2" descr="Image result for Picture of neuron">
            <a:extLst>
              <a:ext uri="{FF2B5EF4-FFF2-40B4-BE49-F238E27FC236}">
                <a16:creationId xmlns:a16="http://schemas.microsoft.com/office/drawing/2014/main" id="{BD8FA375-CE37-EAA9-DC39-669F14E6FD99}"/>
              </a:ext>
            </a:extLst>
          </p:cNvPr>
          <p:cNvPicPr>
            <a:picLocks noChangeAspect="1" noChangeArrowheads="1"/>
          </p:cNvPicPr>
          <p:nvPr/>
        </p:nvPicPr>
        <p:blipFill>
          <a:blip r:embed="rId2"/>
          <a:srcRect/>
          <a:stretch>
            <a:fillRect/>
          </a:stretch>
        </p:blipFill>
        <p:spPr bwMode="auto">
          <a:xfrm>
            <a:off x="16722" y="-834"/>
            <a:ext cx="4976070" cy="3373201"/>
          </a:xfrm>
          <a:prstGeom prst="rect">
            <a:avLst/>
          </a:prstGeom>
          <a:noFill/>
        </p:spPr>
      </p:pic>
      <p:sp>
        <p:nvSpPr>
          <p:cNvPr id="10" name="TextBox 9">
            <a:extLst>
              <a:ext uri="{FF2B5EF4-FFF2-40B4-BE49-F238E27FC236}">
                <a16:creationId xmlns:a16="http://schemas.microsoft.com/office/drawing/2014/main" id="{E65ECF29-8DE2-C58D-7E3C-8AEEFBE7B594}"/>
              </a:ext>
            </a:extLst>
          </p:cNvPr>
          <p:cNvSpPr txBox="1"/>
          <p:nvPr/>
        </p:nvSpPr>
        <p:spPr>
          <a:xfrm>
            <a:off x="1970677" y="2387325"/>
            <a:ext cx="2133600" cy="584775"/>
          </a:xfrm>
          <a:prstGeom prst="rect">
            <a:avLst/>
          </a:prstGeom>
          <a:noFill/>
        </p:spPr>
        <p:txBody>
          <a:bodyPr wrap="square" rtlCol="0">
            <a:spAutoFit/>
          </a:bodyPr>
          <a:lstStyle/>
          <a:p>
            <a:r>
              <a:rPr lang="en-US" sz="3200" dirty="0">
                <a:solidFill>
                  <a:schemeClr val="accent2">
                    <a:lumMod val="50000"/>
                  </a:schemeClr>
                </a:solidFill>
                <a:latin typeface="Aharoni" pitchFamily="2" charset="-79"/>
                <a:cs typeface="Aharoni" pitchFamily="2" charset="-79"/>
              </a:rPr>
              <a:t>Dendrite</a:t>
            </a:r>
          </a:p>
        </p:txBody>
      </p:sp>
      <p:sp>
        <p:nvSpPr>
          <p:cNvPr id="12" name="TextBox 11">
            <a:extLst>
              <a:ext uri="{FF2B5EF4-FFF2-40B4-BE49-F238E27FC236}">
                <a16:creationId xmlns:a16="http://schemas.microsoft.com/office/drawing/2014/main" id="{C287FF74-994E-625B-ED92-D7B63C89F96F}"/>
              </a:ext>
            </a:extLst>
          </p:cNvPr>
          <p:cNvSpPr txBox="1"/>
          <p:nvPr/>
        </p:nvSpPr>
        <p:spPr>
          <a:xfrm>
            <a:off x="2859240" y="917794"/>
            <a:ext cx="1524000" cy="584775"/>
          </a:xfrm>
          <a:prstGeom prst="rect">
            <a:avLst/>
          </a:prstGeom>
          <a:noFill/>
        </p:spPr>
        <p:txBody>
          <a:bodyPr wrap="square" rtlCol="0">
            <a:spAutoFit/>
          </a:bodyPr>
          <a:lstStyle/>
          <a:p>
            <a:r>
              <a:rPr lang="en-US" sz="3200" dirty="0">
                <a:solidFill>
                  <a:schemeClr val="accent2">
                    <a:lumMod val="50000"/>
                  </a:schemeClr>
                </a:solidFill>
                <a:latin typeface="Aharoni" pitchFamily="2" charset="-79"/>
                <a:cs typeface="Aharoni" pitchFamily="2" charset="-79"/>
              </a:rPr>
              <a:t>Axon</a:t>
            </a:r>
          </a:p>
        </p:txBody>
      </p:sp>
      <p:sp>
        <p:nvSpPr>
          <p:cNvPr id="14" name="TextBox 13">
            <a:extLst>
              <a:ext uri="{FF2B5EF4-FFF2-40B4-BE49-F238E27FC236}">
                <a16:creationId xmlns:a16="http://schemas.microsoft.com/office/drawing/2014/main" id="{D00B1A0F-C276-D5FE-14B4-20FA1E25D7C4}"/>
              </a:ext>
            </a:extLst>
          </p:cNvPr>
          <p:cNvSpPr txBox="1"/>
          <p:nvPr/>
        </p:nvSpPr>
        <p:spPr>
          <a:xfrm>
            <a:off x="244642" y="1635054"/>
            <a:ext cx="1279358" cy="584775"/>
          </a:xfrm>
          <a:prstGeom prst="rect">
            <a:avLst/>
          </a:prstGeom>
          <a:noFill/>
        </p:spPr>
        <p:txBody>
          <a:bodyPr wrap="square" rtlCol="0">
            <a:spAutoFit/>
          </a:bodyPr>
          <a:lstStyle/>
          <a:p>
            <a:r>
              <a:rPr lang="en-US" sz="3200" dirty="0">
                <a:solidFill>
                  <a:schemeClr val="accent2">
                    <a:lumMod val="50000"/>
                  </a:schemeClr>
                </a:solidFill>
                <a:latin typeface="Aharoni" pitchFamily="2" charset="-79"/>
                <a:cs typeface="Aharoni" pitchFamily="2" charset="-79"/>
              </a:rPr>
              <a:t>Soma</a:t>
            </a:r>
          </a:p>
        </p:txBody>
      </p:sp>
      <p:sp>
        <p:nvSpPr>
          <p:cNvPr id="15" name="TextBox 14">
            <a:extLst>
              <a:ext uri="{FF2B5EF4-FFF2-40B4-BE49-F238E27FC236}">
                <a16:creationId xmlns:a16="http://schemas.microsoft.com/office/drawing/2014/main" id="{6DF59164-0CE6-EB0A-9F2D-C3A4D8D4B5FA}"/>
              </a:ext>
            </a:extLst>
          </p:cNvPr>
          <p:cNvSpPr txBox="1"/>
          <p:nvPr/>
        </p:nvSpPr>
        <p:spPr>
          <a:xfrm>
            <a:off x="16722" y="3413399"/>
            <a:ext cx="4976069" cy="1815882"/>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pPr algn="ctr"/>
            <a:r>
              <a:rPr lang="en-US" sz="2800" dirty="0">
                <a:solidFill>
                  <a:schemeClr val="accent4">
                    <a:lumMod val="50000"/>
                  </a:schemeClr>
                </a:solidFill>
                <a:latin typeface="Arial Black" panose="020B0A04020102020204" pitchFamily="34" charset="0"/>
                <a:cs typeface="Aharoni" pitchFamily="2" charset="-79"/>
              </a:rPr>
              <a:t>Human Brain has </a:t>
            </a:r>
          </a:p>
          <a:p>
            <a:pPr algn="ctr"/>
            <a:r>
              <a:rPr lang="en-US" sz="2800" dirty="0">
                <a:solidFill>
                  <a:schemeClr val="accent4">
                    <a:lumMod val="50000"/>
                  </a:schemeClr>
                </a:solidFill>
                <a:latin typeface="Arial Black" panose="020B0A04020102020204" pitchFamily="34" charset="0"/>
                <a:cs typeface="Aharoni" pitchFamily="2" charset="-79"/>
              </a:rPr>
              <a:t>86 billion neurons</a:t>
            </a:r>
          </a:p>
          <a:p>
            <a:pPr algn="ctr"/>
            <a:r>
              <a:rPr lang="en-US" sz="2800" dirty="0">
                <a:solidFill>
                  <a:schemeClr val="bg1"/>
                </a:solidFill>
                <a:latin typeface="Arial Black" panose="020B0A04020102020204" pitchFamily="34" charset="0"/>
                <a:cs typeface="Aharoni" pitchFamily="2" charset="-79"/>
              </a:rPr>
              <a:t>(Elephant Brain has</a:t>
            </a:r>
          </a:p>
          <a:p>
            <a:pPr algn="ctr"/>
            <a:r>
              <a:rPr lang="en-US" sz="2800" dirty="0">
                <a:solidFill>
                  <a:schemeClr val="bg1"/>
                </a:solidFill>
                <a:latin typeface="Arial Black" panose="020B0A04020102020204" pitchFamily="34" charset="0"/>
                <a:cs typeface="Aharoni" pitchFamily="2" charset="-79"/>
              </a:rPr>
              <a:t>251 billion)</a:t>
            </a:r>
            <a:endParaRPr lang="en-US" sz="4000" dirty="0">
              <a:solidFill>
                <a:schemeClr val="bg1"/>
              </a:solidFill>
              <a:latin typeface="Arial Black" panose="020B0A04020102020204" pitchFamily="34" charset="0"/>
              <a:cs typeface="Aharoni" pitchFamily="2" charset="-79"/>
            </a:endParaRPr>
          </a:p>
        </p:txBody>
      </p:sp>
    </p:spTree>
    <p:extLst>
      <p:ext uri="{BB962C8B-B14F-4D97-AF65-F5344CB8AC3E}">
        <p14:creationId xmlns:p14="http://schemas.microsoft.com/office/powerpoint/2010/main" val="4156037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Image result for map of us states"/>
          <p:cNvPicPr>
            <a:picLocks noChangeAspect="1" noChangeArrowheads="1"/>
          </p:cNvPicPr>
          <p:nvPr/>
        </p:nvPicPr>
        <p:blipFill>
          <a:blip r:embed="rId3"/>
          <a:srcRect/>
          <a:stretch>
            <a:fillRect/>
          </a:stretch>
        </p:blipFill>
        <p:spPr bwMode="auto">
          <a:xfrm>
            <a:off x="2485925" y="113530"/>
            <a:ext cx="6222382" cy="3848409"/>
          </a:xfrm>
          <a:prstGeom prst="rect">
            <a:avLst/>
          </a:prstGeom>
          <a:noFill/>
        </p:spPr>
      </p:pic>
      <p:sp>
        <p:nvSpPr>
          <p:cNvPr id="3" name="TextBox 2"/>
          <p:cNvSpPr txBox="1"/>
          <p:nvPr/>
        </p:nvSpPr>
        <p:spPr>
          <a:xfrm>
            <a:off x="2485925" y="266462"/>
            <a:ext cx="4419600" cy="1661993"/>
          </a:xfrm>
          <a:prstGeom prst="rect">
            <a:avLst/>
          </a:prstGeom>
          <a:noFill/>
        </p:spPr>
        <p:txBody>
          <a:bodyPr wrap="square" rtlCol="0">
            <a:spAutoFit/>
          </a:bodyPr>
          <a:lstStyle/>
          <a:p>
            <a:endParaRPr lang="en-US" dirty="0">
              <a:solidFill>
                <a:schemeClr val="bg1"/>
              </a:solidFill>
            </a:endParaRPr>
          </a:p>
          <a:p>
            <a:pPr algn="ctr"/>
            <a:r>
              <a:rPr lang="en-US" sz="2800" b="1" dirty="0">
                <a:solidFill>
                  <a:schemeClr val="bg1"/>
                </a:solidFill>
                <a:latin typeface="Arial Black" pitchFamily="34" charset="0"/>
              </a:rPr>
              <a:t>Total U.S. </a:t>
            </a:r>
          </a:p>
          <a:p>
            <a:pPr algn="ctr"/>
            <a:r>
              <a:rPr lang="en-US" sz="2800" b="1" dirty="0">
                <a:solidFill>
                  <a:schemeClr val="bg1"/>
                </a:solidFill>
                <a:latin typeface="Arial Black" pitchFamily="34" charset="0"/>
              </a:rPr>
              <a:t>Population in 2020</a:t>
            </a:r>
          </a:p>
          <a:p>
            <a:pPr algn="ctr"/>
            <a:r>
              <a:rPr lang="en-US" sz="2800" b="1" dirty="0">
                <a:solidFill>
                  <a:schemeClr val="bg1"/>
                </a:solidFill>
                <a:latin typeface="Arial Black" pitchFamily="34" charset="0"/>
              </a:rPr>
              <a:t>330+ millions</a:t>
            </a:r>
          </a:p>
        </p:txBody>
      </p:sp>
      <p:sp>
        <p:nvSpPr>
          <p:cNvPr id="4" name="TextBox 3"/>
          <p:cNvSpPr txBox="1"/>
          <p:nvPr/>
        </p:nvSpPr>
        <p:spPr>
          <a:xfrm>
            <a:off x="3645812" y="1991795"/>
            <a:ext cx="3902608" cy="1077218"/>
          </a:xfrm>
          <a:prstGeom prst="rect">
            <a:avLst/>
          </a:prstGeom>
          <a:noFill/>
        </p:spPr>
        <p:txBody>
          <a:bodyPr wrap="square" rtlCol="0">
            <a:spAutoFit/>
          </a:bodyPr>
          <a:lstStyle/>
          <a:p>
            <a:pPr algn="ctr"/>
            <a:r>
              <a:rPr lang="en-US" sz="3200" b="1" dirty="0">
                <a:solidFill>
                  <a:srgbClr val="FF0000"/>
                </a:solidFill>
              </a:rPr>
              <a:t>Ages 45 and above = </a:t>
            </a:r>
            <a:r>
              <a:rPr lang="en-US" sz="3200" b="1" dirty="0">
                <a:solidFill>
                  <a:srgbClr val="FF0000"/>
                </a:solidFill>
                <a:latin typeface="Arial Black" pitchFamily="34" charset="0"/>
              </a:rPr>
              <a:t>135 millions</a:t>
            </a:r>
            <a:endParaRPr lang="en-US" sz="3200" b="1" dirty="0">
              <a:solidFill>
                <a:srgbClr val="FF0000"/>
              </a:solidFill>
            </a:endParaRPr>
          </a:p>
        </p:txBody>
      </p:sp>
      <p:sp>
        <p:nvSpPr>
          <p:cNvPr id="5" name="Slide Number Placeholder 4"/>
          <p:cNvSpPr>
            <a:spLocks noGrp="1"/>
          </p:cNvSpPr>
          <p:nvPr>
            <p:ph type="sldNum" sz="quarter" idx="12"/>
          </p:nvPr>
        </p:nvSpPr>
        <p:spPr/>
        <p:txBody>
          <a:bodyPr/>
          <a:lstStyle/>
          <a:p>
            <a:fld id="{58CC3BA9-05B4-4706-9603-499723271CAB}" type="slidenum">
              <a:rPr lang="en-US" smtClean="0"/>
              <a:pPr/>
              <a:t>7</a:t>
            </a:fld>
            <a:endParaRPr lang="en-US"/>
          </a:p>
        </p:txBody>
      </p:sp>
      <p:pic>
        <p:nvPicPr>
          <p:cNvPr id="2" name="Picture 2" descr="Image result for alzheimer's patients pictures">
            <a:extLst>
              <a:ext uri="{FF2B5EF4-FFF2-40B4-BE49-F238E27FC236}">
                <a16:creationId xmlns:a16="http://schemas.microsoft.com/office/drawing/2014/main" id="{B3202CE8-98A2-D88E-D343-179C40E710A3}"/>
              </a:ext>
            </a:extLst>
          </p:cNvPr>
          <p:cNvPicPr>
            <a:picLocks noChangeAspect="1" noChangeArrowheads="1"/>
          </p:cNvPicPr>
          <p:nvPr/>
        </p:nvPicPr>
        <p:blipFill>
          <a:blip r:embed="rId4"/>
          <a:srcRect/>
          <a:stretch>
            <a:fillRect/>
          </a:stretch>
        </p:blipFill>
        <p:spPr bwMode="auto">
          <a:xfrm>
            <a:off x="33871" y="4087700"/>
            <a:ext cx="3384449" cy="2770300"/>
          </a:xfrm>
          <a:prstGeom prst="rect">
            <a:avLst/>
          </a:prstGeom>
          <a:noFill/>
        </p:spPr>
      </p:pic>
      <p:pic>
        <p:nvPicPr>
          <p:cNvPr id="6" name="Picture 4" descr="Image result for alzheimer's patients pictures">
            <a:extLst>
              <a:ext uri="{FF2B5EF4-FFF2-40B4-BE49-F238E27FC236}">
                <a16:creationId xmlns:a16="http://schemas.microsoft.com/office/drawing/2014/main" id="{930F0642-15B4-675B-5D6B-0FC54FCDFA1C}"/>
              </a:ext>
            </a:extLst>
          </p:cNvPr>
          <p:cNvPicPr>
            <a:picLocks noChangeAspect="1" noChangeArrowheads="1"/>
          </p:cNvPicPr>
          <p:nvPr/>
        </p:nvPicPr>
        <p:blipFill>
          <a:blip r:embed="rId5"/>
          <a:srcRect/>
          <a:stretch>
            <a:fillRect/>
          </a:stretch>
        </p:blipFill>
        <p:spPr bwMode="auto">
          <a:xfrm>
            <a:off x="7854187" y="4090811"/>
            <a:ext cx="4148710" cy="2767189"/>
          </a:xfrm>
          <a:prstGeom prst="rect">
            <a:avLst/>
          </a:prstGeom>
          <a:noFill/>
        </p:spPr>
      </p:pic>
      <p:pic>
        <p:nvPicPr>
          <p:cNvPr id="7" name="Picture Placeholder 24" descr="Digital Graph Screen">
            <a:extLst>
              <a:ext uri="{FF2B5EF4-FFF2-40B4-BE49-F238E27FC236}">
                <a16:creationId xmlns:a16="http://schemas.microsoft.com/office/drawing/2014/main" id="{855CEB8A-AFFB-1580-16DE-20C69E19988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t="42" b="42"/>
          <a:stretch/>
        </p:blipFill>
        <p:spPr>
          <a:xfrm>
            <a:off x="3418320" y="4095751"/>
            <a:ext cx="4435867" cy="2754197"/>
          </a:xfrm>
          <a:prstGeom prst="rect">
            <a:avLst/>
          </a:prstGeom>
        </p:spPr>
      </p:pic>
    </p:spTree>
    <p:extLst>
      <p:ext uri="{BB962C8B-B14F-4D97-AF65-F5344CB8AC3E}">
        <p14:creationId xmlns:p14="http://schemas.microsoft.com/office/powerpoint/2010/main" val="219383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26673" y="1010957"/>
            <a:ext cx="6910822" cy="4963760"/>
          </a:xfrm>
        </p:spPr>
        <p:txBody>
          <a:bodyPr>
            <a:noAutofit/>
          </a:bodyPr>
          <a:lstStyle/>
          <a:p>
            <a:pPr marL="0" indent="0" algn="ctr">
              <a:buNone/>
            </a:pP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Preclinical  (Asymptomatic) Alzheimer’s </a:t>
            </a:r>
          </a:p>
          <a:p>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46.7 million  (35% ) US adults, age 45 years and above in 2017.</a:t>
            </a:r>
          </a:p>
          <a:p>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Many will </a:t>
            </a:r>
            <a:r>
              <a:rPr lang="en-US" sz="2800" u="sng" dirty="0">
                <a:solidFill>
                  <a:schemeClr val="tx1"/>
                </a:solidFill>
                <a:latin typeface="Tahoma" panose="020B0604030504040204" pitchFamily="34" charset="0"/>
                <a:ea typeface="Tahoma" panose="020B0604030504040204" pitchFamily="34" charset="0"/>
                <a:cs typeface="Tahoma" panose="020B0604030504040204" pitchFamily="34" charset="0"/>
              </a:rPr>
              <a:t>not</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progress to clinical Alzheimer's during their natural lifespan.</a:t>
            </a:r>
          </a:p>
          <a:p>
            <a:endParaRPr lang="en-US" sz="3200" dirty="0"/>
          </a:p>
        </p:txBody>
      </p:sp>
      <p:sp>
        <p:nvSpPr>
          <p:cNvPr id="3" name="Title 2"/>
          <p:cNvSpPr>
            <a:spLocks noGrp="1"/>
          </p:cNvSpPr>
          <p:nvPr>
            <p:ph type="title"/>
          </p:nvPr>
        </p:nvSpPr>
        <p:spPr>
          <a:xfrm>
            <a:off x="825190" y="2319454"/>
            <a:ext cx="3087601" cy="378609"/>
          </a:xfrm>
          <a:gradFill>
            <a:gsLst>
              <a:gs pos="0">
                <a:srgbClr val="5E9EFF"/>
              </a:gs>
              <a:gs pos="39999">
                <a:srgbClr val="85C2FF"/>
              </a:gs>
              <a:gs pos="70000">
                <a:srgbClr val="C4D6EB"/>
              </a:gs>
              <a:gs pos="100000">
                <a:srgbClr val="FFEBFA"/>
              </a:gs>
            </a:gsLst>
            <a:lin ang="5400000" scaled="0"/>
          </a:gradFill>
        </p:spPr>
        <p:txBody>
          <a:bodyPr>
            <a:noAutofit/>
          </a:bodyPr>
          <a:lstStyle/>
          <a:p>
            <a:pPr algn="ctr"/>
            <a:r>
              <a:rPr lang="en-US" sz="2400" dirty="0">
                <a:solidFill>
                  <a:schemeClr val="bg1"/>
                </a:solidFill>
                <a:latin typeface="Aharoni" pitchFamily="2" charset="-79"/>
                <a:cs typeface="Aharoni" pitchFamily="2" charset="-79"/>
              </a:rPr>
              <a:t>Dr. Ron Brookmeyer </a:t>
            </a:r>
          </a:p>
        </p:txBody>
      </p:sp>
      <p:pic>
        <p:nvPicPr>
          <p:cNvPr id="63490" name="Picture 2" descr="Image result for picture of Dr. Ron Brookmeyer, professor of biostatistics, UCLA"/>
          <p:cNvPicPr>
            <a:picLocks noChangeAspect="1" noChangeArrowheads="1"/>
          </p:cNvPicPr>
          <p:nvPr/>
        </p:nvPicPr>
        <p:blipFill>
          <a:blip r:embed="rId3"/>
          <a:srcRect/>
          <a:stretch>
            <a:fillRect/>
          </a:stretch>
        </p:blipFill>
        <p:spPr bwMode="auto">
          <a:xfrm>
            <a:off x="825190" y="278325"/>
            <a:ext cx="3087601" cy="2041129"/>
          </a:xfrm>
          <a:prstGeom prst="rect">
            <a:avLst/>
          </a:prstGeom>
          <a:noFill/>
        </p:spPr>
      </p:pic>
      <p:sp>
        <p:nvSpPr>
          <p:cNvPr id="5" name="Slide Number Placeholder 4"/>
          <p:cNvSpPr>
            <a:spLocks noGrp="1"/>
          </p:cNvSpPr>
          <p:nvPr>
            <p:ph type="sldNum" sz="quarter" idx="12"/>
          </p:nvPr>
        </p:nvSpPr>
        <p:spPr/>
        <p:txBody>
          <a:bodyPr/>
          <a:lstStyle/>
          <a:p>
            <a:fld id="{58CC3BA9-05B4-4706-9603-499723271CAB}" type="slidenum">
              <a:rPr lang="en-US" smtClean="0"/>
              <a:pPr/>
              <a:t>8</a:t>
            </a:fld>
            <a:endParaRPr lang="en-US"/>
          </a:p>
        </p:txBody>
      </p:sp>
      <p:pic>
        <p:nvPicPr>
          <p:cNvPr id="15364" name="Picture 4" descr="See the source image">
            <a:extLst>
              <a:ext uri="{FF2B5EF4-FFF2-40B4-BE49-F238E27FC236}">
                <a16:creationId xmlns:a16="http://schemas.microsoft.com/office/drawing/2014/main" id="{0F758D14-BC51-4C0C-BBA8-4CDA1A8D5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585" y="2874122"/>
            <a:ext cx="2222810" cy="297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38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CBF5-A3B4-60CB-7DB5-4F51E06B3D1E}"/>
              </a:ext>
            </a:extLst>
          </p:cNvPr>
          <p:cNvSpPr>
            <a:spLocks noGrp="1"/>
          </p:cNvSpPr>
          <p:nvPr>
            <p:ph type="title"/>
          </p:nvPr>
        </p:nvSpPr>
        <p:spPr>
          <a:xfrm>
            <a:off x="550862" y="549274"/>
            <a:ext cx="11091600" cy="1274213"/>
          </a:xfrm>
        </p:spPr>
        <p:txBody>
          <a:bodyPr/>
          <a:lstStyle/>
          <a:p>
            <a:pPr algn="ctr">
              <a:lnSpc>
                <a:spcPct val="100000"/>
              </a:lnSpc>
            </a:pPr>
            <a:r>
              <a:rPr lang="en-US" sz="4000" dirty="0">
                <a:latin typeface="Arial Black" panose="020B0A04020102020204" pitchFamily="34" charset="0"/>
                <a:cs typeface="Aharoni" pitchFamily="2" charset="-79"/>
              </a:rPr>
              <a:t>3-stages of Preclinical Alzheimer’s </a:t>
            </a:r>
            <a:br>
              <a:rPr lang="en-US" sz="4000" dirty="0">
                <a:latin typeface="Arial Black" panose="020B0A04020102020204" pitchFamily="34" charset="0"/>
                <a:cs typeface="Aharoni" pitchFamily="2" charset="-79"/>
              </a:rPr>
            </a:br>
            <a:r>
              <a:rPr lang="en-US" sz="4000" dirty="0">
                <a:latin typeface="Arial Black" panose="020B0A04020102020204" pitchFamily="34" charset="0"/>
                <a:cs typeface="Aharoni" pitchFamily="2" charset="-79"/>
              </a:rPr>
              <a:t>Last over 10 years</a:t>
            </a:r>
            <a:endParaRPr lang="en-US" sz="40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D22EF401-46A8-1FEF-925C-8DCF22594D7C}"/>
              </a:ext>
            </a:extLst>
          </p:cNvPr>
          <p:cNvSpPr>
            <a:spLocks noGrp="1"/>
          </p:cNvSpPr>
          <p:nvPr>
            <p:ph idx="1"/>
          </p:nvPr>
        </p:nvSpPr>
        <p:spPr>
          <a:xfrm>
            <a:off x="550863" y="1823487"/>
            <a:ext cx="11090274" cy="4269337"/>
          </a:xfrm>
        </p:spPr>
        <p:txBody>
          <a:bodyPr/>
          <a:lstStyle/>
          <a:p>
            <a:pPr marL="624078" indent="-514350">
              <a:buFont typeface="+mj-lt"/>
              <a:buAutoNum type="arabicPeriod"/>
            </a:pPr>
            <a:r>
              <a:rPr lang="en-US" sz="2800" b="1" u="sng" dirty="0"/>
              <a:t>Normal cognition </a:t>
            </a:r>
            <a:r>
              <a:rPr lang="en-US" sz="2800" dirty="0"/>
              <a:t>: </a:t>
            </a:r>
            <a:br>
              <a:rPr lang="en-US" sz="2800" dirty="0"/>
            </a:br>
            <a:r>
              <a:rPr lang="en-US" sz="2800" dirty="0"/>
              <a:t>(a) </a:t>
            </a:r>
            <a:r>
              <a:rPr lang="en-US" sz="2800" b="1" dirty="0">
                <a:solidFill>
                  <a:srgbClr val="C00000"/>
                </a:solidFill>
              </a:rPr>
              <a:t>Amyloid</a:t>
            </a:r>
            <a:endParaRPr lang="en-US" sz="2800" dirty="0"/>
          </a:p>
          <a:p>
            <a:pPr marL="624078" indent="-514350">
              <a:buFont typeface="+mj-lt"/>
              <a:buAutoNum type="arabicPeriod"/>
            </a:pPr>
            <a:r>
              <a:rPr lang="en-US" sz="2800" b="1" u="sng" dirty="0"/>
              <a:t>Normal cognition</a:t>
            </a:r>
            <a:r>
              <a:rPr lang="en-US" sz="2800" dirty="0"/>
              <a:t> with: </a:t>
            </a:r>
            <a:br>
              <a:rPr lang="en-US" sz="2800" dirty="0"/>
            </a:br>
            <a:r>
              <a:rPr lang="en-US" sz="2800" dirty="0"/>
              <a:t>(a) </a:t>
            </a:r>
            <a:r>
              <a:rPr lang="en-US" sz="2800" b="1" dirty="0">
                <a:solidFill>
                  <a:srgbClr val="C00000"/>
                </a:solidFill>
              </a:rPr>
              <a:t>Amyloid</a:t>
            </a:r>
            <a:r>
              <a:rPr lang="en-US" sz="2800" dirty="0"/>
              <a:t> and </a:t>
            </a:r>
            <a:br>
              <a:rPr lang="en-US" sz="2800" dirty="0"/>
            </a:br>
            <a:r>
              <a:rPr lang="en-US" sz="2800" dirty="0"/>
              <a:t>(b) </a:t>
            </a:r>
            <a:r>
              <a:rPr lang="en-US" sz="2800" b="1" dirty="0">
                <a:solidFill>
                  <a:srgbClr val="C00000"/>
                </a:solidFill>
              </a:rPr>
              <a:t>Tau</a:t>
            </a:r>
          </a:p>
          <a:p>
            <a:pPr marL="624078" indent="-514350">
              <a:buFont typeface="+mj-lt"/>
              <a:buAutoNum type="arabicPeriod"/>
            </a:pPr>
            <a:r>
              <a:rPr lang="en-US" sz="2800" b="1" u="sng" dirty="0">
                <a:solidFill>
                  <a:schemeClr val="tx1"/>
                </a:solidFill>
              </a:rPr>
              <a:t>Subtle cognitive decline </a:t>
            </a:r>
            <a:r>
              <a:rPr lang="en-US" sz="2800" dirty="0"/>
              <a:t>with:</a:t>
            </a:r>
            <a:br>
              <a:rPr lang="en-US" sz="2800" dirty="0"/>
            </a:br>
            <a:r>
              <a:rPr lang="en-US" sz="2800" dirty="0"/>
              <a:t>(a) </a:t>
            </a:r>
            <a:r>
              <a:rPr lang="en-US" sz="2800" b="1" dirty="0">
                <a:solidFill>
                  <a:srgbClr val="C00000"/>
                </a:solidFill>
              </a:rPr>
              <a:t>Amyloid</a:t>
            </a:r>
            <a:r>
              <a:rPr lang="en-US" sz="2800" dirty="0"/>
              <a:t> and </a:t>
            </a:r>
            <a:br>
              <a:rPr lang="en-US" sz="2800" dirty="0"/>
            </a:br>
            <a:r>
              <a:rPr lang="en-US" sz="2800" dirty="0"/>
              <a:t>(b) </a:t>
            </a:r>
            <a:r>
              <a:rPr lang="en-US" sz="2800" b="1" dirty="0">
                <a:solidFill>
                  <a:srgbClr val="C00000"/>
                </a:solidFill>
              </a:rPr>
              <a:t>Tau</a:t>
            </a:r>
          </a:p>
          <a:p>
            <a:endParaRPr lang="en-US" dirty="0"/>
          </a:p>
        </p:txBody>
      </p:sp>
      <p:sp>
        <p:nvSpPr>
          <p:cNvPr id="6" name="Slide Number Placeholder 5">
            <a:extLst>
              <a:ext uri="{FF2B5EF4-FFF2-40B4-BE49-F238E27FC236}">
                <a16:creationId xmlns:a16="http://schemas.microsoft.com/office/drawing/2014/main" id="{BE3795B3-8F45-1946-04F3-1BE37FB0B2A5}"/>
              </a:ext>
            </a:extLst>
          </p:cNvPr>
          <p:cNvSpPr>
            <a:spLocks noGrp="1"/>
          </p:cNvSpPr>
          <p:nvPr>
            <p:ph type="sldNum" sz="quarter" idx="12"/>
          </p:nvPr>
        </p:nvSpPr>
        <p:spPr/>
        <p:txBody>
          <a:bodyPr/>
          <a:lstStyle/>
          <a:p>
            <a:fld id="{DBA1B0FB-D917-4C8C-928F-313BD683BF39}" type="slidenum">
              <a:rPr lang="en-US" smtClean="0"/>
              <a:t>9</a:t>
            </a:fld>
            <a:endParaRPr lang="en-US"/>
          </a:p>
        </p:txBody>
      </p:sp>
      <p:pic>
        <p:nvPicPr>
          <p:cNvPr id="7" name="Picture 2" descr="Image result for picture of amyloid and tau network spread">
            <a:extLst>
              <a:ext uri="{FF2B5EF4-FFF2-40B4-BE49-F238E27FC236}">
                <a16:creationId xmlns:a16="http://schemas.microsoft.com/office/drawing/2014/main" id="{6F110207-1A47-6962-2A07-4E72DD9A2FE6}"/>
              </a:ext>
            </a:extLst>
          </p:cNvPr>
          <p:cNvPicPr>
            <a:picLocks noChangeAspect="1" noChangeArrowheads="1"/>
          </p:cNvPicPr>
          <p:nvPr/>
        </p:nvPicPr>
        <p:blipFill>
          <a:blip r:embed="rId2"/>
          <a:srcRect/>
          <a:stretch>
            <a:fillRect/>
          </a:stretch>
        </p:blipFill>
        <p:spPr bwMode="auto">
          <a:xfrm>
            <a:off x="6489656" y="4182891"/>
            <a:ext cx="3457881" cy="2598094"/>
          </a:xfrm>
          <a:prstGeom prst="rect">
            <a:avLst/>
          </a:prstGeom>
          <a:noFill/>
        </p:spPr>
      </p:pic>
      <p:pic>
        <p:nvPicPr>
          <p:cNvPr id="8" name="Picture 2" descr="Related image">
            <a:extLst>
              <a:ext uri="{FF2B5EF4-FFF2-40B4-BE49-F238E27FC236}">
                <a16:creationId xmlns:a16="http://schemas.microsoft.com/office/drawing/2014/main" id="{90E8E8EC-8F62-B712-0539-9C22AD3202CC}"/>
              </a:ext>
            </a:extLst>
          </p:cNvPr>
          <p:cNvPicPr>
            <a:picLocks noChangeAspect="1" noChangeArrowheads="1"/>
          </p:cNvPicPr>
          <p:nvPr/>
        </p:nvPicPr>
        <p:blipFill>
          <a:blip r:embed="rId3"/>
          <a:srcRect/>
          <a:stretch>
            <a:fillRect/>
          </a:stretch>
        </p:blipFill>
        <p:spPr bwMode="auto">
          <a:xfrm>
            <a:off x="5245766" y="1823978"/>
            <a:ext cx="3093510" cy="1785987"/>
          </a:xfrm>
          <a:prstGeom prst="rect">
            <a:avLst/>
          </a:prstGeom>
          <a:noFill/>
        </p:spPr>
      </p:pic>
      <p:pic>
        <p:nvPicPr>
          <p:cNvPr id="9" name="Picture 2" descr="PDB 1i8h EBI.jpg">
            <a:extLst>
              <a:ext uri="{FF2B5EF4-FFF2-40B4-BE49-F238E27FC236}">
                <a16:creationId xmlns:a16="http://schemas.microsoft.com/office/drawing/2014/main" id="{2C8DDD02-14F7-D21C-B7D6-B9ACF2862EC5}"/>
              </a:ext>
            </a:extLst>
          </p:cNvPr>
          <p:cNvPicPr>
            <a:picLocks noChangeAspect="1" noChangeArrowheads="1"/>
          </p:cNvPicPr>
          <p:nvPr/>
        </p:nvPicPr>
        <p:blipFill>
          <a:blip r:embed="rId4"/>
          <a:srcRect/>
          <a:stretch>
            <a:fillRect/>
          </a:stretch>
        </p:blipFill>
        <p:spPr bwMode="auto">
          <a:xfrm>
            <a:off x="8738936" y="2187927"/>
            <a:ext cx="2417201" cy="1833044"/>
          </a:xfrm>
          <a:prstGeom prst="rect">
            <a:avLst/>
          </a:prstGeom>
          <a:noFill/>
        </p:spPr>
      </p:pic>
      <p:sp>
        <p:nvSpPr>
          <p:cNvPr id="10" name="TextBox 9">
            <a:extLst>
              <a:ext uri="{FF2B5EF4-FFF2-40B4-BE49-F238E27FC236}">
                <a16:creationId xmlns:a16="http://schemas.microsoft.com/office/drawing/2014/main" id="{8E206098-F778-AD7F-704D-FA839D0AF1A1}"/>
              </a:ext>
            </a:extLst>
          </p:cNvPr>
          <p:cNvSpPr txBox="1"/>
          <p:nvPr/>
        </p:nvSpPr>
        <p:spPr>
          <a:xfrm>
            <a:off x="9587914" y="3342611"/>
            <a:ext cx="1096126" cy="707886"/>
          </a:xfrm>
          <a:prstGeom prst="rect">
            <a:avLst/>
          </a:prstGeom>
          <a:noFill/>
        </p:spPr>
        <p:txBody>
          <a:bodyPr wrap="square" rtlCol="0">
            <a:spAutoFit/>
          </a:bodyPr>
          <a:lstStyle/>
          <a:p>
            <a:r>
              <a:rPr lang="en-US" sz="4000" dirty="0">
                <a:solidFill>
                  <a:schemeClr val="bg1"/>
                </a:solidFill>
              </a:rPr>
              <a:t>Tau</a:t>
            </a:r>
          </a:p>
        </p:txBody>
      </p:sp>
    </p:spTree>
    <p:extLst>
      <p:ext uri="{BB962C8B-B14F-4D97-AF65-F5344CB8AC3E}">
        <p14:creationId xmlns:p14="http://schemas.microsoft.com/office/powerpoint/2010/main" val="2627665234"/>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{D63F03C0-A945-45AB-BCF5-85EB5FA3759F}tf33713516_win32</Template>
  <TotalTime>8286</TotalTime>
  <Words>2225</Words>
  <Application>Microsoft Office PowerPoint</Application>
  <PresentationFormat>Widescreen</PresentationFormat>
  <Paragraphs>237</Paragraphs>
  <Slides>28</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Aharoni</vt:lpstr>
      <vt:lpstr>Arial</vt:lpstr>
      <vt:lpstr>Arial Black</vt:lpstr>
      <vt:lpstr>Brush Script MT</vt:lpstr>
      <vt:lpstr>Calibri</vt:lpstr>
      <vt:lpstr>Gill Sans MT</vt:lpstr>
      <vt:lpstr>Helvetica Neue</vt:lpstr>
      <vt:lpstr>Lato</vt:lpstr>
      <vt:lpstr>Open Sans</vt:lpstr>
      <vt:lpstr>Tahoma</vt:lpstr>
      <vt:lpstr>Times New Roman</vt:lpstr>
      <vt:lpstr>Walbaum Display</vt:lpstr>
      <vt:lpstr>Wingdings</vt:lpstr>
      <vt:lpstr>3DFloatVTI</vt:lpstr>
      <vt:lpstr>ETHICS AND LAW Cognitive Assessment of  Aging Doctors</vt:lpstr>
      <vt:lpstr>Disclosure</vt:lpstr>
      <vt:lpstr>KEY POINTS</vt:lpstr>
      <vt:lpstr>PowerPoint Presentation</vt:lpstr>
      <vt:lpstr>2020 Census of U.S. Doctors </vt:lpstr>
      <vt:lpstr>BRAIN: Normal Aging</vt:lpstr>
      <vt:lpstr>PowerPoint Presentation</vt:lpstr>
      <vt:lpstr>Dr. Ron Brookmeyer </vt:lpstr>
      <vt:lpstr>3-stages of Preclinical Alzheimer’s  Last over 10 years</vt:lpstr>
      <vt:lpstr>U.S. Population        ~ 330 million</vt:lpstr>
      <vt:lpstr>Types of Dementias No form of dementia is part of the aging process.</vt:lpstr>
      <vt:lpstr>KEY SYMPOSIUM - 2003 Mild  cognitive  impairment  –  beyond  controversies,  towards a  consensus:  report  of  the  International  Working  Group on  Mild  Cognitive  Impairment J. Int. Medicine 2004;256:240–246</vt:lpstr>
      <vt:lpstr>PowerPoint Presentation</vt:lpstr>
      <vt:lpstr>Screening Cognition Tests</vt:lpstr>
      <vt:lpstr>Imaging of Brain Structures</vt:lpstr>
      <vt:lpstr>TESTS - Blood, Urine, CSF: Amyloid, Tau and Neurofibrils</vt:lpstr>
      <vt:lpstr>Quality of Care by  Older Doctors </vt:lpstr>
      <vt:lpstr>2011, Southern et al - Inpatients of physicians with more than 20 years of practice had higher risk of mortality.  2013, Epstein et al - Fewer maternal complications in patients of obstetricians practicing for more decades.   2017, Tsugawa et al - 736,537 admissions managed by 18,854 hospitalist physicians and found higher mortality in patients treated by older physicians with lower volumes. </vt:lpstr>
      <vt:lpstr>Screening Physicians for MCI</vt:lpstr>
      <vt:lpstr>Screening Older Physicians (Cont’d)</vt:lpstr>
      <vt:lpstr>Federal Law</vt:lpstr>
      <vt:lpstr>BFOQ</vt:lpstr>
      <vt:lpstr>Federal Law</vt:lpstr>
      <vt:lpstr>PowerPoint Presentation</vt:lpstr>
      <vt:lpstr>COGNITIVE SCREENING   For Late Career Physicians (LCPs)</vt:lpstr>
      <vt:lpstr>Physicians &gt;65 years of Age </vt:lpstr>
      <vt:lpstr>Conclusion  Mandatory screening of doctors is needed.  It is best applied to all doctors over 40.  The State medical licensing boards may play a major role in screening doctors along with other stakeholders including peers, hospitals, and medical organizations.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Mandatory Screening of Older Doctors for Physical and Cognitive Impairment</dc:title>
  <dc:creator>Sandy Sanbar</dc:creator>
  <cp:lastModifiedBy>Sandy Sanbar</cp:lastModifiedBy>
  <cp:revision>25</cp:revision>
  <dcterms:created xsi:type="dcterms:W3CDTF">2022-08-28T02:52:16Z</dcterms:created>
  <dcterms:modified xsi:type="dcterms:W3CDTF">2022-09-02T23:41:15Z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