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40" d="100"/>
          <a:sy n="40" d="100"/>
        </p:scale>
        <p:origin x="6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2/9/2022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2/9/2022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8B283-2387-43F3-9AFD-F8477624EB90}"/>
              </a:ext>
            </a:extLst>
          </p:cNvPr>
          <p:cNvSpPr>
            <a:spLocks noGrp="1"/>
          </p:cNvSpPr>
          <p:nvPr>
            <p:ph type="ctrTitle"/>
          </p:nvPr>
        </p:nvSpPr>
        <p:spPr>
          <a:xfrm>
            <a:off x="2367418" y="1427967"/>
            <a:ext cx="5980208" cy="1891430"/>
          </a:xfrm>
          <a:solidFill>
            <a:schemeClr val="bg1">
              <a:lumMod val="75000"/>
            </a:schemeClr>
          </a:solidFill>
        </p:spPr>
        <p:txBody>
          <a:bodyPr>
            <a:normAutofit/>
          </a:bodyPr>
          <a:lstStyle/>
          <a:p>
            <a:r>
              <a:rPr lang="en-US" sz="5400" dirty="0">
                <a:latin typeface="Aharoni" panose="02010803020104030203" pitchFamily="2" charset="-79"/>
                <a:cs typeface="Aharoni" panose="02010803020104030203" pitchFamily="2" charset="-79"/>
              </a:rPr>
              <a:t>Loss of Chance of Survival</a:t>
            </a:r>
          </a:p>
        </p:txBody>
      </p:sp>
      <p:pic>
        <p:nvPicPr>
          <p:cNvPr id="4" name="Picture 3">
            <a:extLst>
              <a:ext uri="{FF2B5EF4-FFF2-40B4-BE49-F238E27FC236}">
                <a16:creationId xmlns:a16="http://schemas.microsoft.com/office/drawing/2014/main" id="{2DEC874F-E586-4C08-86ED-7DEEE592F6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97730" y="839244"/>
            <a:ext cx="2506964" cy="1891430"/>
          </a:xfrm>
          <a:prstGeom prst="rect">
            <a:avLst/>
          </a:prstGeom>
          <a:noFill/>
          <a:ln>
            <a:noFill/>
          </a:ln>
        </p:spPr>
      </p:pic>
      <p:sp>
        <p:nvSpPr>
          <p:cNvPr id="7" name="TextBox 6">
            <a:extLst>
              <a:ext uri="{FF2B5EF4-FFF2-40B4-BE49-F238E27FC236}">
                <a16:creationId xmlns:a16="http://schemas.microsoft.com/office/drawing/2014/main" id="{36EDE837-EC0C-446B-A4B8-E979EA3A32E0}"/>
              </a:ext>
            </a:extLst>
          </p:cNvPr>
          <p:cNvSpPr txBox="1"/>
          <p:nvPr/>
        </p:nvSpPr>
        <p:spPr>
          <a:xfrm>
            <a:off x="2367418" y="3695178"/>
            <a:ext cx="9551866"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Infant – born with Down syndrome</a:t>
            </a:r>
          </a:p>
          <a:p>
            <a:pPr marL="342900" indent="-342900">
              <a:buFont typeface="Arial" panose="020B0604020202020204" pitchFamily="34" charset="0"/>
              <a:buChar char="•"/>
            </a:pPr>
            <a:r>
              <a:rPr lang="en-US" sz="2400" dirty="0"/>
              <a:t>Murmur at birth heard by pediatrician.  Echocardiogram ordered.</a:t>
            </a:r>
          </a:p>
          <a:p>
            <a:pPr marL="342900" indent="-342900">
              <a:buFont typeface="Arial" panose="020B0604020202020204" pitchFamily="34" charset="0"/>
              <a:buChar char="•"/>
            </a:pPr>
            <a:r>
              <a:rPr lang="en-US" sz="2400" dirty="0"/>
              <a:t>Two days later, interpreted as significantly by cardiologist requiring cardiology consult and further imaging.  Report faxed to hospital.</a:t>
            </a:r>
          </a:p>
          <a:p>
            <a:pPr marL="342900" indent="-342900">
              <a:buFont typeface="Arial" panose="020B0604020202020204" pitchFamily="34" charset="0"/>
              <a:buChar char="•"/>
            </a:pPr>
            <a:r>
              <a:rPr lang="en-US" sz="2400" dirty="0"/>
              <a:t>Cardiologist did not contact anyone at hospital to confirm receipt.</a:t>
            </a:r>
          </a:p>
          <a:p>
            <a:pPr marL="342900" indent="-342900">
              <a:buFont typeface="Arial" panose="020B0604020202020204" pitchFamily="34" charset="0"/>
              <a:buChar char="•"/>
            </a:pPr>
            <a:r>
              <a:rPr lang="en-US" sz="2400" dirty="0"/>
              <a:t>Murmur seemed to resolve. Baby was discharged.</a:t>
            </a:r>
          </a:p>
        </p:txBody>
      </p:sp>
      <p:pic>
        <p:nvPicPr>
          <p:cNvPr id="1026" name="Picture 2" descr="Photos of Babies With Down Syndrome | POPSUGAR Family">
            <a:extLst>
              <a:ext uri="{FF2B5EF4-FFF2-40B4-BE49-F238E27FC236}">
                <a16:creationId xmlns:a16="http://schemas.microsoft.com/office/drawing/2014/main" id="{EAE5D2EF-3833-474A-A03E-F52E7BA86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20" y="3104024"/>
            <a:ext cx="2275298" cy="3033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03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01DF-B051-4A84-A0D7-7BE98B451EAD}"/>
              </a:ext>
            </a:extLst>
          </p:cNvPr>
          <p:cNvSpPr>
            <a:spLocks noGrp="1"/>
          </p:cNvSpPr>
          <p:nvPr>
            <p:ph type="title"/>
          </p:nvPr>
        </p:nvSpPr>
        <p:spPr>
          <a:xfrm>
            <a:off x="609601" y="882314"/>
            <a:ext cx="10445254" cy="878308"/>
          </a:xfrm>
          <a:solidFill>
            <a:schemeClr val="bg1">
              <a:lumMod val="75000"/>
            </a:schemeClr>
          </a:solidFill>
        </p:spPr>
        <p:txBody>
          <a:bodyPr>
            <a:normAutofit/>
          </a:bodyPr>
          <a:lstStyle/>
          <a:p>
            <a:pPr algn="ctr"/>
            <a:r>
              <a:rPr lang="en-US" sz="4800" dirty="0">
                <a:solidFill>
                  <a:schemeClr val="accent1">
                    <a:lumMod val="50000"/>
                  </a:schemeClr>
                </a:solidFill>
                <a:latin typeface="Aharoni" panose="02010803020104030203" pitchFamily="2" charset="-79"/>
                <a:cs typeface="Aharoni" panose="02010803020104030203" pitchFamily="2" charset="-79"/>
              </a:rPr>
              <a:t>Baby: Down Syndrome</a:t>
            </a:r>
          </a:p>
        </p:txBody>
      </p:sp>
      <p:sp>
        <p:nvSpPr>
          <p:cNvPr id="3" name="Content Placeholder 2">
            <a:extLst>
              <a:ext uri="{FF2B5EF4-FFF2-40B4-BE49-F238E27FC236}">
                <a16:creationId xmlns:a16="http://schemas.microsoft.com/office/drawing/2014/main" id="{FE4496E2-7971-49BD-B474-2A70A858571B}"/>
              </a:ext>
            </a:extLst>
          </p:cNvPr>
          <p:cNvSpPr>
            <a:spLocks noGrp="1"/>
          </p:cNvSpPr>
          <p:nvPr>
            <p:ph idx="1"/>
          </p:nvPr>
        </p:nvSpPr>
        <p:spPr>
          <a:xfrm>
            <a:off x="465221" y="2015732"/>
            <a:ext cx="10589633" cy="4112352"/>
          </a:xfrm>
        </p:spPr>
        <p:txBody>
          <a:bodyPr>
            <a:normAutofit/>
          </a:bodyPr>
          <a:lstStyle/>
          <a:p>
            <a:pPr>
              <a:lnSpc>
                <a:spcPct val="100000"/>
              </a:lnSpc>
            </a:pPr>
            <a:r>
              <a:rPr lang="en-US" sz="2400" dirty="0"/>
              <a:t>Follow-up 2 days post-discharge – slight jaundice.  No murmur.</a:t>
            </a:r>
          </a:p>
          <a:p>
            <a:pPr>
              <a:lnSpc>
                <a:spcPct val="100000"/>
              </a:lnSpc>
            </a:pPr>
            <a:r>
              <a:rPr lang="en-US" sz="2400" dirty="0"/>
              <a:t>10 days later – seen by pediatrician.  Echocardiogram report not available </a:t>
            </a:r>
          </a:p>
          <a:p>
            <a:pPr>
              <a:lnSpc>
                <a:spcPct val="100000"/>
              </a:lnSpc>
            </a:pPr>
            <a:r>
              <a:rPr lang="en-US" sz="2400" dirty="0"/>
              <a:t>One month later – received immunizations.  Not seen by pediatrician.</a:t>
            </a:r>
          </a:p>
          <a:p>
            <a:pPr>
              <a:lnSpc>
                <a:spcPct val="100000"/>
              </a:lnSpc>
            </a:pPr>
            <a:r>
              <a:rPr lang="en-US" sz="2400" dirty="0"/>
              <a:t>Parents relocated.  Did not return to original pediatrician.  No </a:t>
            </a:r>
            <a:r>
              <a:rPr lang="en-US" sz="2400" dirty="0" err="1"/>
              <a:t>Echocg</a:t>
            </a:r>
            <a:r>
              <a:rPr lang="en-US" sz="2400" dirty="0"/>
              <a:t> report.</a:t>
            </a:r>
          </a:p>
          <a:p>
            <a:pPr>
              <a:lnSpc>
                <a:spcPct val="100000"/>
              </a:lnSpc>
            </a:pPr>
            <a:r>
              <a:rPr lang="en-US" sz="2400" dirty="0"/>
              <a:t>Baby failed to thrive.  Died at home at age 2.  </a:t>
            </a:r>
          </a:p>
          <a:p>
            <a:pPr>
              <a:lnSpc>
                <a:spcPct val="100000"/>
              </a:lnSpc>
            </a:pPr>
            <a:r>
              <a:rPr lang="en-US" sz="2400" dirty="0"/>
              <a:t>Echocardiogram:  Found in mother’s medical records.  </a:t>
            </a:r>
          </a:p>
          <a:p>
            <a:pPr>
              <a:lnSpc>
                <a:spcPct val="100000"/>
              </a:lnSpc>
            </a:pPr>
            <a:r>
              <a:rPr lang="en-US" sz="2400" dirty="0"/>
              <a:t>Autopsy: same significant cardiac abnormalities as on Echocardiogram.</a:t>
            </a:r>
          </a:p>
          <a:p>
            <a:pPr>
              <a:lnSpc>
                <a:spcPct val="100000"/>
              </a:lnSpc>
            </a:pPr>
            <a:r>
              <a:rPr lang="en-US" sz="2400" dirty="0"/>
              <a:t>Claim filed.  Case settled.</a:t>
            </a:r>
          </a:p>
        </p:txBody>
      </p:sp>
    </p:spTree>
    <p:extLst>
      <p:ext uri="{BB962C8B-B14F-4D97-AF65-F5344CB8AC3E}">
        <p14:creationId xmlns:p14="http://schemas.microsoft.com/office/powerpoint/2010/main" val="93703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68E2-6501-4F12-B37D-13AD40CF739E}"/>
              </a:ext>
            </a:extLst>
          </p:cNvPr>
          <p:cNvSpPr>
            <a:spLocks noGrp="1"/>
          </p:cNvSpPr>
          <p:nvPr>
            <p:ph type="title"/>
          </p:nvPr>
        </p:nvSpPr>
        <p:spPr>
          <a:xfrm>
            <a:off x="1451579" y="882317"/>
            <a:ext cx="9603275" cy="811017"/>
          </a:xfrm>
          <a:solidFill>
            <a:schemeClr val="bg1">
              <a:lumMod val="75000"/>
            </a:schemeClr>
          </a:solidFill>
        </p:spPr>
        <p:txBody>
          <a:bodyPr>
            <a:normAutofit/>
          </a:bodyPr>
          <a:lstStyle/>
          <a:p>
            <a:pPr algn="ctr"/>
            <a:r>
              <a:rPr lang="en-US" sz="4800" dirty="0">
                <a:solidFill>
                  <a:schemeClr val="accent1">
                    <a:lumMod val="50000"/>
                  </a:schemeClr>
                </a:solidFill>
                <a:latin typeface="Aharoni" panose="02010803020104030203" pitchFamily="2" charset="-79"/>
                <a:cs typeface="Aharoni" panose="02010803020104030203" pitchFamily="2" charset="-79"/>
              </a:rPr>
              <a:t>Case Discussion</a:t>
            </a:r>
          </a:p>
        </p:txBody>
      </p:sp>
      <p:sp>
        <p:nvSpPr>
          <p:cNvPr id="3" name="Content Placeholder 2">
            <a:extLst>
              <a:ext uri="{FF2B5EF4-FFF2-40B4-BE49-F238E27FC236}">
                <a16:creationId xmlns:a16="http://schemas.microsoft.com/office/drawing/2014/main" id="{C136C39E-861A-49AC-B849-2B3FF3A8E70F}"/>
              </a:ext>
            </a:extLst>
          </p:cNvPr>
          <p:cNvSpPr>
            <a:spLocks noGrp="1"/>
          </p:cNvSpPr>
          <p:nvPr>
            <p:ph idx="1"/>
          </p:nvPr>
        </p:nvSpPr>
        <p:spPr>
          <a:xfrm>
            <a:off x="1451579" y="2015732"/>
            <a:ext cx="9603275" cy="3959951"/>
          </a:xfrm>
        </p:spPr>
        <p:txBody>
          <a:bodyPr/>
          <a:lstStyle/>
          <a:p>
            <a:r>
              <a:rPr lang="en-US" sz="2400" dirty="0"/>
              <a:t>Pediatrician: Follow up.  No documentation of attempt to obtain report of echocardiogram </a:t>
            </a:r>
          </a:p>
          <a:p>
            <a:r>
              <a:rPr lang="en-US" sz="2400" dirty="0"/>
              <a:t>Cardiologist:  Report to pediatrician.  Check if report was received.</a:t>
            </a:r>
          </a:p>
          <a:p>
            <a:r>
              <a:rPr lang="en-US" sz="2400" dirty="0"/>
              <a:t>Hospital:  Filing in mother’s chart.  No copy to pediatrician.</a:t>
            </a:r>
          </a:p>
          <a:p>
            <a:r>
              <a:rPr lang="en-US" sz="2400" dirty="0"/>
              <a:t>Cause of action: Loss of chance of survival</a:t>
            </a:r>
          </a:p>
          <a:p>
            <a:r>
              <a:rPr lang="en-US" sz="2400" dirty="0"/>
              <a:t>Policies: Communicating abnormal results. Inpatient and outpatient</a:t>
            </a:r>
          </a:p>
          <a:p>
            <a:r>
              <a:rPr lang="en-US" sz="2400" dirty="0"/>
              <a:t>Communicating results to patients/relatives in a timely manner (portals) </a:t>
            </a:r>
          </a:p>
        </p:txBody>
      </p:sp>
    </p:spTree>
    <p:extLst>
      <p:ext uri="{BB962C8B-B14F-4D97-AF65-F5344CB8AC3E}">
        <p14:creationId xmlns:p14="http://schemas.microsoft.com/office/powerpoint/2010/main" val="282645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65C3-D705-4C1C-BED6-1E242E9242B4}"/>
              </a:ext>
            </a:extLst>
          </p:cNvPr>
          <p:cNvSpPr>
            <a:spLocks noGrp="1"/>
          </p:cNvSpPr>
          <p:nvPr>
            <p:ph type="title"/>
          </p:nvPr>
        </p:nvSpPr>
        <p:spPr>
          <a:xfrm>
            <a:off x="1451579" y="978568"/>
            <a:ext cx="9603275" cy="875186"/>
          </a:xfrm>
          <a:solidFill>
            <a:schemeClr val="bg1">
              <a:lumMod val="75000"/>
            </a:schemeClr>
          </a:solidFill>
        </p:spPr>
        <p:txBody>
          <a:bodyPr>
            <a:noAutofit/>
          </a:bodyPr>
          <a:lstStyle/>
          <a:p>
            <a:pPr algn="ctr"/>
            <a:r>
              <a:rPr lang="en-US" sz="4000"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How to Prevent such Lawsuits?</a:t>
            </a:r>
            <a:endParaRPr lang="en-US" sz="4000"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19B4A18F-3A0F-4DD7-A97F-AADAF029E102}"/>
              </a:ext>
            </a:extLst>
          </p:cNvPr>
          <p:cNvSpPr>
            <a:spLocks noGrp="1"/>
          </p:cNvSpPr>
          <p:nvPr>
            <p:ph idx="1"/>
          </p:nvPr>
        </p:nvSpPr>
        <p:spPr>
          <a:xfrm>
            <a:off x="449179" y="1853754"/>
            <a:ext cx="11405937" cy="4306414"/>
          </a:xfrm>
        </p:spPr>
        <p:txBody>
          <a:bodyPr>
            <a:noAutofit/>
          </a:bodyPr>
          <a:lstStyle/>
          <a:p>
            <a:r>
              <a:rPr lang="en-US"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Prevent adverse events</a:t>
            </a:r>
            <a:r>
              <a:rPr lang="en-US"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by having reliable systems in place and engaging in good communication between clinicians. Systems need to be designed for special conditions (such as a newborn with their mother's name attached to reports) and for assurances that the reports will follow the patient. </a:t>
            </a:r>
          </a:p>
          <a:p>
            <a:r>
              <a:rPr lang="en-US"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Evidence-based policies need to be in place for the communication of abnormal test results, like in this case, which was significantly abnormal but nonemergent at the time. As seen here, systems are needed both in hospitals and physicians' offices.</a:t>
            </a:r>
          </a:p>
          <a:p>
            <a:r>
              <a:rPr lang="en-US" i="1" dirty="0">
                <a:solidFill>
                  <a:srgbClr val="222222"/>
                </a:solidFill>
                <a:effectLst/>
                <a:latin typeface="Arial" panose="020B0604020202020204" pitchFamily="34" charset="0"/>
                <a:ea typeface="Times New Roman" panose="02020603050405020304" pitchFamily="18" charset="0"/>
              </a:rPr>
              <a:t>Preclude malpractice claims</a:t>
            </a:r>
            <a:r>
              <a:rPr lang="en-US" dirty="0">
                <a:solidFill>
                  <a:srgbClr val="222222"/>
                </a:solidFill>
                <a:effectLst/>
                <a:latin typeface="Arial" panose="020B0604020202020204" pitchFamily="34" charset="0"/>
                <a:ea typeface="Times New Roman" panose="02020603050405020304" pitchFamily="18" charset="0"/>
              </a:rPr>
              <a:t> by having good communication with patients and families. Having patients and families aware of what to expect at home after discharge builds collaboration and trust. </a:t>
            </a:r>
          </a:p>
          <a:p>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Document - </a:t>
            </a:r>
            <a:r>
              <a:rPr lang="en-US" sz="1800" dirty="0">
                <a:solidFill>
                  <a:srgbClr val="222222"/>
                </a:solidFill>
                <a:effectLst/>
                <a:latin typeface="Arial" panose="020B0604020202020204" pitchFamily="34" charset="0"/>
                <a:ea typeface="Times New Roman" panose="02020603050405020304" pitchFamily="18" charset="0"/>
              </a:rPr>
              <a:t>lack of documentation about attempt to obtain echocardiogram report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57900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175</TotalTime>
  <Words>363</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vt:lpstr>
      <vt:lpstr>Calibri</vt:lpstr>
      <vt:lpstr>Gill Sans MT</vt:lpstr>
      <vt:lpstr>Gallery</vt:lpstr>
      <vt:lpstr>Loss of Chance of Survival</vt:lpstr>
      <vt:lpstr>Baby: Down Syndrome</vt:lpstr>
      <vt:lpstr>Case Discussion</vt:lpstr>
      <vt:lpstr>How to Prevent such Lawsuits?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Loss of Chance of Survival</dc:title>
  <dc:creator>Shafeek Sandy Sanbar</dc:creator>
  <cp:lastModifiedBy>Shafeek Sandy Sanbar</cp:lastModifiedBy>
  <cp:revision>1</cp:revision>
  <dcterms:created xsi:type="dcterms:W3CDTF">2022-02-09T20:35:41Z</dcterms:created>
  <dcterms:modified xsi:type="dcterms:W3CDTF">2022-02-09T23:31:29Z</dcterms:modified>
</cp:coreProperties>
</file>