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72" r:id="rId6"/>
    <p:sldId id="273" r:id="rId7"/>
    <p:sldId id="268" r:id="rId8"/>
    <p:sldId id="269" r:id="rId9"/>
    <p:sldId id="266" r:id="rId10"/>
    <p:sldId id="267" r:id="rId11"/>
    <p:sldId id="278" r:id="rId12"/>
    <p:sldId id="279" r:id="rId13"/>
    <p:sldId id="280" r:id="rId14"/>
    <p:sldId id="281" r:id="rId15"/>
    <p:sldId id="274"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36" d="100"/>
          <a:sy n="36" d="100"/>
        </p:scale>
        <p:origin x="76"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2/2/2022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854181D-6920-4594-9A5D-6CE56DC9F8B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123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654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098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DB8D0-98ED-4B86-9D5F-E61ADC70144D}" type="datetimeFigureOut">
              <a:rPr lang="en-US" smtClean="0"/>
              <a:t>2/2/2022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614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DB8D0-98ED-4B86-9D5F-E61ADC70144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4181D-6920-4594-9A5D-6CE56DC9F8B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416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DB8D0-98ED-4B86-9D5F-E61ADC70144D}"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403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DB8D0-98ED-4B86-9D5F-E61ADC70144D}" type="datetimeFigureOut">
              <a:rPr lang="en-US" smtClean="0"/>
              <a:t>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4181D-6920-4594-9A5D-6CE56DC9F8B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381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EDB8D0-98ED-4B86-9D5F-E61ADC70144D}" type="datetimeFigureOut">
              <a:rPr lang="en-US" smtClean="0"/>
              <a:t>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4181D-6920-4594-9A5D-6CE56DC9F8B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877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DB8D0-98ED-4B86-9D5F-E61ADC70144D}" type="datetimeFigureOut">
              <a:rPr lang="en-US" smtClean="0"/>
              <a:t>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4181D-6920-4594-9A5D-6CE56DC9F8B2}" type="slidenum">
              <a:rPr lang="en-US" smtClean="0"/>
              <a:t>‹#›</a:t>
            </a:fld>
            <a:endParaRPr lang="en-US"/>
          </a:p>
        </p:txBody>
      </p:sp>
    </p:spTree>
    <p:extLst>
      <p:ext uri="{BB962C8B-B14F-4D97-AF65-F5344CB8AC3E}">
        <p14:creationId xmlns:p14="http://schemas.microsoft.com/office/powerpoint/2010/main" val="228495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DB8D0-98ED-4B86-9D5F-E61ADC70144D}"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055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2EDB8D0-98ED-4B86-9D5F-E61ADC70144D}" type="datetimeFigureOut">
              <a:rPr lang="en-US" smtClean="0"/>
              <a:t>2/2/2022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854181D-6920-4594-9A5D-6CE56DC9F8B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943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2EDB8D0-98ED-4B86-9D5F-E61ADC70144D}" type="datetimeFigureOut">
              <a:rPr lang="en-US" smtClean="0"/>
              <a:pPr/>
              <a:t>2/2/2022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854181D-6920-4594-9A5D-6CE56DC9F8B2}"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991995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72D9-0648-49F5-A94A-4DEB5DB4DB92}"/>
              </a:ext>
            </a:extLst>
          </p:cNvPr>
          <p:cNvSpPr>
            <a:spLocks noGrp="1"/>
          </p:cNvSpPr>
          <p:nvPr>
            <p:ph type="ctrTitle"/>
          </p:nvPr>
        </p:nvSpPr>
        <p:spPr>
          <a:xfrm>
            <a:off x="2030278" y="1263332"/>
            <a:ext cx="9285777" cy="1898322"/>
          </a:xfrm>
          <a:solidFill>
            <a:schemeClr val="tx2">
              <a:lumMod val="20000"/>
              <a:lumOff val="80000"/>
            </a:schemeClr>
          </a:solidFill>
        </p:spPr>
        <p:txBody>
          <a:bodyPr>
            <a:normAutofit fontScale="90000"/>
          </a:bodyPr>
          <a:lstStyle/>
          <a:p>
            <a:pPr algn="ctr"/>
            <a:r>
              <a:rPr lang="en-US" sz="4800" b="1" dirty="0">
                <a:solidFill>
                  <a:srgbClr val="000000"/>
                </a:solidFill>
                <a:effectLst/>
                <a:latin typeface="Tahoma" panose="020B0604030504040204" pitchFamily="34" charset="0"/>
                <a:ea typeface="Times New Roman" panose="02020603050405020304" pitchFamily="18" charset="0"/>
              </a:rPr>
              <a:t>Medical paper Records </a:t>
            </a:r>
            <a:br>
              <a:rPr lang="en-US" sz="4800" b="1" dirty="0">
                <a:solidFill>
                  <a:srgbClr val="000000"/>
                </a:solidFill>
                <a:effectLst/>
                <a:latin typeface="Tahoma" panose="020B0604030504040204" pitchFamily="34" charset="0"/>
                <a:ea typeface="Times New Roman" panose="02020603050405020304" pitchFamily="18" charset="0"/>
              </a:rPr>
            </a:br>
            <a:r>
              <a:rPr lang="en-US" sz="4800" b="1" dirty="0">
                <a:solidFill>
                  <a:srgbClr val="000000"/>
                </a:solidFill>
                <a:effectLst/>
                <a:latin typeface="Tahoma" panose="020B0604030504040204" pitchFamily="34" charset="0"/>
                <a:ea typeface="Times New Roman" panose="02020603050405020304" pitchFamily="18" charset="0"/>
              </a:rPr>
              <a:t>and EHR </a:t>
            </a:r>
            <a:br>
              <a:rPr lang="en-US" sz="4800" b="1" dirty="0">
                <a:solidFill>
                  <a:srgbClr val="000000"/>
                </a:solidFill>
                <a:effectLst/>
                <a:latin typeface="Tahoma" panose="020B0604030504040204" pitchFamily="34" charset="0"/>
                <a:ea typeface="Times New Roman" panose="02020603050405020304" pitchFamily="18" charset="0"/>
              </a:rPr>
            </a:br>
            <a:r>
              <a:rPr lang="en-US" sz="4800" b="1" dirty="0">
                <a:solidFill>
                  <a:srgbClr val="000000"/>
                </a:solidFill>
                <a:effectLst/>
                <a:latin typeface="Tahoma" panose="020B0604030504040204" pitchFamily="34" charset="0"/>
                <a:ea typeface="Times New Roman" panose="02020603050405020304" pitchFamily="18" charset="0"/>
              </a:rPr>
              <a:t>Questions and Answers</a:t>
            </a:r>
            <a:endParaRPr lang="en-US" dirty="0"/>
          </a:p>
        </p:txBody>
      </p:sp>
    </p:spTree>
    <p:extLst>
      <p:ext uri="{BB962C8B-B14F-4D97-AF65-F5344CB8AC3E}">
        <p14:creationId xmlns:p14="http://schemas.microsoft.com/office/powerpoint/2010/main" val="374400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xfrm>
            <a:off x="1451579" y="405353"/>
            <a:ext cx="9603275" cy="1300899"/>
          </a:xfrm>
          <a:solidFill>
            <a:schemeClr val="tx2">
              <a:lumMod val="20000"/>
              <a:lumOff val="80000"/>
            </a:schemeClr>
          </a:solidFill>
        </p:spPr>
        <p:txBody>
          <a:bodyPr>
            <a:normAutofit fontScale="90000"/>
          </a:bodyPr>
          <a:lstStyle/>
          <a:p>
            <a:pPr algn="ctr"/>
            <a:r>
              <a:rPr lang="en-US" sz="3600"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Can records be transferred to microfilm, microfiche, or disk or stored in a computer?</a:t>
            </a:r>
            <a:endParaRPr lang="en-US" sz="3600"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p:txBody>
          <a:bodyPr>
            <a:normAutofit fontScale="85000" lnSpcReduction="10000"/>
          </a:bodyPr>
          <a:lstStyle/>
          <a:p>
            <a:r>
              <a:rPr lang="en-US" sz="3200" dirty="0">
                <a:effectLst/>
                <a:latin typeface="Tahoma" panose="020B0604030504040204" pitchFamily="34" charset="0"/>
                <a:ea typeface="Times New Roman" panose="02020603050405020304" pitchFamily="18" charset="0"/>
              </a:rPr>
              <a:t>Yes. The factors in the previous question can also guide you on transferring records to microfilm, microfiche, or disk and on storing records in a computer. </a:t>
            </a:r>
          </a:p>
          <a:p>
            <a:r>
              <a:rPr lang="en-US" sz="3200" dirty="0">
                <a:effectLst/>
                <a:latin typeface="Tahoma" panose="020B0604030504040204" pitchFamily="34" charset="0"/>
                <a:ea typeface="Times New Roman" panose="02020603050405020304" pitchFamily="18" charset="0"/>
              </a:rPr>
              <a:t>As of March 26, 2013, protected health information (PHI) transferred or stored electronically must be encrypted. Computer data should be backed up at regular intervals and stored off site, as in the previous question.</a:t>
            </a:r>
            <a:endParaRPr lang="en-US" sz="3200" dirty="0"/>
          </a:p>
        </p:txBody>
      </p:sp>
    </p:spTree>
    <p:extLst>
      <p:ext uri="{BB962C8B-B14F-4D97-AF65-F5344CB8AC3E}">
        <p14:creationId xmlns:p14="http://schemas.microsoft.com/office/powerpoint/2010/main" val="79232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1451579" y="395927"/>
            <a:ext cx="9603275" cy="1323372"/>
          </a:xfrm>
          <a:solidFill>
            <a:schemeClr val="tx2">
              <a:lumMod val="20000"/>
              <a:lumOff val="80000"/>
            </a:schemeClr>
          </a:solidFill>
        </p:spPr>
        <p:txBody>
          <a:bodyPr>
            <a:noAutofit/>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Is it sufficient to back up a copy of an electronic health record (EHR) onto a disk?</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509047" y="1941922"/>
            <a:ext cx="11189617" cy="3969780"/>
          </a:xfrm>
        </p:spPr>
        <p:txBody>
          <a:bodyPr>
            <a:noAutofit/>
          </a:bodyPr>
          <a:lstStyle/>
          <a:p>
            <a:r>
              <a:rPr lang="en-US" sz="2400" dirty="0">
                <a:effectLst/>
                <a:latin typeface="Tahoma" panose="020B0604030504040204" pitchFamily="34" charset="0"/>
                <a:ea typeface="Times New Roman" panose="02020603050405020304" pitchFamily="18" charset="0"/>
              </a:rPr>
              <a:t>Yes. However, you should store a copy of the EHR software, along with the data itself, to make sure the records can be read in the future. Alternatively, you could save the data in PDF format so it can be read without special software. </a:t>
            </a:r>
          </a:p>
          <a:p>
            <a:r>
              <a:rPr lang="en-US" sz="2400" dirty="0">
                <a:effectLst/>
                <a:latin typeface="Tahoma" panose="020B0604030504040204" pitchFamily="34" charset="0"/>
                <a:ea typeface="Times New Roman" panose="02020603050405020304" pitchFamily="18" charset="0"/>
              </a:rPr>
              <a:t>Regardless, all PHI stored electronically must be encrypted. </a:t>
            </a:r>
          </a:p>
          <a:p>
            <a:r>
              <a:rPr lang="en-US" sz="2400" dirty="0">
                <a:effectLst/>
                <a:latin typeface="Tahoma" panose="020B0604030504040204" pitchFamily="34" charset="0"/>
                <a:ea typeface="Times New Roman" panose="02020603050405020304" pitchFamily="18" charset="0"/>
              </a:rPr>
              <a:t>If you use an application service provider—where your data is stored by the EHR vendor and you access it online—your contract should include terms that ensure your data will be available to you when you’re ready to make arrangements for long-term storage.</a:t>
            </a:r>
            <a:endParaRPr lang="en-US" sz="2400" dirty="0"/>
          </a:p>
        </p:txBody>
      </p:sp>
    </p:spTree>
    <p:extLst>
      <p:ext uri="{BB962C8B-B14F-4D97-AF65-F5344CB8AC3E}">
        <p14:creationId xmlns:p14="http://schemas.microsoft.com/office/powerpoint/2010/main" val="20250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solidFill>
            <a:schemeClr val="tx2">
              <a:lumMod val="20000"/>
              <a:lumOff val="80000"/>
            </a:schemeClr>
          </a:solidFill>
        </p:spPr>
        <p:txBody>
          <a:bodyPr>
            <a:normAutofit/>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Can I thin and purge medical records prior to storage?</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p:txBody>
          <a:bodyPr>
            <a:normAutofit lnSpcReduction="10000"/>
          </a:bodyPr>
          <a:lstStyle/>
          <a:p>
            <a:r>
              <a:rPr lang="en-US" sz="3600" dirty="0">
                <a:effectLst/>
                <a:latin typeface="Tahoma" panose="020B0604030504040204" pitchFamily="34" charset="0"/>
                <a:ea typeface="Times New Roman" panose="02020603050405020304" pitchFamily="18" charset="0"/>
              </a:rPr>
              <a:t>Yes. </a:t>
            </a:r>
          </a:p>
          <a:p>
            <a:r>
              <a:rPr lang="en-US" sz="3600" dirty="0">
                <a:effectLst/>
                <a:latin typeface="Tahoma" panose="020B0604030504040204" pitchFamily="34" charset="0"/>
                <a:ea typeface="Times New Roman" panose="02020603050405020304" pitchFamily="18" charset="0"/>
              </a:rPr>
              <a:t>Copies of other healthcare providers' medical records, such as hospital records, can be purged because the originals will be maintained by the hospital.</a:t>
            </a:r>
            <a:endParaRPr lang="en-US" sz="3600" dirty="0"/>
          </a:p>
        </p:txBody>
      </p:sp>
    </p:spTree>
    <p:extLst>
      <p:ext uri="{BB962C8B-B14F-4D97-AF65-F5344CB8AC3E}">
        <p14:creationId xmlns:p14="http://schemas.microsoft.com/office/powerpoint/2010/main" val="373033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838200" y="509852"/>
            <a:ext cx="10515600" cy="1325563"/>
          </a:xfrm>
          <a:solidFill>
            <a:schemeClr val="bg2">
              <a:lumMod val="90000"/>
            </a:schemeClr>
          </a:solidFill>
        </p:spPr>
        <p:txBody>
          <a:bodyPr>
            <a:normAutofit/>
          </a:bodyPr>
          <a:lstStyle/>
          <a:p>
            <a:pPr algn="ctr"/>
            <a:r>
              <a:rPr lang="en-US" sz="4400"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Can I sell my records when I sell my practice?</a:t>
            </a:r>
            <a:endParaRPr lang="en-US" sz="4400"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838200" y="2445487"/>
            <a:ext cx="10515600" cy="3239879"/>
          </a:xfrm>
        </p:spPr>
        <p:txBody>
          <a:bodyPr>
            <a:normAutofit/>
          </a:bodyPr>
          <a:lstStyle/>
          <a:p>
            <a:r>
              <a:rPr lang="en-US" sz="3600" dirty="0">
                <a:effectLst/>
                <a:latin typeface="Tahoma" panose="020B0604030504040204" pitchFamily="34" charset="0"/>
                <a:ea typeface="Times New Roman" panose="02020603050405020304" pitchFamily="18" charset="0"/>
              </a:rPr>
              <a:t>Yes. </a:t>
            </a:r>
          </a:p>
          <a:p>
            <a:r>
              <a:rPr lang="en-US" sz="3600" dirty="0">
                <a:effectLst/>
                <a:latin typeface="Tahoma" panose="020B0604030504040204" pitchFamily="34" charset="0"/>
                <a:ea typeface="Times New Roman" panose="02020603050405020304" pitchFamily="18" charset="0"/>
              </a:rPr>
              <a:t>We suggest that you include the recommended retention time and access capability as part of your sales agreement.</a:t>
            </a:r>
            <a:endParaRPr lang="en-US" sz="3600" dirty="0"/>
          </a:p>
        </p:txBody>
      </p:sp>
    </p:spTree>
    <p:extLst>
      <p:ext uri="{BB962C8B-B14F-4D97-AF65-F5344CB8AC3E}">
        <p14:creationId xmlns:p14="http://schemas.microsoft.com/office/powerpoint/2010/main" val="3809232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xfrm>
            <a:off x="904188" y="509851"/>
            <a:ext cx="10515600" cy="1325563"/>
          </a:xfrm>
          <a:solidFill>
            <a:schemeClr val="bg2">
              <a:lumMod val="90000"/>
            </a:schemeClr>
          </a:solidFill>
        </p:spPr>
        <p:txBody>
          <a:bodyPr>
            <a:normAutofit/>
          </a:bodyPr>
          <a:lstStyle/>
          <a:p>
            <a:pPr algn="ctr"/>
            <a:r>
              <a:rPr lang="en-US" sz="4400"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If I move to another state, can I take my records with me?</a:t>
            </a:r>
            <a:endParaRPr lang="en-US" sz="4400"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a:xfrm>
            <a:off x="904188" y="2183949"/>
            <a:ext cx="10515600" cy="3218614"/>
          </a:xfrm>
        </p:spPr>
        <p:txBody>
          <a:bodyPr>
            <a:normAutofit/>
          </a:bodyPr>
          <a:lstStyle/>
          <a:p>
            <a:r>
              <a:rPr lang="en-US" sz="3200" dirty="0">
                <a:effectLst/>
                <a:latin typeface="Tahoma" panose="020B0604030504040204" pitchFamily="34" charset="0"/>
                <a:ea typeface="Times New Roman" panose="02020603050405020304" pitchFamily="18" charset="0"/>
              </a:rPr>
              <a:t>Yes, with the same condition for retention and accessibility that prevails in a sale. </a:t>
            </a:r>
          </a:p>
          <a:p>
            <a:r>
              <a:rPr lang="en-US" sz="3200" dirty="0">
                <a:effectLst/>
                <a:latin typeface="Tahoma" panose="020B0604030504040204" pitchFamily="34" charset="0"/>
                <a:ea typeface="Times New Roman" panose="02020603050405020304" pitchFamily="18" charset="0"/>
              </a:rPr>
              <a:t>It might be reasonable to alert your active/current caseload of your move in order to give patients an opportunity to request a copy of their medical records.</a:t>
            </a:r>
            <a:endParaRPr lang="en-US" sz="3200" dirty="0"/>
          </a:p>
        </p:txBody>
      </p:sp>
    </p:spTree>
    <p:extLst>
      <p:ext uri="{BB962C8B-B14F-4D97-AF65-F5344CB8AC3E}">
        <p14:creationId xmlns:p14="http://schemas.microsoft.com/office/powerpoint/2010/main" val="571596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838200" y="568386"/>
            <a:ext cx="10515600" cy="1208494"/>
          </a:xfrm>
          <a:solidFill>
            <a:schemeClr val="bg2">
              <a:lumMod val="90000"/>
            </a:schemeClr>
          </a:solidFill>
        </p:spPr>
        <p:txBody>
          <a:bodyPr>
            <a:noAutofit/>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If a patient requests a copy before I move, can I hand over the original record?</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838200" y="2764465"/>
            <a:ext cx="10515600" cy="2920902"/>
          </a:xfrm>
        </p:spPr>
        <p:txBody>
          <a:bodyPr>
            <a:normAutofit/>
          </a:bodyPr>
          <a:lstStyle/>
          <a:p>
            <a:r>
              <a:rPr lang="en-US" sz="3600" dirty="0">
                <a:effectLst/>
                <a:latin typeface="Tahoma" panose="020B0604030504040204" pitchFamily="34" charset="0"/>
                <a:ea typeface="Times New Roman" panose="02020603050405020304" pitchFamily="18" charset="0"/>
              </a:rPr>
              <a:t>No. </a:t>
            </a:r>
          </a:p>
          <a:p>
            <a:r>
              <a:rPr lang="en-US" sz="3600" dirty="0">
                <a:effectLst/>
                <a:latin typeface="Tahoma" panose="020B0604030504040204" pitchFamily="34" charset="0"/>
                <a:ea typeface="Times New Roman" panose="02020603050405020304" pitchFamily="18" charset="0"/>
              </a:rPr>
              <a:t>The original is the property of the physician, who has a duty to maintain the record.</a:t>
            </a:r>
            <a:endParaRPr lang="en-US" sz="3600" dirty="0"/>
          </a:p>
        </p:txBody>
      </p:sp>
    </p:spTree>
    <p:extLst>
      <p:ext uri="{BB962C8B-B14F-4D97-AF65-F5344CB8AC3E}">
        <p14:creationId xmlns:p14="http://schemas.microsoft.com/office/powerpoint/2010/main" val="3342975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xfrm>
            <a:off x="838200" y="396914"/>
            <a:ext cx="10515600" cy="1325563"/>
          </a:xfrm>
          <a:solidFill>
            <a:schemeClr val="bg2">
              <a:lumMod val="90000"/>
            </a:schemeClr>
          </a:solidFill>
        </p:spPr>
        <p:txBody>
          <a:bodyPr>
            <a:noAutofit/>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Can a physician take medical records home for documentation completion?</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a:xfrm>
            <a:off x="838200" y="2158739"/>
            <a:ext cx="10515600" cy="3526628"/>
          </a:xfrm>
        </p:spPr>
        <p:txBody>
          <a:bodyPr>
            <a:normAutofit/>
          </a:bodyPr>
          <a:lstStyle/>
          <a:p>
            <a:r>
              <a:rPr lang="en-US" sz="3600" dirty="0">
                <a:effectLst/>
                <a:latin typeface="Tahoma" panose="020B0604030504040204" pitchFamily="34" charset="0"/>
                <a:ea typeface="Times New Roman" panose="02020603050405020304" pitchFamily="18" charset="0"/>
              </a:rPr>
              <a:t>No. </a:t>
            </a:r>
          </a:p>
          <a:p>
            <a:r>
              <a:rPr lang="en-US" sz="3600" dirty="0">
                <a:effectLst/>
                <a:latin typeface="Tahoma" panose="020B0604030504040204" pitchFamily="34" charset="0"/>
                <a:ea typeface="Times New Roman" panose="02020603050405020304" pitchFamily="18" charset="0"/>
              </a:rPr>
              <a:t>The only time an active, original medical record should be out of an office is when it is required to be present in a court of law.</a:t>
            </a:r>
            <a:endParaRPr lang="en-US" sz="3600" dirty="0"/>
          </a:p>
        </p:txBody>
      </p:sp>
    </p:spTree>
    <p:extLst>
      <p:ext uri="{BB962C8B-B14F-4D97-AF65-F5344CB8AC3E}">
        <p14:creationId xmlns:p14="http://schemas.microsoft.com/office/powerpoint/2010/main" val="4283158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838200" y="157736"/>
            <a:ext cx="10515600" cy="1944442"/>
          </a:xfrm>
          <a:solidFill>
            <a:schemeClr val="accent4">
              <a:lumMod val="40000"/>
              <a:lumOff val="60000"/>
            </a:schemeClr>
          </a:solidFill>
        </p:spPr>
        <p:txBody>
          <a:bodyPr>
            <a:noAutofit/>
          </a:bodyPr>
          <a:lstStyle/>
          <a:p>
            <a:pPr algn="ctr"/>
            <a:r>
              <a:rPr lang="en-US" b="1" dirty="0">
                <a:effectLst/>
                <a:latin typeface="Tahoma" panose="020B0604030504040204" pitchFamily="34" charset="0"/>
                <a:ea typeface="Times New Roman" panose="02020603050405020304" pitchFamily="18" charset="0"/>
              </a:rPr>
              <a:t>If someone claiming to be a representative of a deceased patient’s estate requests a copy of the chart, what should I do?</a:t>
            </a:r>
            <a:endParaRPr lang="en-US" dirty="0"/>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838200" y="2290713"/>
            <a:ext cx="10515600" cy="3620989"/>
          </a:xfrm>
        </p:spPr>
        <p:txBody>
          <a:bodyPr>
            <a:normAutofit fontScale="92500" lnSpcReduction="20000"/>
          </a:bodyPr>
          <a:lstStyle/>
          <a:p>
            <a:r>
              <a:rPr lang="en-US" sz="3200" dirty="0">
                <a:effectLst/>
                <a:latin typeface="Tahoma" panose="020B0604030504040204" pitchFamily="34" charset="0"/>
                <a:ea typeface="Times New Roman" panose="02020603050405020304" pitchFamily="18" charset="0"/>
              </a:rPr>
              <a:t>You must first verify through your own records or from a death certificate that the patient has expired. </a:t>
            </a:r>
          </a:p>
          <a:p>
            <a:r>
              <a:rPr lang="en-US" sz="3200" dirty="0">
                <a:effectLst/>
                <a:latin typeface="Tahoma" panose="020B0604030504040204" pitchFamily="34" charset="0"/>
                <a:ea typeface="Times New Roman" panose="02020603050405020304" pitchFamily="18" charset="0"/>
              </a:rPr>
              <a:t>Then, ensure that the individual is a qualified representative of the decedent's estate (for example, the executor). </a:t>
            </a:r>
          </a:p>
          <a:p>
            <a:r>
              <a:rPr lang="en-US" sz="3200" dirty="0">
                <a:effectLst/>
                <a:latin typeface="Tahoma" panose="020B0604030504040204" pitchFamily="34" charset="0"/>
                <a:ea typeface="Times New Roman" panose="02020603050405020304" pitchFamily="18" charset="0"/>
              </a:rPr>
              <a:t>The individual should provide a copy of an official document from the state as proof.</a:t>
            </a:r>
            <a:endParaRPr lang="en-US" sz="3200" dirty="0"/>
          </a:p>
        </p:txBody>
      </p:sp>
    </p:spTree>
    <p:extLst>
      <p:ext uri="{BB962C8B-B14F-4D97-AF65-F5344CB8AC3E}">
        <p14:creationId xmlns:p14="http://schemas.microsoft.com/office/powerpoint/2010/main" val="51869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49333-720C-4D5A-82E2-DFDFB56F5277}"/>
              </a:ext>
            </a:extLst>
          </p:cNvPr>
          <p:cNvSpPr>
            <a:spLocks noGrp="1"/>
          </p:cNvSpPr>
          <p:nvPr>
            <p:ph type="title"/>
          </p:nvPr>
        </p:nvSpPr>
        <p:spPr>
          <a:xfrm>
            <a:off x="1019909" y="444034"/>
            <a:ext cx="10096492" cy="1270466"/>
          </a:xfrm>
          <a:solidFill>
            <a:schemeClr val="bg2">
              <a:lumMod val="90000"/>
            </a:schemeClr>
          </a:solidFill>
        </p:spPr>
        <p:txBody>
          <a:bodyPr>
            <a:noAutofit/>
          </a:bodyPr>
          <a:lstStyle/>
          <a:p>
            <a:pPr algn="ctr"/>
            <a:r>
              <a:rPr lang="en-US" sz="4000" b="1" dirty="0">
                <a:solidFill>
                  <a:srgbClr val="800000"/>
                </a:solidFill>
                <a:effectLst/>
                <a:latin typeface="Aharoni" panose="02010803020104030203" pitchFamily="2" charset="-79"/>
                <a:ea typeface="Times New Roman" panose="02020603050405020304" pitchFamily="18" charset="0"/>
                <a:cs typeface="Aharoni" panose="02010803020104030203" pitchFamily="2" charset="-79"/>
              </a:rPr>
              <a:t>How long should providers keep medical records?</a:t>
            </a:r>
            <a:endParaRPr lang="en-US" sz="4000" dirty="0">
              <a:solidFill>
                <a:srgbClr val="800000"/>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6FAA641D-7362-444B-8E07-DBC0F0FA8350}"/>
              </a:ext>
            </a:extLst>
          </p:cNvPr>
          <p:cNvSpPr>
            <a:spLocks noGrp="1"/>
          </p:cNvSpPr>
          <p:nvPr>
            <p:ph idx="1"/>
          </p:nvPr>
        </p:nvSpPr>
        <p:spPr/>
        <p:txBody>
          <a:bodyPr>
            <a:normAutofit fontScale="92500" lnSpcReduction="20000"/>
          </a:bodyPr>
          <a:lstStyle/>
          <a:p>
            <a:pPr marL="0" marR="0" lvl="0" indent="0" algn="just">
              <a:lnSpc>
                <a:spcPct val="150000"/>
              </a:lnSpc>
              <a:spcBef>
                <a:spcPts val="0"/>
              </a:spcBef>
              <a:spcAft>
                <a:spcPts val="750"/>
              </a:spcAft>
              <a:buNone/>
              <a:tabLst>
                <a:tab pos="457200" algn="l"/>
              </a:tabLst>
            </a:pPr>
            <a:r>
              <a:rPr lang="en-US" sz="3200" b="1" dirty="0">
                <a:latin typeface="Tahoma" panose="020B0604030504040204" pitchFamily="34" charset="0"/>
                <a:ea typeface="Times New Roman" panose="02020603050405020304" pitchFamily="18" charset="0"/>
                <a:cs typeface="Times New Roman" panose="02020603050405020304" pitchFamily="18" charset="0"/>
              </a:rPr>
              <a:t>Suggestion:</a:t>
            </a:r>
          </a:p>
          <a:p>
            <a:pPr marL="342900" marR="0" lvl="0" indent="-342900" algn="just">
              <a:lnSpc>
                <a:spcPct val="150000"/>
              </a:lnSpc>
              <a:spcBef>
                <a:spcPts val="0"/>
              </a:spcBef>
              <a:spcAft>
                <a:spcPts val="750"/>
              </a:spcAft>
              <a:tabLst>
                <a:tab pos="457200" algn="l"/>
              </a:tabLst>
            </a:pPr>
            <a:r>
              <a:rPr lang="en-US" sz="3200" dirty="0">
                <a:effectLst/>
                <a:latin typeface="Tahoma" panose="020B0604030504040204" pitchFamily="34" charset="0"/>
                <a:ea typeface="Times New Roman" panose="02020603050405020304" pitchFamily="18" charset="0"/>
                <a:cs typeface="Times New Roman" panose="02020603050405020304" pitchFamily="18" charset="0"/>
              </a:rPr>
              <a:t>Adult patients, 10 years from the date the patient was last seen.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750"/>
              </a:spcAft>
              <a:tabLst>
                <a:tab pos="457200" algn="l"/>
              </a:tabLst>
            </a:pPr>
            <a:r>
              <a:rPr lang="en-US" sz="3200" dirty="0">
                <a:effectLst/>
                <a:latin typeface="Tahoma" panose="020B0604030504040204" pitchFamily="34" charset="0"/>
                <a:ea typeface="Times New Roman" panose="02020603050405020304" pitchFamily="18" charset="0"/>
                <a:cs typeface="Times New Roman" panose="02020603050405020304" pitchFamily="18" charset="0"/>
              </a:rPr>
              <a:t>Minor patients, 28 years from the patient's birth.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750"/>
              </a:spcAft>
              <a:tabLst>
                <a:tab pos="457200" algn="l"/>
              </a:tabLst>
            </a:pPr>
            <a:r>
              <a:rPr lang="en-US" sz="3200" dirty="0">
                <a:effectLst/>
                <a:latin typeface="Tahoma" panose="020B0604030504040204" pitchFamily="34" charset="0"/>
                <a:ea typeface="Times New Roman" panose="02020603050405020304" pitchFamily="18" charset="0"/>
                <a:cs typeface="Times New Roman" panose="02020603050405020304" pitchFamily="18" charset="0"/>
              </a:rPr>
              <a:t>Deceased patients, five years from the date of death.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75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84542-591B-4EE1-A891-053E659B7B23}"/>
              </a:ext>
            </a:extLst>
          </p:cNvPr>
          <p:cNvSpPr>
            <a:spLocks noGrp="1"/>
          </p:cNvSpPr>
          <p:nvPr>
            <p:ph type="title"/>
          </p:nvPr>
        </p:nvSpPr>
        <p:spPr>
          <a:xfrm>
            <a:off x="1451579" y="578276"/>
            <a:ext cx="9603275" cy="1049235"/>
          </a:xfrm>
          <a:solidFill>
            <a:schemeClr val="tx2">
              <a:lumMod val="20000"/>
              <a:lumOff val="80000"/>
            </a:schemeClr>
          </a:solidFill>
        </p:spPr>
        <p:txBody>
          <a:bodyPr>
            <a:normAutofit/>
          </a:bodyPr>
          <a:lstStyle/>
          <a:p>
            <a:pPr algn="ctr"/>
            <a:r>
              <a:rPr lang="en-US" dirty="0">
                <a:solidFill>
                  <a:srgbClr val="800000"/>
                </a:solidFill>
                <a:effectLst/>
                <a:latin typeface="Aharoni" panose="02010803020104030203" pitchFamily="2" charset="-79"/>
                <a:ea typeface="Calibri" panose="020F0502020204030204" pitchFamily="34" charset="0"/>
                <a:cs typeface="Aharoni" panose="02010803020104030203" pitchFamily="2" charset="-79"/>
              </a:rPr>
              <a:t>States may have different guidelines or laws about keeping medical records.</a:t>
            </a:r>
            <a:endParaRPr lang="en-US" dirty="0">
              <a:solidFill>
                <a:srgbClr val="800000"/>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95645D2B-B1BE-480C-B49E-04F85BB99DC5}"/>
              </a:ext>
            </a:extLst>
          </p:cNvPr>
          <p:cNvSpPr>
            <a:spLocks noGrp="1"/>
          </p:cNvSpPr>
          <p:nvPr>
            <p:ph idx="1"/>
          </p:nvPr>
        </p:nvSpPr>
        <p:spPr/>
        <p:txBody>
          <a:bodyPr>
            <a:normAutofit lnSpcReduction="10000"/>
          </a:bodyPr>
          <a:lstStyle/>
          <a:p>
            <a:pPr marL="228600" marR="0">
              <a:lnSpc>
                <a:spcPct val="150000"/>
              </a:lnSpc>
              <a:spcBef>
                <a:spcPts val="0"/>
              </a:spcBef>
              <a:spcAft>
                <a:spcPts val="1000"/>
              </a:spcAft>
            </a:pPr>
            <a:r>
              <a:rPr lang="en-US" sz="32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In California, there is no statutory requirement regarding </a:t>
            </a:r>
            <a:r>
              <a:rPr lang="en-US" sz="3200" b="1"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physician offices</a:t>
            </a:r>
            <a:r>
              <a:rPr lang="en-US" sz="320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Tahoma" panose="020B0604030504040204" pitchFamily="34" charset="0"/>
                <a:ea typeface="Times New Roman" panose="02020603050405020304" pitchFamily="18" charset="0"/>
              </a:rPr>
              <a:t>The California Medical Association recommends that medical records be retained indefinitely or for at least 25 years after the patient's last visit. </a:t>
            </a:r>
            <a:endParaRPr lang="en-US" sz="3200" dirty="0"/>
          </a:p>
        </p:txBody>
      </p:sp>
    </p:spTree>
    <p:extLst>
      <p:ext uri="{BB962C8B-B14F-4D97-AF65-F5344CB8AC3E}">
        <p14:creationId xmlns:p14="http://schemas.microsoft.com/office/powerpoint/2010/main" val="6586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E1E20-7886-4CC9-BA13-EC6990B306CB}"/>
              </a:ext>
            </a:extLst>
          </p:cNvPr>
          <p:cNvSpPr>
            <a:spLocks noGrp="1"/>
          </p:cNvSpPr>
          <p:nvPr>
            <p:ph type="title"/>
          </p:nvPr>
        </p:nvSpPr>
        <p:spPr>
          <a:xfrm>
            <a:off x="838200" y="233150"/>
            <a:ext cx="10515600" cy="1454248"/>
          </a:xfrm>
          <a:solidFill>
            <a:schemeClr val="tx2">
              <a:lumMod val="20000"/>
              <a:lumOff val="80000"/>
            </a:schemeClr>
          </a:solidFill>
        </p:spPr>
        <p:txBody>
          <a:bodyPr>
            <a:normAutofit fontScale="90000"/>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Is information stored in other formats, such as videos, x-ray films, ECGs, fetal monitor strips, and photos, part of the medical record?</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40665D77-40C2-433C-8B0F-057B2F830A53}"/>
              </a:ext>
            </a:extLst>
          </p:cNvPr>
          <p:cNvSpPr>
            <a:spLocks noGrp="1"/>
          </p:cNvSpPr>
          <p:nvPr>
            <p:ph idx="1"/>
          </p:nvPr>
        </p:nvSpPr>
        <p:spPr>
          <a:xfrm>
            <a:off x="838200" y="2130459"/>
            <a:ext cx="10515600" cy="3272104"/>
          </a:xfrm>
        </p:spPr>
        <p:txBody>
          <a:bodyPr>
            <a:normAutofit lnSpcReduction="10000"/>
          </a:bodyPr>
          <a:lstStyle/>
          <a:p>
            <a:r>
              <a:rPr lang="en-US" sz="3600" dirty="0">
                <a:effectLst/>
                <a:latin typeface="Tahoma" panose="020B0604030504040204" pitchFamily="34" charset="0"/>
                <a:ea typeface="Times New Roman" panose="02020603050405020304" pitchFamily="18" charset="0"/>
                <a:cs typeface="Times New Roman" panose="02020603050405020304" pitchFamily="18" charset="0"/>
              </a:rPr>
              <a:t>Yes. </a:t>
            </a:r>
          </a:p>
          <a:p>
            <a:r>
              <a:rPr lang="en-US" sz="3600" dirty="0">
                <a:effectLst/>
                <a:latin typeface="Tahoma" panose="020B0604030504040204" pitchFamily="34" charset="0"/>
                <a:ea typeface="Times New Roman" panose="02020603050405020304" pitchFamily="18" charset="0"/>
                <a:cs typeface="Times New Roman" panose="02020603050405020304" pitchFamily="18" charset="0"/>
              </a:rPr>
              <a:t>Regardless of the format, any and all data collected at the time of a patient encounter is part of the medical/legal document – the medical record or PHI (Protected Health Information).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71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838200" y="365125"/>
            <a:ext cx="10515600" cy="1416541"/>
          </a:xfrm>
          <a:solidFill>
            <a:schemeClr val="tx2">
              <a:lumMod val="20000"/>
              <a:lumOff val="80000"/>
            </a:schemeClr>
          </a:solidFill>
        </p:spPr>
        <p:txBody>
          <a:bodyPr>
            <a:noAutofit/>
          </a:bodyPr>
          <a:lstStyle/>
          <a:p>
            <a:pPr algn="ctr"/>
            <a:r>
              <a:rPr lang="en-US" b="1" dirty="0">
                <a:solidFill>
                  <a:schemeClr val="accent1">
                    <a:lumMod val="50000"/>
                  </a:schemeClr>
                </a:solidFill>
                <a:effectLst/>
                <a:latin typeface="Tahoma" panose="020B0604030504040204" pitchFamily="34" charset="0"/>
                <a:ea typeface="Times New Roman" panose="02020603050405020304" pitchFamily="18" charset="0"/>
              </a:rPr>
              <a:t>Does the medical record include financial information, such as billing and insurance data?</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838200" y="2432115"/>
            <a:ext cx="10515600" cy="3253251"/>
          </a:xfrm>
        </p:spPr>
        <p:txBody>
          <a:bodyPr>
            <a:normAutofit/>
          </a:bodyPr>
          <a:lstStyle/>
          <a:p>
            <a:r>
              <a:rPr lang="en-US" sz="3200" dirty="0">
                <a:effectLst/>
                <a:latin typeface="Tahoma" panose="020B0604030504040204" pitchFamily="34" charset="0"/>
                <a:ea typeface="Times New Roman" panose="02020603050405020304" pitchFamily="18" charset="0"/>
              </a:rPr>
              <a:t>Physicians should check with their business attorney or state medical board for retention laws on billing and insurance records, </a:t>
            </a:r>
          </a:p>
          <a:p>
            <a:r>
              <a:rPr lang="en-US" sz="3200" dirty="0">
                <a:effectLst/>
                <a:latin typeface="Tahoma" panose="020B0604030504040204" pitchFamily="34" charset="0"/>
                <a:ea typeface="Times New Roman" panose="02020603050405020304" pitchFamily="18" charset="0"/>
              </a:rPr>
              <a:t>especially as the laws may relate to Medicare, Medicaid, or Medi-Cal patients.</a:t>
            </a:r>
            <a:endParaRPr lang="en-US" sz="3200" dirty="0"/>
          </a:p>
        </p:txBody>
      </p:sp>
    </p:spTree>
    <p:extLst>
      <p:ext uri="{BB962C8B-B14F-4D97-AF65-F5344CB8AC3E}">
        <p14:creationId xmlns:p14="http://schemas.microsoft.com/office/powerpoint/2010/main" val="305450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xfrm>
            <a:off x="468198" y="365126"/>
            <a:ext cx="11255604" cy="1407114"/>
          </a:xfrm>
          <a:solidFill>
            <a:schemeClr val="tx2">
              <a:lumMod val="20000"/>
              <a:lumOff val="80000"/>
            </a:schemeClr>
          </a:solidFill>
        </p:spPr>
        <p:txBody>
          <a:bodyPr>
            <a:noAutofit/>
          </a:bodyPr>
          <a:lstStyle/>
          <a:p>
            <a:pPr algn="ctr"/>
            <a:br>
              <a:rPr lang="en-US" sz="1000"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b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How long should billing records, telephone calls/messages, and appointment books be kept?</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a:xfrm>
            <a:off x="838200" y="2121031"/>
            <a:ext cx="10515600" cy="4003323"/>
          </a:xfrm>
        </p:spPr>
        <p:txBody>
          <a:bodyPr>
            <a:noAutofit/>
          </a:bodyPr>
          <a:lstStyle/>
          <a:p>
            <a:pPr marL="0" marR="0">
              <a:lnSpc>
                <a:spcPct val="100000"/>
              </a:lnSpc>
              <a:spcBef>
                <a:spcPts val="0"/>
              </a:spcBef>
              <a:spcAft>
                <a:spcPts val="750"/>
              </a:spcAft>
            </a:pPr>
            <a:r>
              <a:rPr lang="en-US" sz="2800" dirty="0">
                <a:effectLst/>
                <a:latin typeface="Tahoma" panose="020B0604030504040204" pitchFamily="34" charset="0"/>
                <a:ea typeface="Times New Roman" panose="02020603050405020304" pitchFamily="18" charset="0"/>
                <a:cs typeface="Times New Roman" panose="02020603050405020304" pitchFamily="18" charset="0"/>
              </a:rPr>
              <a:t>Billing records in all states should be retained for seven years according to Internal Revenue Service standards. They may be kept in a separate file.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0000"/>
              </a:lnSpc>
              <a:spcBef>
                <a:spcPts val="0"/>
              </a:spcBef>
              <a:spcAft>
                <a:spcPts val="750"/>
              </a:spcAft>
            </a:pPr>
            <a:r>
              <a:rPr lang="en-US" sz="2800" dirty="0">
                <a:effectLst/>
                <a:latin typeface="Tahoma" panose="020B0604030504040204" pitchFamily="34" charset="0"/>
                <a:ea typeface="Times New Roman" panose="02020603050405020304" pitchFamily="18" charset="0"/>
                <a:cs typeface="Times New Roman" panose="02020603050405020304" pitchFamily="18" charset="0"/>
              </a:rPr>
              <a:t>Telephone calls that pertain to medical care should be documented in the medical record and kept according to medical record retention guidelines.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US" sz="2800" dirty="0">
                <a:effectLst/>
                <a:latin typeface="Tahoma" panose="020B0604030504040204" pitchFamily="34" charset="0"/>
                <a:ea typeface="Times New Roman" panose="02020603050405020304" pitchFamily="18" charset="0"/>
              </a:rPr>
              <a:t>Appointment books may be kept for one year.</a:t>
            </a:r>
          </a:p>
        </p:txBody>
      </p:sp>
    </p:spTree>
    <p:extLst>
      <p:ext uri="{BB962C8B-B14F-4D97-AF65-F5344CB8AC3E}">
        <p14:creationId xmlns:p14="http://schemas.microsoft.com/office/powerpoint/2010/main" val="367194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838200" y="365125"/>
            <a:ext cx="10515600" cy="1378834"/>
          </a:xfrm>
          <a:solidFill>
            <a:schemeClr val="tx2">
              <a:lumMod val="20000"/>
              <a:lumOff val="80000"/>
            </a:schemeClr>
          </a:solidFill>
        </p:spPr>
        <p:txBody>
          <a:bodyPr>
            <a:noAutofit/>
          </a:bodyPr>
          <a:lstStyle/>
          <a:p>
            <a:pPr algn="ctr"/>
            <a:r>
              <a:rPr lang="en-US" b="1" dirty="0">
                <a:solidFill>
                  <a:schemeClr val="accent1">
                    <a:lumMod val="50000"/>
                  </a:schemeClr>
                </a:solidFill>
                <a:effectLst/>
                <a:latin typeface="Tahoma" panose="020B0604030504040204" pitchFamily="34" charset="0"/>
                <a:ea typeface="Times New Roman" panose="02020603050405020304" pitchFamily="18" charset="0"/>
              </a:rPr>
              <a:t>If a patient brings his or her past medical records to my office, am I required to maintain all of the copies?</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838200" y="2121031"/>
            <a:ext cx="10515600" cy="3564336"/>
          </a:xfrm>
        </p:spPr>
        <p:txBody>
          <a:bodyPr>
            <a:noAutofit/>
          </a:bodyPr>
          <a:lstStyle/>
          <a:p>
            <a:r>
              <a:rPr lang="en-US" sz="2800" dirty="0">
                <a:effectLst/>
                <a:latin typeface="Tahoma" panose="020B0604030504040204" pitchFamily="34" charset="0"/>
                <a:ea typeface="Times New Roman" panose="02020603050405020304" pitchFamily="18" charset="0"/>
              </a:rPr>
              <a:t>No, however, the physician should review, extract, and photocopy any information that he or she might need from that record and then return the original documents to the patient. </a:t>
            </a:r>
          </a:p>
          <a:p>
            <a:r>
              <a:rPr lang="en-US" sz="2800" dirty="0">
                <a:effectLst/>
                <a:latin typeface="Tahoma" panose="020B0604030504040204" pitchFamily="34" charset="0"/>
                <a:ea typeface="Times New Roman" panose="02020603050405020304" pitchFamily="18" charset="0"/>
              </a:rPr>
              <a:t>The retained information or documentation then becomes part of the patient’s permanent office record. Be aware that if the physician keeps all of the patient’s medical records, he or she could be held liable for information related to other specialties.</a:t>
            </a:r>
            <a:endParaRPr lang="en-US" sz="2800" dirty="0"/>
          </a:p>
        </p:txBody>
      </p:sp>
    </p:spTree>
    <p:extLst>
      <p:ext uri="{BB962C8B-B14F-4D97-AF65-F5344CB8AC3E}">
        <p14:creationId xmlns:p14="http://schemas.microsoft.com/office/powerpoint/2010/main" val="352799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CC40-F6AE-4952-AB11-9E8DC09BADD1}"/>
              </a:ext>
            </a:extLst>
          </p:cNvPr>
          <p:cNvSpPr>
            <a:spLocks noGrp="1"/>
          </p:cNvSpPr>
          <p:nvPr>
            <p:ph type="title"/>
          </p:nvPr>
        </p:nvSpPr>
        <p:spPr>
          <a:xfrm>
            <a:off x="838200" y="431988"/>
            <a:ext cx="10515600" cy="1325563"/>
          </a:xfrm>
          <a:solidFill>
            <a:schemeClr val="tx2">
              <a:lumMod val="20000"/>
              <a:lumOff val="80000"/>
            </a:schemeClr>
          </a:solidFill>
        </p:spPr>
        <p:txBody>
          <a:bodyPr>
            <a:normAutofit/>
          </a:bodyPr>
          <a:lstStyle/>
          <a:p>
            <a:pPr algn="ctr"/>
            <a:r>
              <a:rPr lang="en-US" b="1" dirty="0">
                <a:solidFill>
                  <a:schemeClr val="accent1">
                    <a:lumMod val="50000"/>
                  </a:schemeClr>
                </a:solidFill>
                <a:effectLst/>
                <a:latin typeface="Aharoni" panose="02010803020104030203" pitchFamily="2" charset="-79"/>
                <a:ea typeface="Times New Roman" panose="02020603050405020304" pitchFamily="18" charset="0"/>
                <a:cs typeface="Aharoni" panose="02010803020104030203" pitchFamily="2" charset="-79"/>
              </a:rPr>
              <a:t>How should hard copy paper records be destroyed?</a:t>
            </a:r>
            <a:endParaRPr lang="en-US" dirty="0">
              <a:solidFill>
                <a:schemeClr val="accent1">
                  <a:lumMod val="50000"/>
                </a:schemeClr>
              </a:solidFill>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id="{8447B4C6-E08E-46AC-BC0D-D961AE33C518}"/>
              </a:ext>
            </a:extLst>
          </p:cNvPr>
          <p:cNvSpPr>
            <a:spLocks noGrp="1"/>
          </p:cNvSpPr>
          <p:nvPr>
            <p:ph idx="1"/>
          </p:nvPr>
        </p:nvSpPr>
        <p:spPr>
          <a:xfrm>
            <a:off x="838200" y="2530549"/>
            <a:ext cx="10515600" cy="3154818"/>
          </a:xfrm>
        </p:spPr>
        <p:txBody>
          <a:bodyPr>
            <a:normAutofit/>
          </a:bodyPr>
          <a:lstStyle/>
          <a:p>
            <a:r>
              <a:rPr lang="en-US" sz="3600" dirty="0">
                <a:effectLst/>
                <a:latin typeface="Tahoma" panose="020B0604030504040204" pitchFamily="34" charset="0"/>
                <a:ea typeface="Times New Roman" panose="02020603050405020304" pitchFamily="18" charset="0"/>
              </a:rPr>
              <a:t>The only safe methods for destroying paper records are incineration or shredding. </a:t>
            </a:r>
          </a:p>
          <a:p>
            <a:r>
              <a:rPr lang="en-US" sz="3600" dirty="0">
                <a:effectLst/>
                <a:latin typeface="Tahoma" panose="020B0604030504040204" pitchFamily="34" charset="0"/>
                <a:ea typeface="Times New Roman" panose="02020603050405020304" pitchFamily="18" charset="0"/>
              </a:rPr>
              <a:t>A destruction method for electronic medical records has yet to be determined.</a:t>
            </a:r>
            <a:endParaRPr lang="en-US" sz="3600" dirty="0"/>
          </a:p>
        </p:txBody>
      </p:sp>
    </p:spTree>
    <p:extLst>
      <p:ext uri="{BB962C8B-B14F-4D97-AF65-F5344CB8AC3E}">
        <p14:creationId xmlns:p14="http://schemas.microsoft.com/office/powerpoint/2010/main" val="296342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6FA8-1703-4324-9A78-3970AEC84A43}"/>
              </a:ext>
            </a:extLst>
          </p:cNvPr>
          <p:cNvSpPr>
            <a:spLocks noGrp="1"/>
          </p:cNvSpPr>
          <p:nvPr>
            <p:ph type="title"/>
          </p:nvPr>
        </p:nvSpPr>
        <p:spPr>
          <a:xfrm>
            <a:off x="1451579" y="282805"/>
            <a:ext cx="9603275" cy="1570950"/>
          </a:xfrm>
          <a:solidFill>
            <a:schemeClr val="tx2">
              <a:lumMod val="20000"/>
              <a:lumOff val="80000"/>
            </a:schemeClr>
          </a:solidFill>
        </p:spPr>
        <p:txBody>
          <a:bodyPr>
            <a:noAutofit/>
          </a:bodyPr>
          <a:lstStyle/>
          <a:p>
            <a:pPr algn="ctr"/>
            <a:br>
              <a:rPr lang="en-US" sz="1000" b="1" dirty="0">
                <a:effectLst/>
                <a:latin typeface="Tahoma" panose="020B0604030504040204" pitchFamily="34" charset="0"/>
                <a:ea typeface="Times New Roman" panose="02020603050405020304" pitchFamily="18" charset="0"/>
              </a:rPr>
            </a:br>
            <a:br>
              <a:rPr lang="en-US" sz="1000" b="1" dirty="0">
                <a:effectLst/>
                <a:latin typeface="Tahoma" panose="020B0604030504040204" pitchFamily="34" charset="0"/>
                <a:ea typeface="Times New Roman" panose="02020603050405020304" pitchFamily="18" charset="0"/>
              </a:rPr>
            </a:br>
            <a:r>
              <a:rPr lang="en-US" sz="4000" b="1" dirty="0">
                <a:solidFill>
                  <a:schemeClr val="accent1">
                    <a:lumMod val="50000"/>
                  </a:schemeClr>
                </a:solidFill>
                <a:effectLst/>
                <a:latin typeface="Tahoma" panose="020B0604030504040204" pitchFamily="34" charset="0"/>
                <a:ea typeface="Times New Roman" panose="02020603050405020304" pitchFamily="18" charset="0"/>
              </a:rPr>
              <a:t>Where can medical records be stored?</a:t>
            </a:r>
            <a:endParaRPr lang="en-US" sz="4000" dirty="0">
              <a:solidFill>
                <a:schemeClr val="accent1">
                  <a:lumMod val="50000"/>
                </a:schemeClr>
              </a:solidFill>
            </a:endParaRPr>
          </a:p>
        </p:txBody>
      </p:sp>
      <p:sp>
        <p:nvSpPr>
          <p:cNvPr id="3" name="Content Placeholder 2">
            <a:extLst>
              <a:ext uri="{FF2B5EF4-FFF2-40B4-BE49-F238E27FC236}">
                <a16:creationId xmlns:a16="http://schemas.microsoft.com/office/drawing/2014/main" id="{51EF9116-34A9-44C9-B5E5-0F623F18463D}"/>
              </a:ext>
            </a:extLst>
          </p:cNvPr>
          <p:cNvSpPr>
            <a:spLocks noGrp="1"/>
          </p:cNvSpPr>
          <p:nvPr>
            <p:ph idx="1"/>
          </p:nvPr>
        </p:nvSpPr>
        <p:spPr>
          <a:xfrm>
            <a:off x="433633" y="1825625"/>
            <a:ext cx="11359299" cy="4292371"/>
          </a:xfrm>
        </p:spPr>
        <p:txBody>
          <a:bodyPr>
            <a:noAutofit/>
          </a:bodyPr>
          <a:lstStyle/>
          <a:p>
            <a:pPr marL="0" marR="0">
              <a:lnSpc>
                <a:spcPct val="115000"/>
              </a:lnSpc>
              <a:spcBef>
                <a:spcPts val="0"/>
              </a:spcBef>
              <a:spcAft>
                <a:spcPts val="0"/>
              </a:spcAft>
            </a:pPr>
            <a:r>
              <a:rPr lang="en-US" sz="2800" dirty="0">
                <a:effectLst/>
                <a:latin typeface="Tahoma" panose="020B0604030504040204" pitchFamily="34" charset="0"/>
                <a:ea typeface="Times New Roman" panose="02020603050405020304" pitchFamily="18" charset="0"/>
                <a:cs typeface="Times New Roman" panose="02020603050405020304" pitchFamily="18" charset="0"/>
              </a:rPr>
              <a:t>Inactive records may be thinned from the active patient cases and stored outside the office suite. Take the following factors into consideration when making arrangements for long-term storage: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750"/>
              </a:spcAft>
              <a:buFont typeface="Wingdings" panose="05000000000000000000" pitchFamily="2" charset="2"/>
              <a:buChar char=""/>
              <a:tabLst>
                <a:tab pos="457200" algn="l"/>
              </a:tabLst>
            </a:pPr>
            <a:r>
              <a:rPr lang="en-US" sz="2800" b="1" dirty="0">
                <a:effectLst/>
                <a:latin typeface="Tahoma" panose="020B0604030504040204" pitchFamily="34" charset="0"/>
                <a:ea typeface="Times New Roman" panose="02020603050405020304" pitchFamily="18" charset="0"/>
                <a:cs typeface="Times New Roman" panose="02020603050405020304" pitchFamily="18" charset="0"/>
              </a:rPr>
              <a:t>Privacy.</a:t>
            </a:r>
            <a:r>
              <a:rPr lang="en-US" sz="2800" dirty="0">
                <a:effectLst/>
                <a:latin typeface="Tahoma" panose="020B0604030504040204" pitchFamily="34" charset="0"/>
                <a:ea typeface="Times New Roman" panose="02020603050405020304" pitchFamily="18" charset="0"/>
                <a:cs typeface="Times New Roman" panose="02020603050405020304" pitchFamily="18" charset="0"/>
              </a:rPr>
              <a:t> Will the records be protected from unauthorized persons in a manner that is consistent with federal and state privacy laws?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750"/>
              </a:spcAft>
              <a:buFont typeface="Wingdings" panose="05000000000000000000" pitchFamily="2" charset="2"/>
              <a:buChar char=""/>
              <a:tabLst>
                <a:tab pos="457200" algn="l"/>
              </a:tabLst>
            </a:pPr>
            <a:r>
              <a:rPr lang="en-US" sz="2800" b="1" dirty="0">
                <a:effectLst/>
                <a:latin typeface="Tahoma" panose="020B0604030504040204" pitchFamily="34" charset="0"/>
                <a:ea typeface="Times New Roman" panose="02020603050405020304" pitchFamily="18" charset="0"/>
                <a:cs typeface="Times New Roman" panose="02020603050405020304" pitchFamily="18" charset="0"/>
              </a:rPr>
              <a:t>Safety.</a:t>
            </a:r>
            <a:r>
              <a:rPr lang="en-US" sz="2800" dirty="0">
                <a:effectLst/>
                <a:latin typeface="Tahoma" panose="020B0604030504040204" pitchFamily="34" charset="0"/>
                <a:ea typeface="Times New Roman" panose="02020603050405020304" pitchFamily="18" charset="0"/>
                <a:cs typeface="Times New Roman" panose="02020603050405020304" pitchFamily="18" charset="0"/>
              </a:rPr>
              <a:t> Will the records be protected from fire or flood damage and from unauthorized access or theft?</a:t>
            </a: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750"/>
              </a:spcAft>
              <a:buFont typeface="Wingdings" panose="05000000000000000000" pitchFamily="2" charset="2"/>
              <a:buChar char=""/>
              <a:tabLst>
                <a:tab pos="457200" algn="l"/>
              </a:tabLst>
            </a:pPr>
            <a:r>
              <a:rPr lang="en-US" sz="2800" b="1" dirty="0">
                <a:effectLst/>
                <a:latin typeface="Tahoma" panose="020B0604030504040204" pitchFamily="34" charset="0"/>
                <a:ea typeface="Times New Roman" panose="02020603050405020304" pitchFamily="18" charset="0"/>
              </a:rPr>
              <a:t>Accessibility. </a:t>
            </a:r>
            <a:r>
              <a:rPr lang="en-US" sz="2800" dirty="0">
                <a:effectLst/>
                <a:latin typeface="Tahoma" panose="020B0604030504040204" pitchFamily="34" charset="0"/>
                <a:ea typeface="Times New Roman" panose="02020603050405020304" pitchFamily="18" charset="0"/>
              </a:rPr>
              <a:t>Will the records be easy to retrieve and copy?</a:t>
            </a:r>
            <a:endParaRPr lang="en-US" sz="2800" dirty="0"/>
          </a:p>
        </p:txBody>
      </p:sp>
    </p:spTree>
    <p:extLst>
      <p:ext uri="{BB962C8B-B14F-4D97-AF65-F5344CB8AC3E}">
        <p14:creationId xmlns:p14="http://schemas.microsoft.com/office/powerpoint/2010/main" val="2457936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101</TotalTime>
  <Words>1034</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Aharoni</vt:lpstr>
      <vt:lpstr>Arial</vt:lpstr>
      <vt:lpstr>Calibri</vt:lpstr>
      <vt:lpstr>Gill Sans MT</vt:lpstr>
      <vt:lpstr>Tahoma</vt:lpstr>
      <vt:lpstr>Wingdings</vt:lpstr>
      <vt:lpstr>Gallery</vt:lpstr>
      <vt:lpstr>Medical paper Records  and EHR  Questions and Answers</vt:lpstr>
      <vt:lpstr>How long should providers keep medical records?</vt:lpstr>
      <vt:lpstr>States may have different guidelines or laws about keeping medical records.</vt:lpstr>
      <vt:lpstr>Is information stored in other formats, such as videos, x-ray films, ECGs, fetal monitor strips, and photos, part of the medical record?</vt:lpstr>
      <vt:lpstr>Does the medical record include financial information, such as billing and insurance data?</vt:lpstr>
      <vt:lpstr> How long should billing records, telephone calls/messages, and appointment books be kept?</vt:lpstr>
      <vt:lpstr>If a patient brings his or her past medical records to my office, am I required to maintain all of the copies?</vt:lpstr>
      <vt:lpstr>How should hard copy paper records be destroyed?</vt:lpstr>
      <vt:lpstr>  Where can medical records be stored?</vt:lpstr>
      <vt:lpstr>Can records be transferred to microfilm, microfiche, or disk or stored in a computer?</vt:lpstr>
      <vt:lpstr>Is it sufficient to back up a copy of an electronic health record (EHR) onto a disk?</vt:lpstr>
      <vt:lpstr>Can I thin and purge medical records prior to storage?</vt:lpstr>
      <vt:lpstr>Can I sell my records when I sell my practice?</vt:lpstr>
      <vt:lpstr>If I move to another state, can I take my records with me?</vt:lpstr>
      <vt:lpstr>If a patient requests a copy before I move, can I hand over the original record?</vt:lpstr>
      <vt:lpstr>Can a physician take medical records home for documentation completion?</vt:lpstr>
      <vt:lpstr>If someone claiming to be a representative of a deceased patient’s estate requests a copy of the chart, what should I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Shafeek Sandy Sanbar</dc:creator>
  <cp:lastModifiedBy>Shafeek Sandy Sanbar</cp:lastModifiedBy>
  <cp:revision>14</cp:revision>
  <dcterms:created xsi:type="dcterms:W3CDTF">2021-03-15T12:01:58Z</dcterms:created>
  <dcterms:modified xsi:type="dcterms:W3CDTF">2022-02-03T02:59:55Z</dcterms:modified>
</cp:coreProperties>
</file>