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7" r:id="rId2"/>
    <p:sldId id="283" r:id="rId3"/>
    <p:sldId id="263" r:id="rId4"/>
    <p:sldId id="285" r:id="rId5"/>
    <p:sldId id="261" r:id="rId6"/>
    <p:sldId id="292" r:id="rId7"/>
    <p:sldId id="293" r:id="rId8"/>
    <p:sldId id="294" r:id="rId9"/>
    <p:sldId id="264" r:id="rId10"/>
    <p:sldId id="284" r:id="rId11"/>
    <p:sldId id="295" r:id="rId12"/>
    <p:sldId id="296" r:id="rId13"/>
    <p:sldId id="298" r:id="rId14"/>
    <p:sldId id="297" r:id="rId15"/>
    <p:sldId id="258" r:id="rId16"/>
    <p:sldId id="300" r:id="rId17"/>
    <p:sldId id="299" r:id="rId18"/>
    <p:sldId id="301" r:id="rId19"/>
    <p:sldId id="259" r:id="rId20"/>
    <p:sldId id="260" r:id="rId21"/>
    <p:sldId id="262" r:id="rId22"/>
    <p:sldId id="265" r:id="rId23"/>
    <p:sldId id="266" r:id="rId24"/>
    <p:sldId id="267" r:id="rId25"/>
    <p:sldId id="268" r:id="rId26"/>
    <p:sldId id="270" r:id="rId27"/>
    <p:sldId id="271" r:id="rId28"/>
    <p:sldId id="272" r:id="rId29"/>
    <p:sldId id="274" r:id="rId30"/>
    <p:sldId id="275" r:id="rId31"/>
    <p:sldId id="280" r:id="rId32"/>
    <p:sldId id="276" r:id="rId33"/>
    <p:sldId id="277" r:id="rId34"/>
    <p:sldId id="282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3300"/>
    <a:srgbClr val="000099"/>
    <a:srgbClr val="494824"/>
    <a:srgbClr val="333300"/>
    <a:srgbClr val="FF0000"/>
    <a:srgbClr val="333333"/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3" autoAdjust="0"/>
  </p:normalViewPr>
  <p:slideViewPr>
    <p:cSldViewPr>
      <p:cViewPr varScale="1">
        <p:scale>
          <a:sx n="117" d="100"/>
          <a:sy n="117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54C0F74-768E-4865-8DF2-38EC3A58B5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15106EC-EB76-4AEF-A69E-6C66306446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2C0FB60-9D78-4960-AAEF-8D3A64DC05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0687D80-9242-4D24-A199-8083731B0A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198164C-A933-49A0-8810-ABA54AFBE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C09F-D672-4839-91C4-DFD32350195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DF589-046A-4E8C-A2EA-FF358C0F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7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DF589-046A-4E8C-A2EA-FF358C0F48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C0859E9-937B-462C-B9AD-69B2224B3EC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D336FFB-A856-415C-9555-A189224E4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A352083-D478-49A2-8C45-20D948DB53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B3011B0F-ABB9-4585-A267-FFCCDBB8BDE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0BE74673-2043-4864-8592-E64FD447CA1F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C538715A-E153-4EC7-9E20-1C0DDCDEF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1973D74-F7DC-43C6-A08D-D4FB59C4511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BFAD4A93-6E97-4843-9F5D-DC502D984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6C7BBA4D-F858-49C6-A6B1-FCCF854FC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7BBC1F79-8BDE-4B47-8141-ABE0469DB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803E398-9B83-4458-B9C0-C5B258D18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556BA38-7CDC-4E85-8717-754DF0CC7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9C25B-D60D-4474-985B-28470FA52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55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0FBDD1D-C52C-4F32-B779-6303F4AC8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ED403FF-93A7-4DD9-B18C-95C0B6558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51CCEF8-8168-4509-8FDA-C0FC21185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CD354-0574-4827-9DB1-974B2C92C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21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3BE3232-BDA4-4897-AE29-143936950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63ADA60-5FFD-4263-A534-1914D1DB4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3274898-8A08-4416-AAAC-B951009BA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6812B-4A72-46E7-94B8-2AF040859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6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F6558E1-A0B3-4A76-AF28-B886A0726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565FFC7-24AA-4AFB-985C-E5B858A66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4F1689A-9C94-4731-AC84-8B9BAEEC8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C15E-A439-4A6B-874C-899D48749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78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0CD0DA3-8B16-44C2-8B7B-900A68701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434C398-3BB2-4E8B-879F-93BAC00D7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90338C6-D134-4C10-9499-887C4929D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570C8-E75B-4966-9530-E77D58F88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94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AF0DF4-39D1-486D-B749-B90ECA628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B46F07A-5EF3-47E5-919D-5396B28DA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0C39264-6D82-452C-B805-73A92CBDC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434C-AB9F-4E79-9A1C-B49FA6B54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39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456B39A-9D3D-46BC-ABDD-FAE386B38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F973A21-0CB8-4CB2-8855-D6BBFCB09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1C76363-96ED-45D7-9B80-070035894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FC00-EAA9-487D-B872-97DBCD3160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94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A4AE83A-CA9B-481C-A52E-F8EB052C6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241EBC9-5AAE-450E-80EA-FBC9499AF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52F6D34-67D9-4499-AD96-E68DC1178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E4933-8EC3-4D40-B192-5AEFCF744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50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34536C9-F5F3-4A3A-8994-FA63E97BB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74D9BB-F37F-4F2B-8DD6-C3171060E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532289D-48BC-4441-A3A4-A9BB34109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5767-AAB7-4543-9F59-F7607801D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51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22E1234-0DF7-4EF0-B0F3-953B263C4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0DB5A22-17BE-47C9-812E-BFED1F948D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4DD8488-FBD6-4076-BBF4-955F891FA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0B08-A88A-4825-8665-EF75319B6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0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51E351A-46D9-487C-96A9-1E6281BA4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EE4069-0CF4-45F3-B8F4-B86A580DC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EE9DAB7-7E9E-477A-8632-1D403A99A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40B1-B76B-4D5E-BD9B-17696E8D2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03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006CB9C-F240-444D-8A9B-99BE6F406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A284A17-2158-4DB0-A009-BC9193C2A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81C2598-B84E-4276-B621-46F72CCD3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3F635-8426-4290-9ACA-55E42CB2C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51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E07EDF6-F417-419F-9F56-38A2B9CA0AF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59D78103-C11F-41B9-975D-0152D720B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4A013170-E18E-4BC7-B603-9BCC556B1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6BF2F19B-0919-4322-BE48-04746ABA9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98E9ADAA-50AE-4B60-BB66-3A3581D41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60F93BE4-9C5E-4C8B-9FDE-E8F3D792F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229E4FB5-D00B-43E0-AE3B-26A829E7D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3FFAF8CC-C76F-4AC8-A4B3-EBC9BFF737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BA91D056-B3BF-414D-8BC8-0F556F3F9F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0F4337E1-E021-482D-A95E-67DCDFDCC6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0E43B6E6-4E41-4A67-A951-3EB7E377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AF965802-F21E-46DC-A39A-2674CDA66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os.org/contentassets/6507ec63e5ac4ea48375ad96d154daac/1208-sexual-misconduct.pdf" TargetMode="External"/><Relationship Id="rId2" Type="http://schemas.openxmlformats.org/officeDocument/2006/relationships/hyperlink" Target="https://about.bgov.com/news/pentagon-has-2-billion-in-unresolved-medical-malpractice-clai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ity003">
            <a:extLst>
              <a:ext uri="{FF2B5EF4-FFF2-40B4-BE49-F238E27FC236}">
                <a16:creationId xmlns:a16="http://schemas.microsoft.com/office/drawing/2014/main" id="{E1F7A6E0-C6FF-4BAA-A449-544CA644590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252" y="0"/>
            <a:ext cx="2266682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E8D60A8C-3B9C-4052-8737-DB680430E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"/>
            <a:ext cx="6019800" cy="3093154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663300"/>
                </a:solidFill>
                <a:latin typeface="Old English Text MT" panose="03040902040508030806" pitchFamily="66" charset="0"/>
              </a:rPr>
              <a:t>Medical Malpractice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663300"/>
                </a:solidFill>
                <a:latin typeface="Old English Text MT" panose="03040902040508030806" pitchFamily="66" charset="0"/>
              </a:rPr>
              <a:t>Stress Syndrome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663300"/>
                </a:solidFill>
              </a:rPr>
              <a:t>(MMSS)</a:t>
            </a:r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D539DB7-87AF-4E71-B908-8211A5DAC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624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3C52B8C4-3707-4C55-9371-50338A3C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307919"/>
            <a:ext cx="28194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b="1" dirty="0"/>
              <a:t>Statistics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b="1" dirty="0"/>
              <a:t>Cases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b="1" dirty="0"/>
              <a:t>Symptoms &amp; Signs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b="1" dirty="0"/>
              <a:t>Management</a:t>
            </a:r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F2DF84DC-6EA8-49CC-9EC2-3B79FAB2F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733800"/>
            <a:ext cx="5562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" name="Picture 2" descr="Long Island Medical Malpractice Lawyer | Free Consultation Today">
            <a:extLst>
              <a:ext uri="{FF2B5EF4-FFF2-40B4-BE49-F238E27FC236}">
                <a16:creationId xmlns:a16="http://schemas.microsoft.com/office/drawing/2014/main" id="{4B1298F8-8CA5-4348-AA32-CB64FE13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124201" cy="20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cal malpractice claims in 2020 by practitioner type">
            <a:extLst>
              <a:ext uri="{FF2B5EF4-FFF2-40B4-BE49-F238E27FC236}">
                <a16:creationId xmlns:a16="http://schemas.microsoft.com/office/drawing/2014/main" id="{25BF4195-A764-4277-8F9D-2D73F051C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-304800"/>
            <a:ext cx="7010400" cy="849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octors, Hospitals Expect Some Confusion As Health Plans Start - Hamodia.com">
            <a:extLst>
              <a:ext uri="{FF2B5EF4-FFF2-40B4-BE49-F238E27FC236}">
                <a16:creationId xmlns:a16="http://schemas.microsoft.com/office/drawing/2014/main" id="{0125B43C-0DD2-421C-97BC-8171FE1F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86708"/>
            <a:ext cx="2743200" cy="15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1,197 Shocked Nurse Photos - Free &amp;amp; Royalty-Free Stock Photos from  Dreamstime">
            <a:extLst>
              <a:ext uri="{FF2B5EF4-FFF2-40B4-BE49-F238E27FC236}">
                <a16:creationId xmlns:a16="http://schemas.microsoft.com/office/drawing/2014/main" id="{F4ED2CB8-ED75-433D-BD50-33D34EEB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79" y="1365150"/>
            <a:ext cx="2723321" cy="18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EE9F88-D96E-4756-91F7-62CDB3910238}"/>
              </a:ext>
            </a:extLst>
          </p:cNvPr>
          <p:cNvSpPr/>
          <p:nvPr/>
        </p:nvSpPr>
        <p:spPr>
          <a:xfrm>
            <a:off x="6324600" y="1358005"/>
            <a:ext cx="925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RN</a:t>
            </a:r>
          </a:p>
        </p:txBody>
      </p:sp>
    </p:spTree>
    <p:extLst>
      <p:ext uri="{BB962C8B-B14F-4D97-AF65-F5344CB8AC3E}">
        <p14:creationId xmlns:p14="http://schemas.microsoft.com/office/powerpoint/2010/main" val="153738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C406-D2EC-4C8D-8358-8C6A690AE9D0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/>
          <a:lstStyle/>
          <a:p>
            <a:pPr algn="ctr"/>
            <a:r>
              <a:rPr lang="en-US" sz="4800" b="1" dirty="0">
                <a:solidFill>
                  <a:srgbClr val="800000"/>
                </a:solidFill>
                <a:latin typeface="Old English Text MT" panose="03040902040508030806" pitchFamily="66" charset="0"/>
              </a:rPr>
              <a:t>Medical Malpractice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01AF-F874-44B3-8468-B262F56C2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2209909"/>
          </a:xfrm>
        </p:spPr>
        <p:txBody>
          <a:bodyPr/>
          <a:lstStyle/>
          <a:p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95% of defendant physicians report that the malpractice litigation had a major psychological and/or physical effect on them.  </a:t>
            </a:r>
          </a:p>
          <a:p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Many describe their feelings about malpractice as the most stressful occurrence of their lives.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Medical Malpractice Lawsuit Filed against Texas Doctor Who ...">
            <a:extLst>
              <a:ext uri="{FF2B5EF4-FFF2-40B4-BE49-F238E27FC236}">
                <a16:creationId xmlns:a16="http://schemas.microsoft.com/office/drawing/2014/main" id="{D62DFE0A-DDE1-4A06-AD7E-A7F0C4BA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110"/>
            <a:ext cx="4343400" cy="2887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90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BCC4-AA11-4FF7-A449-9BF9498F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88" y="277813"/>
            <a:ext cx="5609812" cy="1143000"/>
          </a:xfr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/>
          <a:lstStyle/>
          <a:p>
            <a:r>
              <a:rPr lang="en-US" b="1" dirty="0">
                <a:solidFill>
                  <a:srgbClr val="663300"/>
                </a:solidFill>
                <a:latin typeface="Old English Text MT" panose="03040902040508030806" pitchFamily="66" charset="0"/>
              </a:rPr>
              <a:t>Sarah C. Charles, MD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5C1C8C1-D8AF-4E89-B158-B0F18F38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2876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Defendant: a Psychiatrist on Trial for Medical Malpractice: Charles:  9780029059104: Amazon.com: Books">
            <a:extLst>
              <a:ext uri="{FF2B5EF4-FFF2-40B4-BE49-F238E27FC236}">
                <a16:creationId xmlns:a16="http://schemas.microsoft.com/office/drawing/2014/main" id="{69A92D11-0BA5-425C-81EE-2E4FA3BA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89" y="1568278"/>
            <a:ext cx="3628611" cy="52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Adverse Events, Stress, and Litigation: A Physician&amp;#39;s Guide: 9780195171488:  Medicine &amp;amp; Health Science Books @ Amazon.com">
            <a:extLst>
              <a:ext uri="{FF2B5EF4-FFF2-40B4-BE49-F238E27FC236}">
                <a16:creationId xmlns:a16="http://schemas.microsoft.com/office/drawing/2014/main" id="{ADF4DDA3-388D-4F0B-AD3E-21C1316E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80917"/>
            <a:ext cx="2638425" cy="419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9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3CAE-C605-40BA-85BC-F344799A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5257800" cy="114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sz="4800" b="1" dirty="0">
                <a:solidFill>
                  <a:srgbClr val="800000"/>
                </a:solidFill>
                <a:latin typeface="Old English Text MT" panose="03040902040508030806" pitchFamily="66" charset="0"/>
                <a:cs typeface="Aharoni" panose="02010803020104030203" pitchFamily="2" charset="-79"/>
              </a:rPr>
              <a:t>MMSS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09D2-C761-43FB-8962-685CB54F1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mpact of malpractice litigation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Sued and non-sued physicians - CMS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hanges in professional behavior and emotional reactions to both the threat and actuality of litigation. 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sued reported significantly more symptoms and they were likely to stop seeing certain types of patients, thought of retiring early, and discouraged their children from entering medicine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tudy Explains Role of Human Behaviour in Surgical Errors ...">
            <a:extLst>
              <a:ext uri="{FF2B5EF4-FFF2-40B4-BE49-F238E27FC236}">
                <a16:creationId xmlns:a16="http://schemas.microsoft.com/office/drawing/2014/main" id="{B2726645-0646-4B0B-87F2-41EE9695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152400"/>
            <a:ext cx="2230437" cy="223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02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63FF-184C-4250-8F92-64669317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7813"/>
            <a:ext cx="7953258" cy="1143000"/>
          </a:xfr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8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 on Health Care Delivery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Five Forces That Will Reshape the Future of Healthcare">
            <a:extLst>
              <a:ext uri="{FF2B5EF4-FFF2-40B4-BE49-F238E27FC236}">
                <a16:creationId xmlns:a16="http://schemas.microsoft.com/office/drawing/2014/main" id="{87C51414-4C72-412D-9595-FD7A1E03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95325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4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6164199B-F148-4D6A-9ECA-3CD9F3E4D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838200"/>
            <a:ext cx="5486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663300"/>
                </a:solidFill>
              </a:rPr>
              <a:t>Sunshine Family Medical Clinic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8C207450-1BFC-4EBA-93E4-6D1A1390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624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BF17BBE4-FF0B-4EE5-BA55-AEB6B4C3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29000"/>
            <a:ext cx="7391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663300"/>
                </a:solidFill>
              </a:rPr>
              <a:t>Dr. Ray Sunshine, 43 yrs., Board certified FP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663300"/>
                </a:solidFill>
              </a:rPr>
              <a:t>January 11, 2001, Petition served by Sheriff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663300"/>
                </a:solidFill>
              </a:rPr>
              <a:t>Initial reaction to lawsuit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663300"/>
                </a:solidFill>
              </a:rPr>
              <a:t>Dr. Angela Sunshine, wife, informed; reaction.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663300"/>
                </a:solidFill>
              </a:rPr>
              <a:t>Dr. Christopher Sunshine, father, informed.</a:t>
            </a:r>
          </a:p>
        </p:txBody>
      </p:sp>
      <p:pic>
        <p:nvPicPr>
          <p:cNvPr id="5125" name="Picture 7" descr="j0090386">
            <a:extLst>
              <a:ext uri="{FF2B5EF4-FFF2-40B4-BE49-F238E27FC236}">
                <a16:creationId xmlns:a16="http://schemas.microsoft.com/office/drawing/2014/main" id="{C92D73B8-B7F4-44C4-AD13-7BBDA795706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3733800" cy="2895600"/>
          </a:xfrm>
        </p:spPr>
      </p:pic>
      <p:sp>
        <p:nvSpPr>
          <p:cNvPr id="5126" name="Rectangle 8">
            <a:extLst>
              <a:ext uri="{FF2B5EF4-FFF2-40B4-BE49-F238E27FC236}">
                <a16:creationId xmlns:a16="http://schemas.microsoft.com/office/drawing/2014/main" id="{D773BBA3-3119-4B1E-8AA4-B12BD213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743200"/>
            <a:ext cx="419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99663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43E133-7101-499E-B728-B13E6AC11EAC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sz="8000" dirty="0">
                <a:solidFill>
                  <a:srgbClr val="800000"/>
                </a:solidFill>
                <a:latin typeface="Old English Text MT" panose="03040902040508030806" pitchFamily="66" charset="0"/>
              </a:rPr>
              <a:t>Sheriff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Summons and Petition</a:t>
            </a:r>
          </a:p>
          <a:p>
            <a:r>
              <a:rPr lang="en-US" sz="3600" b="1" dirty="0">
                <a:solidFill>
                  <a:srgbClr val="800000"/>
                </a:solidFill>
                <a:latin typeface="Old English Text MT" panose="03040902040508030806" pitchFamily="66" charset="0"/>
              </a:rPr>
              <a:t>Medical Malpractice Lawsuit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29AFA-9B26-4C38-A950-8A12383AC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27" y="3026410"/>
            <a:ext cx="4614273" cy="306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86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BAED29-0C3D-404C-82D2-C546F8C33F3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1676399"/>
            <a:ext cx="7543800" cy="4454525"/>
          </a:xfrm>
        </p:spPr>
        <p:txBody>
          <a:bodyPr/>
          <a:lstStyle/>
          <a:p>
            <a:r>
              <a:rPr lang="en-US" sz="2400" dirty="0"/>
              <a:t>Stunned, shocked, dismayed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“All my patients love me. Who would do such a horrible thing?”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dirty="0"/>
              <a:t>Flash backs</a:t>
            </a:r>
          </a:p>
          <a:p>
            <a:r>
              <a:rPr lang="en-US" sz="2400" dirty="0"/>
              <a:t>Staring at petition</a:t>
            </a:r>
          </a:p>
          <a:p>
            <a:r>
              <a:rPr lang="en-US" sz="2400" dirty="0"/>
              <a:t>Sweating, Shaking, </a:t>
            </a:r>
          </a:p>
          <a:p>
            <a:r>
              <a:rPr lang="en-US" sz="2400" dirty="0"/>
              <a:t>Trembling, Chest felt tight</a:t>
            </a:r>
          </a:p>
          <a:p>
            <a:r>
              <a:rPr lang="en-US" sz="2400" dirty="0"/>
              <a:t>Goose bumps</a:t>
            </a:r>
          </a:p>
          <a:p>
            <a:r>
              <a:rPr lang="en-US" sz="2400" dirty="0"/>
              <a:t>Weak, nauseated</a:t>
            </a:r>
          </a:p>
          <a:p>
            <a:r>
              <a:rPr lang="en-US" sz="2400" dirty="0"/>
              <a:t>Unstable on feet, dizzy</a:t>
            </a:r>
          </a:p>
        </p:txBody>
      </p:sp>
      <p:pic>
        <p:nvPicPr>
          <p:cNvPr id="3" name="Picture 2" descr="Florida Medical Malpractice And The “Free Kill Law” | Tampa ...">
            <a:extLst>
              <a:ext uri="{FF2B5EF4-FFF2-40B4-BE49-F238E27FC236}">
                <a16:creationId xmlns:a16="http://schemas.microsoft.com/office/drawing/2014/main" id="{CE542A4D-FC2E-4346-A0D2-C2BD16348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E1365B-2EDD-4002-91D2-D1AD162F90AC}"/>
              </a:ext>
            </a:extLst>
          </p:cNvPr>
          <p:cNvSpPr txBox="1"/>
          <p:nvPr/>
        </p:nvSpPr>
        <p:spPr>
          <a:xfrm>
            <a:off x="1143000" y="381000"/>
            <a:ext cx="5715000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800000"/>
                </a:solidFill>
                <a:latin typeface="Old English Text MT" panose="03040902040508030806" pitchFamily="66" charset="0"/>
              </a:rPr>
              <a:t>Dr. Ray’s Reaction</a:t>
            </a:r>
          </a:p>
        </p:txBody>
      </p:sp>
    </p:spTree>
    <p:extLst>
      <p:ext uri="{BB962C8B-B14F-4D97-AF65-F5344CB8AC3E}">
        <p14:creationId xmlns:p14="http://schemas.microsoft.com/office/powerpoint/2010/main" val="257277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emale doctor in lab coat on white  isolated, confident smile hold white paper blank Free Photo">
            <a:extLst>
              <a:ext uri="{FF2B5EF4-FFF2-40B4-BE49-F238E27FC236}">
                <a16:creationId xmlns:a16="http://schemas.microsoft.com/office/drawing/2014/main" id="{8619F962-5711-42F5-854C-81B46ACD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50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6D0981-D8CC-4E3C-A1AB-CDA695BC02C3}"/>
              </a:ext>
            </a:extLst>
          </p:cNvPr>
          <p:cNvSpPr txBox="1"/>
          <p:nvPr/>
        </p:nvSpPr>
        <p:spPr>
          <a:xfrm>
            <a:off x="1219200" y="3810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800000"/>
                </a:solidFill>
                <a:latin typeface="Old English Text MT" panose="03040902040508030806" pitchFamily="66" charset="0"/>
              </a:rPr>
              <a:t>Angela Ray, MD</a:t>
            </a:r>
          </a:p>
        </p:txBody>
      </p:sp>
    </p:spTree>
    <p:extLst>
      <p:ext uri="{BB962C8B-B14F-4D97-AF65-F5344CB8AC3E}">
        <p14:creationId xmlns:p14="http://schemas.microsoft.com/office/powerpoint/2010/main" val="322819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719204CF-4559-41CA-B812-8605D2681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914400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663300"/>
                </a:solidFill>
              </a:rPr>
              <a:t>Three-Year Ordeal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8C30EB8A-83A1-4221-B8EF-9FC199214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624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9126C574-7E30-47E1-ABB7-170901F85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29000"/>
            <a:ext cx="73914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663300"/>
                </a:solidFill>
              </a:rPr>
              <a:t>Dr. Ray Sunshine’s litigation lasted 3 years.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663300"/>
                </a:solidFill>
              </a:rPr>
              <a:t>Support &amp; Help by Wife, Father, Close Friends, Relatives, Defense Attorney, &amp; Insurance Co.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663300"/>
                </a:solidFill>
              </a:rPr>
              <a:t>Dr. Ray’s MMSS: Anxiety &amp; Depression.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663300"/>
                </a:solidFill>
              </a:rPr>
              <a:t>Verdict for Dr. Ray</a:t>
            </a:r>
          </a:p>
        </p:txBody>
      </p:sp>
      <p:pic>
        <p:nvPicPr>
          <p:cNvPr id="6149" name="Picture 5" descr="j0090386">
            <a:extLst>
              <a:ext uri="{FF2B5EF4-FFF2-40B4-BE49-F238E27FC236}">
                <a16:creationId xmlns:a16="http://schemas.microsoft.com/office/drawing/2014/main" id="{46C430ED-F5BF-4204-823D-409B9C700BF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4267200" cy="2843213"/>
          </a:xfrm>
        </p:spPr>
      </p:pic>
      <p:sp>
        <p:nvSpPr>
          <p:cNvPr id="6150" name="Rectangle 6">
            <a:extLst>
              <a:ext uri="{FF2B5EF4-FFF2-40B4-BE49-F238E27FC236}">
                <a16:creationId xmlns:a16="http://schemas.microsoft.com/office/drawing/2014/main" id="{B53F6DAD-184F-4C4C-AE0C-55FEA60A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895600"/>
            <a:ext cx="3505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7CA7-ACF8-4682-8F07-D6A8D9E7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72" y="152400"/>
            <a:ext cx="7202456" cy="12954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br>
              <a:rPr lang="en-US" sz="9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b="1" dirty="0">
                <a:solidFill>
                  <a:srgbClr val="800000"/>
                </a:solidFill>
                <a:latin typeface="Old English Text MT" panose="03040902040508030806" pitchFamily="66" charset="0"/>
                <a:cs typeface="Aharoni" panose="02010803020104030203" pitchFamily="2" charset="-79"/>
              </a:rPr>
              <a:t>Medical Malpractice Statistics 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Old English Text MT" panose="03040902040508030806" pitchFamily="66" charset="0"/>
                <a:cs typeface="Aharoni" panose="02010803020104030203" pitchFamily="2" charset="-79"/>
              </a:rPr>
            </a:br>
            <a:endParaRPr lang="en-US" sz="4000" dirty="0">
              <a:solidFill>
                <a:schemeClr val="accent2">
                  <a:lumMod val="50000"/>
                </a:schemeClr>
              </a:solidFill>
              <a:latin typeface="Old English Text MT" panose="03040902040508030806" pitchFamily="66" charset="0"/>
              <a:cs typeface="Aharoni" panose="02010803020104030203" pitchFamily="2" charset="-79"/>
            </a:endParaRPr>
          </a:p>
        </p:txBody>
      </p:sp>
      <p:pic>
        <p:nvPicPr>
          <p:cNvPr id="4" name="Picture 3" descr="35+ Medical Malpractice Statistics for 2022">
            <a:extLst>
              <a:ext uri="{FF2B5EF4-FFF2-40B4-BE49-F238E27FC236}">
                <a16:creationId xmlns:a16="http://schemas.microsoft.com/office/drawing/2014/main" id="{50A91CC9-3634-4139-8DD0-1FE72F956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80266"/>
            <a:ext cx="2667000" cy="21253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E5D32-AA0F-4160-AE0A-01B89974A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851077"/>
            <a:ext cx="7703312" cy="4771696"/>
          </a:xfrm>
        </p:spPr>
        <p:txBody>
          <a:bodyPr>
            <a:normAutofit/>
          </a:bodyPr>
          <a:lstStyle/>
          <a:p>
            <a:r>
              <a:rPr lang="en-US" dirty="0"/>
              <a:t>34% were sued in 2016 (AMA Report)</a:t>
            </a:r>
          </a:p>
          <a:p>
            <a:r>
              <a:rPr lang="en-US" dirty="0"/>
              <a:t>16.8% have faced 2 or more lawsuits</a:t>
            </a:r>
          </a:p>
          <a:p>
            <a:r>
              <a:rPr lang="en-US" dirty="0"/>
              <a:t>65 year-old physicians, &gt;75% in lower risk specialties and 99% in higher specialty areas will have been sued</a:t>
            </a:r>
          </a:p>
          <a:p>
            <a:r>
              <a:rPr lang="en-US" dirty="0"/>
              <a:t>32% of lawsuits to medications </a:t>
            </a:r>
            <a:br>
              <a:rPr lang="en-US" dirty="0"/>
            </a:br>
            <a:r>
              <a:rPr lang="en-US" dirty="0"/>
              <a:t>involve patient death</a:t>
            </a:r>
          </a:p>
        </p:txBody>
      </p:sp>
    </p:spTree>
    <p:extLst>
      <p:ext uri="{BB962C8B-B14F-4D97-AF65-F5344CB8AC3E}">
        <p14:creationId xmlns:p14="http://schemas.microsoft.com/office/powerpoint/2010/main" val="64916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24170914-7DCA-49CC-9141-AE2FA43F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0"/>
            <a:ext cx="365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</a:rPr>
              <a:t>Litigation Stress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59940E95-6DB5-4BBE-8E62-CE45CF6DB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624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7C54B679-E7C6-4FEE-8132-692F39BE3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67200"/>
            <a:ext cx="7391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/>
              <a:t>Predictable Hazard of Medical Practice.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/>
              <a:t>Medical Malpractice Stress Syndrome (MMSS).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/>
              <a:t>Physicians ill-prepared to deal with MMSS.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b="1"/>
              <a:t>Effects of MMSS may be devastating.</a:t>
            </a: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9B7F7177-B08B-4AC7-9DEC-CDB445BC6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95600"/>
            <a:ext cx="3276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174" name="Picture 8" descr="j0090070">
            <a:extLst>
              <a:ext uri="{FF2B5EF4-FFF2-40B4-BE49-F238E27FC236}">
                <a16:creationId xmlns:a16="http://schemas.microsoft.com/office/drawing/2014/main" id="{18429F4C-4774-492F-A081-EC27ACE6CCA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3454400" cy="38115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B7FE3E0-703C-40EA-8DE3-59C6A961C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CC0000"/>
                </a:solidFill>
              </a:rPr>
              <a:t>MMSS: Manifestations</a:t>
            </a:r>
            <a:endParaRPr lang="en-US" altLang="en-US" sz="2900" b="1">
              <a:solidFill>
                <a:schemeClr val="tx1"/>
              </a:solidFill>
            </a:endParaRPr>
          </a:p>
        </p:txBody>
      </p:sp>
      <p:sp>
        <p:nvSpPr>
          <p:cNvPr id="8195" name="Text Box 6">
            <a:extLst>
              <a:ext uri="{FF2B5EF4-FFF2-40B4-BE49-F238E27FC236}">
                <a16:creationId xmlns:a16="http://schemas.microsoft.com/office/drawing/2014/main" id="{D43FA4B3-3916-4E64-BB93-45F6E4B4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6454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200" b="1"/>
              <a:t>Worry; Restless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200" b="1"/>
              <a:t>Difficulty concentrating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200" b="1"/>
              <a:t>Guilt, shame, loneliness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200" b="1"/>
              <a:t>Insecure, suicidal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200" b="1"/>
              <a:t>Resort to drugs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200" b="1"/>
              <a:t>Physical symptoms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A250D5D1-DEA3-452B-AB17-658BC967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7696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CC0000"/>
                </a:solidFill>
              </a:rPr>
              <a:t>When to Seek Professional Help?</a:t>
            </a:r>
          </a:p>
          <a:p>
            <a:pPr lvl="4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4400" b="1"/>
              <a:t>Medical </a:t>
            </a:r>
          </a:p>
          <a:p>
            <a:pPr lvl="4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4400" b="1"/>
              <a:t>Psychological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040A8DE1-A957-4442-A242-4E580118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7150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CC0000"/>
                </a:solidFill>
              </a:rPr>
              <a:t>Discussions with:</a:t>
            </a:r>
          </a:p>
          <a:p>
            <a:pPr lvl="2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400" b="1"/>
              <a:t>Family</a:t>
            </a:r>
          </a:p>
          <a:p>
            <a:pPr lvl="2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400" b="1"/>
              <a:t>Friends</a:t>
            </a:r>
          </a:p>
          <a:p>
            <a:pPr lvl="2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400" b="1"/>
              <a:t>Colleagues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E893B39E-C0BA-4658-998E-12E22A2C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70104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CC0000"/>
                </a:solidFill>
              </a:rPr>
              <a:t>Defense Attorney</a:t>
            </a:r>
          </a:p>
          <a:p>
            <a:pPr lvl="3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4400" b="1"/>
              <a:t>Rapport</a:t>
            </a:r>
          </a:p>
          <a:p>
            <a:pPr lvl="3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4400" b="1"/>
              <a:t>Trust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8CE6A51B-231A-49CB-A565-33C7ED49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408113"/>
            <a:ext cx="5273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1E942B50-ED23-44BF-BA3C-F200735E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80010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CC0000"/>
                </a:solidFill>
              </a:rPr>
              <a:t>Essentials of Management: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" b="1" i="1">
              <a:solidFill>
                <a:srgbClr val="CC0000"/>
              </a:solidFill>
            </a:endParaRPr>
          </a:p>
          <a:p>
            <a:pPr lvl="2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400" b="1" i="1"/>
              <a:t>Confidence</a:t>
            </a:r>
          </a:p>
          <a:p>
            <a:pPr lvl="2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400" b="1" i="1"/>
              <a:t>Players &amp; Drama</a:t>
            </a:r>
          </a:p>
          <a:p>
            <a:pPr lvl="2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400" b="1" i="1"/>
              <a:t>Knowledge</a:t>
            </a:r>
          </a:p>
          <a:p>
            <a:pPr lvl="2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400" b="1"/>
              <a:t>Combat Stress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D905F9D0-DA21-4ABB-A0B4-D8BA34E49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CC0000"/>
                </a:solidFill>
              </a:rPr>
              <a:t>A Wound of the Heart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9DD76A10-A44B-4E95-A969-7AFDBF5B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78486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</a:rPr>
              <a:t>Fears of Losing:</a:t>
            </a:r>
            <a:r>
              <a:rPr lang="en-US" altLang="en-US" sz="4000" b="1"/>
              <a:t> 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/>
              <a:t>Control			Livelihood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/>
              <a:t>Reputation		Assets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/>
              <a:t>Supporters		Outcomes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BA9CF7CF-AAB4-4B63-91C2-481F148B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80010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Education: Key to Deal with Fear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600" b="1">
              <a:solidFill>
                <a:srgbClr val="CC0000"/>
              </a:solidFill>
            </a:endParaRPr>
          </a:p>
          <a:p>
            <a:pPr lvl="3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3600" b="1"/>
              <a:t>Supportive Education</a:t>
            </a:r>
          </a:p>
          <a:p>
            <a:pPr lvl="3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3600" b="1"/>
              <a:t>Read about MMSS</a:t>
            </a:r>
          </a:p>
          <a:p>
            <a:pPr lvl="3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3600" b="1"/>
              <a:t>Seek Advice</a:t>
            </a:r>
          </a:p>
          <a:p>
            <a:pPr lvl="3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3600" b="1"/>
              <a:t>Ask Questions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3D11CFA1-6380-425D-9F78-389BA7E5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73914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</a:rPr>
              <a:t>What the Physician can do!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3200" b="1"/>
              <a:t>Transform one’s personal definitions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3200" b="1"/>
              <a:t>Pay attention to physician’s needs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3200" b="1"/>
              <a:t>Assemble a personal survival kit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3200" b="1"/>
              <a:t>Pay attention to needs of supporters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D38935AF-7466-4966-AAE6-A4222790F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0"/>
            <a:ext cx="69342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Derive Therapeutic Benefit by: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" b="1">
              <a:solidFill>
                <a:srgbClr val="CC0000"/>
              </a:solidFill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3200" b="1"/>
              <a:t>  Being active with defense attorney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3200" b="1"/>
              <a:t>  Participating in discovery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3200" b="1"/>
              <a:t>  Identifying expert witnesses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3200" b="1"/>
              <a:t>  Doing Medical literature   search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3200" b="1"/>
              <a:t>  Preparing diligently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on medical malpractice statistics">
            <a:extLst>
              <a:ext uri="{FF2B5EF4-FFF2-40B4-BE49-F238E27FC236}">
                <a16:creationId xmlns:a16="http://schemas.microsoft.com/office/drawing/2014/main" id="{89561278-AE14-4B9A-A1EB-2A7632C1E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6738"/>
            <a:ext cx="9144000" cy="868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690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AEC489-C063-4460-A5C0-19EB56180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44562"/>
          </a:xfrm>
        </p:spPr>
        <p:txBody>
          <a:bodyPr/>
          <a:lstStyle/>
          <a:p>
            <a:pPr eaLnBrk="1" hangingPunct="1"/>
            <a:r>
              <a:rPr lang="en-US" altLang="en-US" sz="3800" b="1">
                <a:solidFill>
                  <a:srgbClr val="CC0000"/>
                </a:solidFill>
              </a:rPr>
              <a:t>MMSS: Other Therapeutic Benefits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2467BB1B-5D2D-4D6D-8287-96CCA75F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74676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b="1"/>
              <a:t>  Attend all depositions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b="1"/>
              <a:t>  Learn about attorney tactics/trial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b="1"/>
              <a:t>  Learn about MMSS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b="1"/>
              <a:t>  Recognize insurer’s conflict of interest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b="1"/>
              <a:t>  Seek personal/private attorney’s    advice when necessary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064B4F6-1E8B-483A-AC52-90B41E1EE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038600" cy="1143000"/>
          </a:xfrm>
        </p:spPr>
        <p:txBody>
          <a:bodyPr/>
          <a:lstStyle/>
          <a:p>
            <a:pPr eaLnBrk="1" hangingPunct="1"/>
            <a:r>
              <a:rPr lang="en-US" altLang="en-US" sz="5000" b="1">
                <a:solidFill>
                  <a:schemeClr val="accent2"/>
                </a:solidFill>
              </a:rPr>
              <a:t>   </a:t>
            </a:r>
            <a:r>
              <a:rPr lang="en-US" altLang="en-US" sz="5000" b="1">
                <a:solidFill>
                  <a:srgbClr val="CC0000"/>
                </a:solidFill>
              </a:rPr>
              <a:t>MMSS Rx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84BE9EC-5CA6-4E33-98A2-BB01F1176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543800" cy="3844925"/>
          </a:xfrm>
        </p:spPr>
        <p:txBody>
          <a:bodyPr/>
          <a:lstStyle/>
          <a:p>
            <a:pPr eaLnBrk="1" hangingPunct="1"/>
            <a:r>
              <a:rPr lang="en-US" altLang="en-US" sz="3200" b="1"/>
              <a:t>See a Family Physician, Internist, or Specialist to Treat Physical disorders;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b="1"/>
          </a:p>
          <a:p>
            <a:pPr eaLnBrk="1" hangingPunct="1"/>
            <a:r>
              <a:rPr lang="en-US" altLang="en-US" sz="3200" b="1"/>
              <a:t>See a Psychologist or Psychiatrist for Severe Anxiety/Depression.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2DEA3E5E-00B6-4001-87B9-46541849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72390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CC0000"/>
                </a:solidFill>
              </a:rPr>
              <a:t>Be Knowledgeable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4800" b="1">
              <a:solidFill>
                <a:srgbClr val="CC00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/>
              <a:t>Knowledge is Power which must be Acquired.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4FD80076-F874-4930-893B-A91DD4AD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"/>
            <a:ext cx="75438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CC0000"/>
                </a:solidFill>
              </a:rPr>
              <a:t>Other Resources: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4800" b="1">
              <a:solidFill>
                <a:srgbClr val="CC0000"/>
              </a:solidFill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600"/>
              <a:t>Litigation Stress Consultants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600"/>
              <a:t>Witness Preparation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600"/>
              <a:t>Medical Society Support Groups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AD7C5870-A9A1-489E-A2DA-5F77695E7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tx1"/>
                </a:solidFill>
              </a:rPr>
              <a:t>“What does not destroy me,</a:t>
            </a:r>
            <a:br>
              <a:rPr lang="en-US" altLang="en-US" sz="3600" b="1">
                <a:solidFill>
                  <a:schemeClr val="tx1"/>
                </a:solidFill>
              </a:rPr>
            </a:br>
            <a:r>
              <a:rPr lang="en-US" altLang="en-US" sz="3600" b="1">
                <a:solidFill>
                  <a:schemeClr val="tx1"/>
                </a:solidFill>
              </a:rPr>
              <a:t>makes me stronger.” </a:t>
            </a:r>
            <a:r>
              <a:rPr lang="en-US" altLang="en-US" sz="3600" b="1" i="1">
                <a:solidFill>
                  <a:schemeClr val="tx1"/>
                </a:solidFill>
              </a:rPr>
              <a:t>Nietzsche</a:t>
            </a:r>
          </a:p>
        </p:txBody>
      </p:sp>
      <p:graphicFrame>
        <p:nvGraphicFramePr>
          <p:cNvPr id="21507" name="Object 4">
            <a:extLst>
              <a:ext uri="{FF2B5EF4-FFF2-40B4-BE49-F238E27FC236}">
                <a16:creationId xmlns:a16="http://schemas.microsoft.com/office/drawing/2014/main" id="{B880BADB-2323-4398-AFE3-DE2BDF2B474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90600" y="1828800"/>
          <a:ext cx="7391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Photo Editor Photo" r:id="rId3" imgW="6047619" imgH="2971429" progId="MSPhotoEd.3">
                  <p:embed/>
                </p:oleObj>
              </mc:Choice>
              <mc:Fallback>
                <p:oleObj name="Photo Editor Photo" r:id="rId3" imgW="6047619" imgH="297142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7391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050D-D318-4EA8-A6AE-78233770F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1613"/>
            <a:ext cx="7772400" cy="1169987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advice would you give to a Physician who is suffering from medical malpractice stress syndrome?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122E0-A07B-4B43-9FB1-FF83D4674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certain amount of stress can be healthy and challenging.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coping resources are not available, stress can be harmful and may lead to burnout and impairment.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continue providing quality care to their patients, physicians must learn to effectively manage daily stressors.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the above three answers (a, b, and c),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23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04EE-F880-4BD9-BEBC-424BD7AB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3"/>
            <a:ext cx="80772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respect to the Physician who is suffering from medical malpractice stress syndrome, one of the following answers is FALSE?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D6A8-579C-44DA-B751-BCA5BF42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979987"/>
          </a:xfrm>
        </p:spPr>
        <p:txBody>
          <a:bodyPr/>
          <a:lstStyle/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Physical, psychological, familial, spiritual, social, and occupational stressors may affect a professional’s level of functioning.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Burnout is a process that usually occurs sequentially, progressing through stages and giving a person an opportunity to recognize symptoms and take necessary steps to prevent it.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Intrusive thoughts or compulsions, feeling helpless or hopeless to change the course of events, and impulse to do something drastic or dangerous are ominous symptoms that require immediate attention.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Approximately 50 percent of physicians who are sued suffer physically and emotionally regardless of the outcome in court,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57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B839-D8FD-4444-8182-7E92CD07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 medical malpractice lawsuit, the most traumatic moment in the litigation process appears to be: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E9BEC-E80F-42FB-8D87-AC408D33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7620000" cy="4149725"/>
          </a:xfrm>
        </p:spPr>
        <p:txBody>
          <a:bodyPr/>
          <a:lstStyle/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plaintiff’s expert witness makes a deposition criticizing the physician’s treatment or action,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lawsuit is filed.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trial begins.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the Jury is deliberating behind closed doors.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88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DEF4-1DC3-4F0F-A7CD-13CD8ED1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Which of the following answers is FALSE with regard to Physicians who are suffering from medical malpractice stress syndrome?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C6C7-774E-403B-93E4-2EA7B7E20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00600"/>
          </a:xfrm>
        </p:spPr>
        <p:txBody>
          <a:bodyPr/>
          <a:lstStyle/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Physicians who are sued experience a range of negative emotions that can have a paralyzing effect personally and professionally.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Response patterns are not similar to the grieving process (denial, anger/blame, bargaining, depression, and acceptance),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Malpractice litigation changes the physician-patient interaction significantly.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important for defendant Physicians to share feelings generated by the litigation process even though specific facts should not be discussed.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3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A3B3-9AC5-4B01-9F98-DFF04426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Coping successfully with malpractice litigation often requires: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CFCD-CD19-441B-ABD7-F4AA52EF0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more about the legal process.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Accepting that litigation may take years to resolve.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use of support systems, such as colleagues, family members, and friends.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the above answers (a, b, and c),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9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EFB4-22B0-4093-BA90-D1AF3C48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199" cy="1066801"/>
          </a:xfr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br>
              <a:rPr lang="en-US" sz="75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75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b="1" dirty="0">
                <a:solidFill>
                  <a:srgbClr val="800000"/>
                </a:solidFill>
                <a:latin typeface="Old English Text MT" panose="03040902040508030806" pitchFamily="66" charset="0"/>
                <a:cs typeface="Aharoni" panose="02010803020104030203" pitchFamily="2" charset="-79"/>
              </a:rPr>
              <a:t>Preventable Medical Errors</a:t>
            </a:r>
          </a:p>
        </p:txBody>
      </p:sp>
      <p:pic>
        <p:nvPicPr>
          <p:cNvPr id="4" name="Picture 3" descr="preventable deaths due to medical errors ">
            <a:extLst>
              <a:ext uri="{FF2B5EF4-FFF2-40B4-BE49-F238E27FC236}">
                <a16:creationId xmlns:a16="http://schemas.microsoft.com/office/drawing/2014/main" id="{93564D18-81AD-41F2-995E-037A8DD63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00200"/>
            <a:ext cx="8077199" cy="45112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4A41C-0986-4DF0-A145-E3DA6B391900}"/>
              </a:ext>
            </a:extLst>
          </p:cNvPr>
          <p:cNvSpPr txBox="1"/>
          <p:nvPr/>
        </p:nvSpPr>
        <p:spPr>
          <a:xfrm>
            <a:off x="685800" y="5257800"/>
            <a:ext cx="8077199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Deadly Errors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21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C3D0-C7AB-42AE-AA90-61145EF4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Which of the following answers is FALSE with regard to Physicians who are suffering from medical litigation stress?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5196-5D5D-4221-85A0-CAB68A49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979987"/>
          </a:xfrm>
        </p:spPr>
        <p:txBody>
          <a:bodyPr/>
          <a:lstStyle/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key to treating litigation stress is to try to avoid it altogether,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Resilience involves maintaining flexibility and balance in your life as you deal with stressful circumstances and traumatic events.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tolls of unmanaged stress are addictive behaviors, relationship distress, emotional/behavioral problems, and professional consequences.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6858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regulations and demands from insurance companies are considered the most stressful aspects of being a physician.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0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es with the most medical malpractice payment reports in 2021">
            <a:extLst>
              <a:ext uri="{FF2B5EF4-FFF2-40B4-BE49-F238E27FC236}">
                <a16:creationId xmlns:a16="http://schemas.microsoft.com/office/drawing/2014/main" id="{DD3EE255-2196-4DE4-9CFA-F070A4FF2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5791200" cy="734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10 Common Types of Medical Malpractice | The Sam Bernstein Law Firm">
            <a:extLst>
              <a:ext uri="{FF2B5EF4-FFF2-40B4-BE49-F238E27FC236}">
                <a16:creationId xmlns:a16="http://schemas.microsoft.com/office/drawing/2014/main" id="{2B25244C-937A-48E0-9FB4-C5E90133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12" y="17526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4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E576-7567-42BD-9390-2B1FB623E43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Outcome of Medical Malpractice Claims</a:t>
            </a:r>
            <a:endParaRPr lang="en-US" sz="3600" dirty="0"/>
          </a:p>
        </p:txBody>
      </p:sp>
      <p:pic>
        <p:nvPicPr>
          <p:cNvPr id="4" name="Picture 3" descr="Will My Paterson, NJ, Personal Injury Lawsuit Go To Court?">
            <a:extLst>
              <a:ext uri="{FF2B5EF4-FFF2-40B4-BE49-F238E27FC236}">
                <a16:creationId xmlns:a16="http://schemas.microsoft.com/office/drawing/2014/main" id="{A2138E82-A188-49E2-B4D3-419A501DF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32" y="3429000"/>
            <a:ext cx="6025068" cy="3385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FB7AC4-83D3-4E68-9D1A-97F27478E77B}"/>
              </a:ext>
            </a:extLst>
          </p:cNvPr>
          <p:cNvSpPr txBox="1"/>
          <p:nvPr/>
        </p:nvSpPr>
        <p:spPr>
          <a:xfrm>
            <a:off x="1219200" y="1742661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~ 2/3 – Withdrawn, Dismissed, or Dropped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~ 1/3 – Settled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~ 7% - Full-Blown Trial; Doctors prevail in 88% of the verdicts</a:t>
            </a:r>
          </a:p>
        </p:txBody>
      </p:sp>
    </p:spTree>
    <p:extLst>
      <p:ext uri="{BB962C8B-B14F-4D97-AF65-F5344CB8AC3E}">
        <p14:creationId xmlns:p14="http://schemas.microsoft.com/office/powerpoint/2010/main" val="274527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78DD-06D5-45C2-98BA-E3BE45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5638800" cy="1143000"/>
          </a:xfrm>
        </p:spPr>
        <p:txBody>
          <a:bodyPr/>
          <a:lstStyle/>
          <a:p>
            <a:r>
              <a:rPr lang="en-US" sz="4400" dirty="0">
                <a:solidFill>
                  <a:srgbClr val="8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Malpractice </a:t>
            </a:r>
            <a:r>
              <a:rPr lang="en-US" sz="4400" dirty="0">
                <a:solidFill>
                  <a:srgbClr val="800000"/>
                </a:solidFill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dirty="0">
                <a:solidFill>
                  <a:srgbClr val="8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ayouts</a:t>
            </a:r>
            <a:r>
              <a:rPr lang="en-US" sz="4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C686-3031-42F2-BEF6-EF61BC90B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Total payouts ~ 			</a:t>
            </a:r>
            <a:r>
              <a:rPr lang="en-US" sz="2400" b="1" dirty="0">
                <a:solidFill>
                  <a:srgbClr val="C00000"/>
                </a:solidFill>
              </a:rPr>
              <a:t>$4 billion/year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Quadriplegic or brain-damaged, or requiring lifelong care, average 			</a:t>
            </a:r>
            <a:r>
              <a:rPr lang="en-US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$961,185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/>
          </a:p>
          <a:p>
            <a:pPr marL="0"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Major permanent injury ~ 	</a:t>
            </a:r>
            <a:r>
              <a:rPr lang="en-US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$610,000</a:t>
            </a:r>
          </a:p>
          <a:p>
            <a:pPr marL="0"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ignificant permanent injury ~ 	</a:t>
            </a:r>
            <a:r>
              <a:rPr lang="en-US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$450,000</a:t>
            </a:r>
          </a:p>
          <a:p>
            <a:pPr marL="0"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rongful death -		        </a:t>
            </a:r>
            <a:r>
              <a:rPr lang="en-US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 $386,000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significant injury ~ 		</a:t>
            </a:r>
            <a:r>
              <a:rPr lang="en-US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$   40,000.</a:t>
            </a:r>
          </a:p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 and Gender</a:t>
            </a: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Greatest payments - 		 </a:t>
            </a:r>
            <a:r>
              <a:rPr lang="en-US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50-59 age group</a:t>
            </a: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emales received - 		</a:t>
            </a:r>
            <a:r>
              <a:rPr lang="en-US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55.5% of payments</a:t>
            </a: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Males received - 			</a:t>
            </a:r>
            <a:r>
              <a:rPr lang="en-US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44.2% of payments</a:t>
            </a:r>
            <a:endParaRPr lang="en-US" sz="24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8674" name="Picture 2" descr="Fewer medical malpractice lawsuits succeed, but payouts are up - CBS News">
            <a:extLst>
              <a:ext uri="{FF2B5EF4-FFF2-40B4-BE49-F238E27FC236}">
                <a16:creationId xmlns:a16="http://schemas.microsoft.com/office/drawing/2014/main" id="{36F43125-8D61-4601-B252-AA0440B4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25209" y="9406"/>
            <a:ext cx="2461591" cy="14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9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ECB8-8931-4A4C-AA4F-28E72B4BD79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en-US" sz="4400" b="1" dirty="0">
                <a:solidFill>
                  <a:srgbClr val="8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Medical Malpractice in U.S.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4BCE-2B7B-494E-89A5-987DA909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8229600" cy="3733800"/>
          </a:xfrm>
        </p:spPr>
        <p:txBody>
          <a:bodyPr/>
          <a:lstStyle/>
          <a:p>
            <a:pPr marR="0" lvl="0" fontAlgn="base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Errors - 10%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 all deaths in U.S.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2020 - </a:t>
            </a:r>
            <a:r>
              <a:rPr lang="en-US" sz="2400" b="1" u="sng" dirty="0">
                <a:solidFill>
                  <a:srgbClr val="0000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 of the armed services</a:t>
            </a:r>
            <a:r>
              <a:rPr lang="en-US" sz="2400" b="1" dirty="0">
                <a:solidFill>
                  <a:srgbClr val="0000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filed 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$2.16 billion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 medical malpractice claims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u="sng" dirty="0">
                <a:solidFill>
                  <a:srgbClr val="C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Sexual contact</a:t>
            </a: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patients - 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5% to 10%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 all physicians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68 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liability claims have been filed 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100 physicians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49.2%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 physicians age 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 and older 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sued.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39.4%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 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physicians have been sued.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22.8%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 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physicians have been sued.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698" name="Picture 2" descr="Medical Malpractice Payout Report for 2018">
            <a:extLst>
              <a:ext uri="{FF2B5EF4-FFF2-40B4-BE49-F238E27FC236}">
                <a16:creationId xmlns:a16="http://schemas.microsoft.com/office/drawing/2014/main" id="{B225DD38-C59C-4E45-89C4-68EF67B4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5165279"/>
            <a:ext cx="5642113" cy="17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1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id medical claims in the U.S. from 2010 - 2020">
            <a:extLst>
              <a:ext uri="{FF2B5EF4-FFF2-40B4-BE49-F238E27FC236}">
                <a16:creationId xmlns:a16="http://schemas.microsoft.com/office/drawing/2014/main" id="{4BB251AB-0399-4408-A61A-1CEE30AE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6705600" cy="799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The biggest medical malpractice cases in the past year | MDLinx">
            <a:extLst>
              <a:ext uri="{FF2B5EF4-FFF2-40B4-BE49-F238E27FC236}">
                <a16:creationId xmlns:a16="http://schemas.microsoft.com/office/drawing/2014/main" id="{E698FEF1-45F0-4C0E-BCA3-EF9F8F09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1"/>
            <a:ext cx="2438400" cy="13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25622"/>
      </p:ext>
    </p:extLst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2618</TotalTime>
  <Words>1313</Words>
  <Application>Microsoft Office PowerPoint</Application>
  <PresentationFormat>On-screen Show (4:3)</PresentationFormat>
  <Paragraphs>174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Aharoni</vt:lpstr>
      <vt:lpstr>Arial</vt:lpstr>
      <vt:lpstr>Calibri</vt:lpstr>
      <vt:lpstr>Old English Text MT</vt:lpstr>
      <vt:lpstr>Tahoma</vt:lpstr>
      <vt:lpstr>Times New Roman</vt:lpstr>
      <vt:lpstr>Wingdings</vt:lpstr>
      <vt:lpstr>Layers</vt:lpstr>
      <vt:lpstr>Photo Editor Photo</vt:lpstr>
      <vt:lpstr>PowerPoint Presentation</vt:lpstr>
      <vt:lpstr>  Medical Malpractice Statistics  </vt:lpstr>
      <vt:lpstr>PowerPoint Presentation</vt:lpstr>
      <vt:lpstr>  Preventable Medical Errors</vt:lpstr>
      <vt:lpstr>PowerPoint Presentation</vt:lpstr>
      <vt:lpstr>Outcome of Medical Malpractice Claims</vt:lpstr>
      <vt:lpstr>Medical Malpractice Payouts </vt:lpstr>
      <vt:lpstr>Medical Malpractice in U.S.</vt:lpstr>
      <vt:lpstr>PowerPoint Presentation</vt:lpstr>
      <vt:lpstr>PowerPoint Presentation</vt:lpstr>
      <vt:lpstr>Medical Malpractice Stress</vt:lpstr>
      <vt:lpstr>Sarah C. Charles, MD</vt:lpstr>
      <vt:lpstr>MMSS Research </vt:lpstr>
      <vt:lpstr>Effect on Health Care Delivery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MMSS: Manifestations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MMSS: Other Therapeutic Benefits</vt:lpstr>
      <vt:lpstr>   MMSS Rx</vt:lpstr>
      <vt:lpstr>PowerPoint Presentation</vt:lpstr>
      <vt:lpstr>PowerPoint Presentation</vt:lpstr>
      <vt:lpstr>“What does not destroy me, makes me stronger.” Nietzsche</vt:lpstr>
      <vt:lpstr>What advice would you give to a Physician who is suffering from medical malpractice stress syndrome?</vt:lpstr>
      <vt:lpstr>With respect to the Physician who is suffering from medical malpractice stress syndrome, one of the following answers is FALSE?</vt:lpstr>
      <vt:lpstr>In a medical malpractice lawsuit, the most traumatic moment in the litigation process appears to be:</vt:lpstr>
      <vt:lpstr>Which of the following answers is FALSE with regard to Physicians who are suffering from medical malpractice stress syndrome?</vt:lpstr>
      <vt:lpstr>Coping successfully with malpractice litigation often requires:</vt:lpstr>
      <vt:lpstr>Which of the following answers is FALSE with regard to Physicians who are suffering from medical litigation stress?</vt:lpstr>
    </vt:vector>
  </TitlesOfParts>
  <Company>ROCC,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sssanbar</dc:creator>
  <cp:lastModifiedBy>Mary Kelly</cp:lastModifiedBy>
  <cp:revision>33</cp:revision>
  <dcterms:created xsi:type="dcterms:W3CDTF">2005-07-09T17:30:26Z</dcterms:created>
  <dcterms:modified xsi:type="dcterms:W3CDTF">2022-03-11T06:25:12Z</dcterms:modified>
</cp:coreProperties>
</file>