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3" r:id="rId1"/>
  </p:sldMasterIdLst>
  <p:notesMasterIdLst>
    <p:notesMasterId r:id="rId126"/>
  </p:notesMasterIdLst>
  <p:sldIdLst>
    <p:sldId id="285" r:id="rId2"/>
    <p:sldId id="572" r:id="rId3"/>
    <p:sldId id="574" r:id="rId4"/>
    <p:sldId id="276" r:id="rId5"/>
    <p:sldId id="905995043" r:id="rId6"/>
    <p:sldId id="566" r:id="rId7"/>
    <p:sldId id="905995057" r:id="rId8"/>
    <p:sldId id="905995059" r:id="rId9"/>
    <p:sldId id="905995058" r:id="rId10"/>
    <p:sldId id="905995060" r:id="rId11"/>
    <p:sldId id="905995061" r:id="rId12"/>
    <p:sldId id="573" r:id="rId13"/>
    <p:sldId id="387" r:id="rId14"/>
    <p:sldId id="905995010" r:id="rId15"/>
    <p:sldId id="905995013" r:id="rId16"/>
    <p:sldId id="905995011" r:id="rId17"/>
    <p:sldId id="905995012" r:id="rId18"/>
    <p:sldId id="326" r:id="rId19"/>
    <p:sldId id="905994996" r:id="rId20"/>
    <p:sldId id="905994997" r:id="rId21"/>
    <p:sldId id="325" r:id="rId22"/>
    <p:sldId id="258" r:id="rId23"/>
    <p:sldId id="259" r:id="rId24"/>
    <p:sldId id="260" r:id="rId25"/>
    <p:sldId id="257" r:id="rId26"/>
    <p:sldId id="261" r:id="rId27"/>
    <p:sldId id="265" r:id="rId28"/>
    <p:sldId id="264" r:id="rId29"/>
    <p:sldId id="263" r:id="rId30"/>
    <p:sldId id="905995001" r:id="rId31"/>
    <p:sldId id="905995062" r:id="rId32"/>
    <p:sldId id="256" r:id="rId33"/>
    <p:sldId id="343" r:id="rId34"/>
    <p:sldId id="905995002" r:id="rId35"/>
    <p:sldId id="905995003" r:id="rId36"/>
    <p:sldId id="905995004" r:id="rId37"/>
    <p:sldId id="905995000" r:id="rId38"/>
    <p:sldId id="905994999" r:id="rId39"/>
    <p:sldId id="905995008" r:id="rId40"/>
    <p:sldId id="349" r:id="rId41"/>
    <p:sldId id="905995064" r:id="rId42"/>
    <p:sldId id="279" r:id="rId43"/>
    <p:sldId id="278" r:id="rId44"/>
    <p:sldId id="280" r:id="rId45"/>
    <p:sldId id="281" r:id="rId46"/>
    <p:sldId id="282" r:id="rId47"/>
    <p:sldId id="283" r:id="rId48"/>
    <p:sldId id="284" r:id="rId49"/>
    <p:sldId id="568" r:id="rId50"/>
    <p:sldId id="569" r:id="rId51"/>
    <p:sldId id="570" r:id="rId52"/>
    <p:sldId id="571" r:id="rId53"/>
    <p:sldId id="905995065" r:id="rId54"/>
    <p:sldId id="905995014" r:id="rId55"/>
    <p:sldId id="905995015" r:id="rId56"/>
    <p:sldId id="905995016" r:id="rId57"/>
    <p:sldId id="905995017" r:id="rId58"/>
    <p:sldId id="262" r:id="rId59"/>
    <p:sldId id="905995018" r:id="rId60"/>
    <p:sldId id="905995019" r:id="rId61"/>
    <p:sldId id="905995020" r:id="rId62"/>
    <p:sldId id="905995066" r:id="rId63"/>
    <p:sldId id="274" r:id="rId64"/>
    <p:sldId id="275" r:id="rId65"/>
    <p:sldId id="905995021" r:id="rId66"/>
    <p:sldId id="277" r:id="rId67"/>
    <p:sldId id="905995044" r:id="rId68"/>
    <p:sldId id="905995045" r:id="rId69"/>
    <p:sldId id="905995046" r:id="rId70"/>
    <p:sldId id="905995047" r:id="rId71"/>
    <p:sldId id="905995048" r:id="rId72"/>
    <p:sldId id="905995049" r:id="rId73"/>
    <p:sldId id="905995050" r:id="rId74"/>
    <p:sldId id="905995051" r:id="rId75"/>
    <p:sldId id="905995052" r:id="rId76"/>
    <p:sldId id="273" r:id="rId77"/>
    <p:sldId id="905995053" r:id="rId78"/>
    <p:sldId id="905995054" r:id="rId79"/>
    <p:sldId id="289" r:id="rId80"/>
    <p:sldId id="290" r:id="rId81"/>
    <p:sldId id="905995056" r:id="rId82"/>
    <p:sldId id="905995067" r:id="rId83"/>
    <p:sldId id="905995031" r:id="rId84"/>
    <p:sldId id="905995033" r:id="rId85"/>
    <p:sldId id="905995032" r:id="rId86"/>
    <p:sldId id="812" r:id="rId87"/>
    <p:sldId id="905995036" r:id="rId88"/>
    <p:sldId id="905995037" r:id="rId89"/>
    <p:sldId id="796" r:id="rId90"/>
    <p:sldId id="344" r:id="rId91"/>
    <p:sldId id="797" r:id="rId92"/>
    <p:sldId id="801" r:id="rId93"/>
    <p:sldId id="351" r:id="rId94"/>
    <p:sldId id="579" r:id="rId95"/>
    <p:sldId id="580" r:id="rId96"/>
    <p:sldId id="814" r:id="rId97"/>
    <p:sldId id="905995038" r:id="rId98"/>
    <p:sldId id="821" r:id="rId99"/>
    <p:sldId id="905995039" r:id="rId100"/>
    <p:sldId id="271" r:id="rId101"/>
    <p:sldId id="905995040" r:id="rId102"/>
    <p:sldId id="905995068" r:id="rId103"/>
    <p:sldId id="822" r:id="rId104"/>
    <p:sldId id="905995041" r:id="rId105"/>
    <p:sldId id="823" r:id="rId106"/>
    <p:sldId id="806" r:id="rId107"/>
    <p:sldId id="905995030" r:id="rId108"/>
    <p:sldId id="809" r:id="rId109"/>
    <p:sldId id="270" r:id="rId110"/>
    <p:sldId id="266" r:id="rId111"/>
    <p:sldId id="807" r:id="rId112"/>
    <p:sldId id="808" r:id="rId113"/>
    <p:sldId id="905995022" r:id="rId114"/>
    <p:sldId id="267" r:id="rId115"/>
    <p:sldId id="905995023" r:id="rId116"/>
    <p:sldId id="905995024" r:id="rId117"/>
    <p:sldId id="905995025" r:id="rId118"/>
    <p:sldId id="905995026" r:id="rId119"/>
    <p:sldId id="905995027" r:id="rId120"/>
    <p:sldId id="905995028" r:id="rId121"/>
    <p:sldId id="905995029" r:id="rId122"/>
    <p:sldId id="269" r:id="rId123"/>
    <p:sldId id="905995069" r:id="rId124"/>
    <p:sldId id="357" r:id="rId1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afeek Sandy Sanbar" initials="SSS" lastIdx="1" clrIdx="0">
    <p:extLst>
      <p:ext uri="{19B8F6BF-5375-455C-9EA6-DF929625EA0E}">
        <p15:presenceInfo xmlns:p15="http://schemas.microsoft.com/office/powerpoint/2012/main" userId="99ad4a43601de6e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99"/>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673" autoAdjust="0"/>
  </p:normalViewPr>
  <p:slideViewPr>
    <p:cSldViewPr snapToGrid="0">
      <p:cViewPr varScale="1">
        <p:scale>
          <a:sx n="55" d="100"/>
          <a:sy n="55" d="100"/>
        </p:scale>
        <p:origin x="78" y="21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viewProps" Target="view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commentAuthors" Target="commentAuthors.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F27081-2AF8-4F31-AD2A-36E637CB95E1}" type="doc">
      <dgm:prSet loTypeId="urn:microsoft.com/office/officeart/2005/8/layout/radial1" loCatId="cycle" qsTypeId="urn:microsoft.com/office/officeart/2005/8/quickstyle/simple1" qsCatId="simple" csTypeId="urn:microsoft.com/office/officeart/2005/8/colors/accent1_2" csCatId="accent1" phldr="1"/>
      <dgm:spPr/>
      <dgm:t>
        <a:bodyPr/>
        <a:lstStyle/>
        <a:p>
          <a:endParaRPr lang="en-US"/>
        </a:p>
      </dgm:t>
    </dgm:pt>
    <dgm:pt modelId="{82447FA4-360E-4D46-A489-0C546897AD73}">
      <dgm:prSet phldrT="[Text]"/>
      <dgm:spPr/>
      <dgm:t>
        <a:bodyPr/>
        <a:lstStyle/>
        <a:p>
          <a:r>
            <a:rPr lang="en-US" dirty="0"/>
            <a:t>EHR</a:t>
          </a:r>
        </a:p>
      </dgm:t>
    </dgm:pt>
    <dgm:pt modelId="{B189F7AE-F6E0-4D8B-A143-741D3F2B8967}" type="parTrans" cxnId="{28D144FF-F895-4661-B49A-8633B2866BE7}">
      <dgm:prSet/>
      <dgm:spPr/>
      <dgm:t>
        <a:bodyPr/>
        <a:lstStyle/>
        <a:p>
          <a:endParaRPr lang="en-US"/>
        </a:p>
      </dgm:t>
    </dgm:pt>
    <dgm:pt modelId="{1465DB02-0002-45B6-9DB4-92DF5F7BC4B8}" type="sibTrans" cxnId="{28D144FF-F895-4661-B49A-8633B2866BE7}">
      <dgm:prSet/>
      <dgm:spPr/>
      <dgm:t>
        <a:bodyPr/>
        <a:lstStyle/>
        <a:p>
          <a:endParaRPr lang="en-US"/>
        </a:p>
      </dgm:t>
    </dgm:pt>
    <dgm:pt modelId="{63C192A9-60EF-4B8A-AF91-260D64F9FF8E}">
      <dgm:prSet phldrT="[Text]"/>
      <dgm:spPr/>
      <dgm:t>
        <a:bodyPr/>
        <a:lstStyle/>
        <a:p>
          <a:r>
            <a:rPr lang="en-US" dirty="0"/>
            <a:t>Security – Lack of trained users</a:t>
          </a:r>
        </a:p>
      </dgm:t>
    </dgm:pt>
    <dgm:pt modelId="{5BA21CC7-25CC-4F90-91E5-9E6FBF2DABD7}" type="parTrans" cxnId="{FB4AFA75-8471-46F1-934D-9F6D70655DC9}">
      <dgm:prSet/>
      <dgm:spPr/>
      <dgm:t>
        <a:bodyPr/>
        <a:lstStyle/>
        <a:p>
          <a:endParaRPr lang="en-US"/>
        </a:p>
      </dgm:t>
    </dgm:pt>
    <dgm:pt modelId="{6BF55566-1CE8-448F-9393-0791C8BBB42D}" type="sibTrans" cxnId="{FB4AFA75-8471-46F1-934D-9F6D70655DC9}">
      <dgm:prSet/>
      <dgm:spPr/>
      <dgm:t>
        <a:bodyPr/>
        <a:lstStyle/>
        <a:p>
          <a:endParaRPr lang="en-US"/>
        </a:p>
      </dgm:t>
    </dgm:pt>
    <dgm:pt modelId="{2E54257B-2972-4481-A66C-46BC689AC1AA}">
      <dgm:prSet phldrT="[Text]"/>
      <dgm:spPr/>
      <dgm:t>
        <a:bodyPr/>
        <a:lstStyle/>
        <a:p>
          <a:r>
            <a:rPr lang="en-US" dirty="0"/>
            <a:t>Costly</a:t>
          </a:r>
        </a:p>
      </dgm:t>
    </dgm:pt>
    <dgm:pt modelId="{A1A4195D-57CA-4DF2-81D7-862C0910F0D5}" type="parTrans" cxnId="{0193D9A5-57E8-4841-A483-E290103A8AA3}">
      <dgm:prSet/>
      <dgm:spPr/>
      <dgm:t>
        <a:bodyPr/>
        <a:lstStyle/>
        <a:p>
          <a:endParaRPr lang="en-US"/>
        </a:p>
      </dgm:t>
    </dgm:pt>
    <dgm:pt modelId="{216A4A0A-5AB6-434D-B209-988EB05112EE}" type="sibTrans" cxnId="{0193D9A5-57E8-4841-A483-E290103A8AA3}">
      <dgm:prSet/>
      <dgm:spPr/>
      <dgm:t>
        <a:bodyPr/>
        <a:lstStyle/>
        <a:p>
          <a:endParaRPr lang="en-US"/>
        </a:p>
      </dgm:t>
    </dgm:pt>
    <dgm:pt modelId="{F3128513-6371-41E1-A486-D0EDCD681BC0}">
      <dgm:prSet phldrT="[Text]"/>
      <dgm:spPr/>
      <dgm:t>
        <a:bodyPr/>
        <a:lstStyle/>
        <a:p>
          <a:r>
            <a:rPr lang="en-US" dirty="0"/>
            <a:t>Unfriendly to users</a:t>
          </a:r>
        </a:p>
      </dgm:t>
    </dgm:pt>
    <dgm:pt modelId="{1BA9BF71-A225-4F80-BEE2-449AE414BFA0}" type="parTrans" cxnId="{EF48F48B-67FB-49D8-9FE7-D905B7819062}">
      <dgm:prSet/>
      <dgm:spPr/>
      <dgm:t>
        <a:bodyPr/>
        <a:lstStyle/>
        <a:p>
          <a:endParaRPr lang="en-US"/>
        </a:p>
      </dgm:t>
    </dgm:pt>
    <dgm:pt modelId="{4F8BB6BC-D21A-4AE1-A8FC-3EA9BF291E43}" type="sibTrans" cxnId="{EF48F48B-67FB-49D8-9FE7-D905B7819062}">
      <dgm:prSet/>
      <dgm:spPr/>
      <dgm:t>
        <a:bodyPr/>
        <a:lstStyle/>
        <a:p>
          <a:endParaRPr lang="en-US"/>
        </a:p>
      </dgm:t>
    </dgm:pt>
    <dgm:pt modelId="{397965A1-6B07-4747-94C0-19B95E9B998A}">
      <dgm:prSet phldrT="[Text]"/>
      <dgm:spPr/>
      <dgm:t>
        <a:bodyPr/>
        <a:lstStyle/>
        <a:p>
          <a:r>
            <a:rPr lang="en-US" dirty="0"/>
            <a:t>Time for training</a:t>
          </a:r>
        </a:p>
      </dgm:t>
    </dgm:pt>
    <dgm:pt modelId="{BD5EA5B4-72E5-4B67-8A1C-46E2D77591D5}" type="parTrans" cxnId="{DC328E55-C2DD-4380-B98C-6F48D436A948}">
      <dgm:prSet/>
      <dgm:spPr/>
      <dgm:t>
        <a:bodyPr/>
        <a:lstStyle/>
        <a:p>
          <a:endParaRPr lang="en-US"/>
        </a:p>
      </dgm:t>
    </dgm:pt>
    <dgm:pt modelId="{085E337D-7B33-483F-B7C7-9567BD88529F}" type="sibTrans" cxnId="{DC328E55-C2DD-4380-B98C-6F48D436A948}">
      <dgm:prSet/>
      <dgm:spPr/>
      <dgm:t>
        <a:bodyPr/>
        <a:lstStyle/>
        <a:p>
          <a:endParaRPr lang="en-US"/>
        </a:p>
      </dgm:t>
    </dgm:pt>
    <dgm:pt modelId="{C574A5C1-F356-4730-894C-61FE517A915B}">
      <dgm:prSet phldrT="[Text]"/>
      <dgm:spPr/>
      <dgm:t>
        <a:bodyPr/>
        <a:lstStyle/>
        <a:p>
          <a:r>
            <a:rPr lang="en-US" dirty="0"/>
            <a:t>Downtime – </a:t>
          </a:r>
          <a:r>
            <a:rPr lang="en-US" dirty="0" err="1"/>
            <a:t>e,g</a:t>
          </a:r>
          <a:r>
            <a:rPr lang="en-US" dirty="0"/>
            <a:t>., Power outages, hacking …</a:t>
          </a:r>
        </a:p>
      </dgm:t>
    </dgm:pt>
    <dgm:pt modelId="{537E713E-A5F4-45EE-BC70-850A3041825B}" type="parTrans" cxnId="{2FFB50F2-2213-48CE-BD4D-DD8C8C74A54F}">
      <dgm:prSet/>
      <dgm:spPr/>
      <dgm:t>
        <a:bodyPr/>
        <a:lstStyle/>
        <a:p>
          <a:endParaRPr lang="en-US"/>
        </a:p>
      </dgm:t>
    </dgm:pt>
    <dgm:pt modelId="{F3F74E02-4722-4059-AA10-F473C6F69B24}" type="sibTrans" cxnId="{2FFB50F2-2213-48CE-BD4D-DD8C8C74A54F}">
      <dgm:prSet/>
      <dgm:spPr/>
      <dgm:t>
        <a:bodyPr/>
        <a:lstStyle/>
        <a:p>
          <a:endParaRPr lang="en-US"/>
        </a:p>
      </dgm:t>
    </dgm:pt>
    <dgm:pt modelId="{35CBA66E-65C6-4DD1-913D-2BF98B3FB860}" type="pres">
      <dgm:prSet presAssocID="{78F27081-2AF8-4F31-AD2A-36E637CB95E1}" presName="cycle" presStyleCnt="0">
        <dgm:presLayoutVars>
          <dgm:chMax val="1"/>
          <dgm:dir/>
          <dgm:animLvl val="ctr"/>
          <dgm:resizeHandles val="exact"/>
        </dgm:presLayoutVars>
      </dgm:prSet>
      <dgm:spPr/>
    </dgm:pt>
    <dgm:pt modelId="{BDC48A25-E5DE-46C2-9E0A-4351AB73E5C6}" type="pres">
      <dgm:prSet presAssocID="{82447FA4-360E-4D46-A489-0C546897AD73}" presName="centerShape" presStyleLbl="node0" presStyleIdx="0" presStyleCnt="1"/>
      <dgm:spPr/>
    </dgm:pt>
    <dgm:pt modelId="{FB889FCD-77B9-41CD-B47E-CF352DE5BC90}" type="pres">
      <dgm:prSet presAssocID="{5BA21CC7-25CC-4F90-91E5-9E6FBF2DABD7}" presName="Name9" presStyleLbl="parChTrans1D2" presStyleIdx="0" presStyleCnt="5"/>
      <dgm:spPr/>
    </dgm:pt>
    <dgm:pt modelId="{04126CD6-64B0-46B8-856B-C2C73F5308BB}" type="pres">
      <dgm:prSet presAssocID="{5BA21CC7-25CC-4F90-91E5-9E6FBF2DABD7}" presName="connTx" presStyleLbl="parChTrans1D2" presStyleIdx="0" presStyleCnt="5"/>
      <dgm:spPr/>
    </dgm:pt>
    <dgm:pt modelId="{A19C178C-19BB-4353-B374-FD3086354075}" type="pres">
      <dgm:prSet presAssocID="{63C192A9-60EF-4B8A-AF91-260D64F9FF8E}" presName="node" presStyleLbl="node1" presStyleIdx="0" presStyleCnt="5" custScaleX="140849" custRadScaleRad="102687" custRadScaleInc="272">
        <dgm:presLayoutVars>
          <dgm:bulletEnabled val="1"/>
        </dgm:presLayoutVars>
      </dgm:prSet>
      <dgm:spPr/>
    </dgm:pt>
    <dgm:pt modelId="{51A24FDD-7767-4C88-B0D3-847069D7AB08}" type="pres">
      <dgm:prSet presAssocID="{A1A4195D-57CA-4DF2-81D7-862C0910F0D5}" presName="Name9" presStyleLbl="parChTrans1D2" presStyleIdx="1" presStyleCnt="5"/>
      <dgm:spPr/>
    </dgm:pt>
    <dgm:pt modelId="{B068B5E7-42F7-4BA1-AED3-C385D57F6546}" type="pres">
      <dgm:prSet presAssocID="{A1A4195D-57CA-4DF2-81D7-862C0910F0D5}" presName="connTx" presStyleLbl="parChTrans1D2" presStyleIdx="1" presStyleCnt="5"/>
      <dgm:spPr/>
    </dgm:pt>
    <dgm:pt modelId="{25B380A7-8994-4106-8FD6-6E57B327602F}" type="pres">
      <dgm:prSet presAssocID="{2E54257B-2972-4481-A66C-46BC689AC1AA}" presName="node" presStyleLbl="node1" presStyleIdx="1" presStyleCnt="5" custScaleX="150492">
        <dgm:presLayoutVars>
          <dgm:bulletEnabled val="1"/>
        </dgm:presLayoutVars>
      </dgm:prSet>
      <dgm:spPr/>
    </dgm:pt>
    <dgm:pt modelId="{74B49B84-B057-4126-B6FF-0BD89B3E2A83}" type="pres">
      <dgm:prSet presAssocID="{1BA9BF71-A225-4F80-BEE2-449AE414BFA0}" presName="Name9" presStyleLbl="parChTrans1D2" presStyleIdx="2" presStyleCnt="5"/>
      <dgm:spPr/>
    </dgm:pt>
    <dgm:pt modelId="{B766EC90-173E-47B3-A898-C66836268D94}" type="pres">
      <dgm:prSet presAssocID="{1BA9BF71-A225-4F80-BEE2-449AE414BFA0}" presName="connTx" presStyleLbl="parChTrans1D2" presStyleIdx="2" presStyleCnt="5"/>
      <dgm:spPr/>
    </dgm:pt>
    <dgm:pt modelId="{9471B83A-68FE-4468-8D57-738B73975F3C}" type="pres">
      <dgm:prSet presAssocID="{F3128513-6371-41E1-A486-D0EDCD681BC0}" presName="node" presStyleLbl="node1" presStyleIdx="2" presStyleCnt="5" custScaleX="149247">
        <dgm:presLayoutVars>
          <dgm:bulletEnabled val="1"/>
        </dgm:presLayoutVars>
      </dgm:prSet>
      <dgm:spPr/>
    </dgm:pt>
    <dgm:pt modelId="{3795047C-F4A7-4DF0-AA55-B3D82A0D741B}" type="pres">
      <dgm:prSet presAssocID="{BD5EA5B4-72E5-4B67-8A1C-46E2D77591D5}" presName="Name9" presStyleLbl="parChTrans1D2" presStyleIdx="3" presStyleCnt="5"/>
      <dgm:spPr/>
    </dgm:pt>
    <dgm:pt modelId="{69E95C85-A73F-472D-8FC9-C39B8E323EC0}" type="pres">
      <dgm:prSet presAssocID="{BD5EA5B4-72E5-4B67-8A1C-46E2D77591D5}" presName="connTx" presStyleLbl="parChTrans1D2" presStyleIdx="3" presStyleCnt="5"/>
      <dgm:spPr/>
    </dgm:pt>
    <dgm:pt modelId="{BBE1AE73-395E-430C-9DDB-DA79E5F44C54}" type="pres">
      <dgm:prSet presAssocID="{397965A1-6B07-4747-94C0-19B95E9B998A}" presName="node" presStyleLbl="node1" presStyleIdx="3" presStyleCnt="5" custScaleX="149351">
        <dgm:presLayoutVars>
          <dgm:bulletEnabled val="1"/>
        </dgm:presLayoutVars>
      </dgm:prSet>
      <dgm:spPr/>
    </dgm:pt>
    <dgm:pt modelId="{BB911F1B-2599-465C-89DE-5BAF26D87773}" type="pres">
      <dgm:prSet presAssocID="{537E713E-A5F4-45EE-BC70-850A3041825B}" presName="Name9" presStyleLbl="parChTrans1D2" presStyleIdx="4" presStyleCnt="5"/>
      <dgm:spPr/>
    </dgm:pt>
    <dgm:pt modelId="{337F20D3-89D0-488E-9D4F-A6D556C1D98F}" type="pres">
      <dgm:prSet presAssocID="{537E713E-A5F4-45EE-BC70-850A3041825B}" presName="connTx" presStyleLbl="parChTrans1D2" presStyleIdx="4" presStyleCnt="5"/>
      <dgm:spPr/>
    </dgm:pt>
    <dgm:pt modelId="{4CB366DE-896C-4D82-ABB1-839FF340D2C1}" type="pres">
      <dgm:prSet presAssocID="{C574A5C1-F356-4730-894C-61FE517A915B}" presName="node" presStyleLbl="node1" presStyleIdx="4" presStyleCnt="5" custScaleX="132425">
        <dgm:presLayoutVars>
          <dgm:bulletEnabled val="1"/>
        </dgm:presLayoutVars>
      </dgm:prSet>
      <dgm:spPr/>
    </dgm:pt>
  </dgm:ptLst>
  <dgm:cxnLst>
    <dgm:cxn modelId="{508DFB02-D559-43AF-AE88-1CB7627CB617}" type="presOf" srcId="{C574A5C1-F356-4730-894C-61FE517A915B}" destId="{4CB366DE-896C-4D82-ABB1-839FF340D2C1}" srcOrd="0" destOrd="0" presId="urn:microsoft.com/office/officeart/2005/8/layout/radial1"/>
    <dgm:cxn modelId="{92E90826-72E8-4D4B-B67D-AF6B8638938E}" type="presOf" srcId="{1BA9BF71-A225-4F80-BEE2-449AE414BFA0}" destId="{B766EC90-173E-47B3-A898-C66836268D94}" srcOrd="1" destOrd="0" presId="urn:microsoft.com/office/officeart/2005/8/layout/radial1"/>
    <dgm:cxn modelId="{34E40D36-6D61-4C60-9C7D-5D00C2C57D4D}" type="presOf" srcId="{63C192A9-60EF-4B8A-AF91-260D64F9FF8E}" destId="{A19C178C-19BB-4353-B374-FD3086354075}" srcOrd="0" destOrd="0" presId="urn:microsoft.com/office/officeart/2005/8/layout/radial1"/>
    <dgm:cxn modelId="{DF370440-EF96-4655-86D3-5BAD37F5DD6A}" type="presOf" srcId="{5BA21CC7-25CC-4F90-91E5-9E6FBF2DABD7}" destId="{FB889FCD-77B9-41CD-B47E-CF352DE5BC90}" srcOrd="0" destOrd="0" presId="urn:microsoft.com/office/officeart/2005/8/layout/radial1"/>
    <dgm:cxn modelId="{1F45B25E-1180-49F4-87BD-FCCC0E80CEFE}" type="presOf" srcId="{BD5EA5B4-72E5-4B67-8A1C-46E2D77591D5}" destId="{69E95C85-A73F-472D-8FC9-C39B8E323EC0}" srcOrd="1" destOrd="0" presId="urn:microsoft.com/office/officeart/2005/8/layout/radial1"/>
    <dgm:cxn modelId="{3E7E4B49-5A56-4A50-9264-EC504507D891}" type="presOf" srcId="{A1A4195D-57CA-4DF2-81D7-862C0910F0D5}" destId="{B068B5E7-42F7-4BA1-AED3-C385D57F6546}" srcOrd="1" destOrd="0" presId="urn:microsoft.com/office/officeart/2005/8/layout/radial1"/>
    <dgm:cxn modelId="{DC328E55-C2DD-4380-B98C-6F48D436A948}" srcId="{82447FA4-360E-4D46-A489-0C546897AD73}" destId="{397965A1-6B07-4747-94C0-19B95E9B998A}" srcOrd="3" destOrd="0" parTransId="{BD5EA5B4-72E5-4B67-8A1C-46E2D77591D5}" sibTransId="{085E337D-7B33-483F-B7C7-9567BD88529F}"/>
    <dgm:cxn modelId="{FB4AFA75-8471-46F1-934D-9F6D70655DC9}" srcId="{82447FA4-360E-4D46-A489-0C546897AD73}" destId="{63C192A9-60EF-4B8A-AF91-260D64F9FF8E}" srcOrd="0" destOrd="0" parTransId="{5BA21CC7-25CC-4F90-91E5-9E6FBF2DABD7}" sibTransId="{6BF55566-1CE8-448F-9393-0791C8BBB42D}"/>
    <dgm:cxn modelId="{EA86F588-2144-4271-BE41-8C4992C85D5F}" type="presOf" srcId="{397965A1-6B07-4747-94C0-19B95E9B998A}" destId="{BBE1AE73-395E-430C-9DDB-DA79E5F44C54}" srcOrd="0" destOrd="0" presId="urn:microsoft.com/office/officeart/2005/8/layout/radial1"/>
    <dgm:cxn modelId="{EF48F48B-67FB-49D8-9FE7-D905B7819062}" srcId="{82447FA4-360E-4D46-A489-0C546897AD73}" destId="{F3128513-6371-41E1-A486-D0EDCD681BC0}" srcOrd="2" destOrd="0" parTransId="{1BA9BF71-A225-4F80-BEE2-449AE414BFA0}" sibTransId="{4F8BB6BC-D21A-4AE1-A8FC-3EA9BF291E43}"/>
    <dgm:cxn modelId="{50DE3D97-7781-45B0-9D9F-423F40B13726}" type="presOf" srcId="{78F27081-2AF8-4F31-AD2A-36E637CB95E1}" destId="{35CBA66E-65C6-4DD1-913D-2BF98B3FB860}" srcOrd="0" destOrd="0" presId="urn:microsoft.com/office/officeart/2005/8/layout/radial1"/>
    <dgm:cxn modelId="{7D372F99-2C55-4C8B-8DE5-5BC1D22B2218}" type="presOf" srcId="{2E54257B-2972-4481-A66C-46BC689AC1AA}" destId="{25B380A7-8994-4106-8FD6-6E57B327602F}" srcOrd="0" destOrd="0" presId="urn:microsoft.com/office/officeart/2005/8/layout/radial1"/>
    <dgm:cxn modelId="{0C88129A-11E9-4082-8641-04BD5E591AFD}" type="presOf" srcId="{82447FA4-360E-4D46-A489-0C546897AD73}" destId="{BDC48A25-E5DE-46C2-9E0A-4351AB73E5C6}" srcOrd="0" destOrd="0" presId="urn:microsoft.com/office/officeart/2005/8/layout/radial1"/>
    <dgm:cxn modelId="{BDE84C9A-34DD-473E-A717-CA57C26514E5}" type="presOf" srcId="{537E713E-A5F4-45EE-BC70-850A3041825B}" destId="{BB911F1B-2599-465C-89DE-5BAF26D87773}" srcOrd="0" destOrd="0" presId="urn:microsoft.com/office/officeart/2005/8/layout/radial1"/>
    <dgm:cxn modelId="{6259A9A4-71EC-40DA-B662-7DA46226852A}" type="presOf" srcId="{537E713E-A5F4-45EE-BC70-850A3041825B}" destId="{337F20D3-89D0-488E-9D4F-A6D556C1D98F}" srcOrd="1" destOrd="0" presId="urn:microsoft.com/office/officeart/2005/8/layout/radial1"/>
    <dgm:cxn modelId="{0193D9A5-57E8-4841-A483-E290103A8AA3}" srcId="{82447FA4-360E-4D46-A489-0C546897AD73}" destId="{2E54257B-2972-4481-A66C-46BC689AC1AA}" srcOrd="1" destOrd="0" parTransId="{A1A4195D-57CA-4DF2-81D7-862C0910F0D5}" sibTransId="{216A4A0A-5AB6-434D-B209-988EB05112EE}"/>
    <dgm:cxn modelId="{1B2007AD-F2B7-4D0F-ACE7-9A93770DCA88}" type="presOf" srcId="{BD5EA5B4-72E5-4B67-8A1C-46E2D77591D5}" destId="{3795047C-F4A7-4DF0-AA55-B3D82A0D741B}" srcOrd="0" destOrd="0" presId="urn:microsoft.com/office/officeart/2005/8/layout/radial1"/>
    <dgm:cxn modelId="{D9B978C0-B556-4DF2-A086-82E6DF9858EB}" type="presOf" srcId="{1BA9BF71-A225-4F80-BEE2-449AE414BFA0}" destId="{74B49B84-B057-4126-B6FF-0BD89B3E2A83}" srcOrd="0" destOrd="0" presId="urn:microsoft.com/office/officeart/2005/8/layout/radial1"/>
    <dgm:cxn modelId="{3E2FAAC3-6FC0-4111-8D2D-741D15F50C81}" type="presOf" srcId="{A1A4195D-57CA-4DF2-81D7-862C0910F0D5}" destId="{51A24FDD-7767-4C88-B0D3-847069D7AB08}" srcOrd="0" destOrd="0" presId="urn:microsoft.com/office/officeart/2005/8/layout/radial1"/>
    <dgm:cxn modelId="{78DEC0C9-9F48-4383-944F-9B375E10DFB4}" type="presOf" srcId="{F3128513-6371-41E1-A486-D0EDCD681BC0}" destId="{9471B83A-68FE-4468-8D57-738B73975F3C}" srcOrd="0" destOrd="0" presId="urn:microsoft.com/office/officeart/2005/8/layout/radial1"/>
    <dgm:cxn modelId="{78E48BCF-B82C-4574-8EA3-08CF62F96913}" type="presOf" srcId="{5BA21CC7-25CC-4F90-91E5-9E6FBF2DABD7}" destId="{04126CD6-64B0-46B8-856B-C2C73F5308BB}" srcOrd="1" destOrd="0" presId="urn:microsoft.com/office/officeart/2005/8/layout/radial1"/>
    <dgm:cxn modelId="{2FFB50F2-2213-48CE-BD4D-DD8C8C74A54F}" srcId="{82447FA4-360E-4D46-A489-0C546897AD73}" destId="{C574A5C1-F356-4730-894C-61FE517A915B}" srcOrd="4" destOrd="0" parTransId="{537E713E-A5F4-45EE-BC70-850A3041825B}" sibTransId="{F3F74E02-4722-4059-AA10-F473C6F69B24}"/>
    <dgm:cxn modelId="{28D144FF-F895-4661-B49A-8633B2866BE7}" srcId="{78F27081-2AF8-4F31-AD2A-36E637CB95E1}" destId="{82447FA4-360E-4D46-A489-0C546897AD73}" srcOrd="0" destOrd="0" parTransId="{B189F7AE-F6E0-4D8B-A143-741D3F2B8967}" sibTransId="{1465DB02-0002-45B6-9DB4-92DF5F7BC4B8}"/>
    <dgm:cxn modelId="{82B23575-8AFA-4865-BE96-5309B25AEDD9}" type="presParOf" srcId="{35CBA66E-65C6-4DD1-913D-2BF98B3FB860}" destId="{BDC48A25-E5DE-46C2-9E0A-4351AB73E5C6}" srcOrd="0" destOrd="0" presId="urn:microsoft.com/office/officeart/2005/8/layout/radial1"/>
    <dgm:cxn modelId="{626B9027-16A3-43F8-A319-77F659D2A5D9}" type="presParOf" srcId="{35CBA66E-65C6-4DD1-913D-2BF98B3FB860}" destId="{FB889FCD-77B9-41CD-B47E-CF352DE5BC90}" srcOrd="1" destOrd="0" presId="urn:microsoft.com/office/officeart/2005/8/layout/radial1"/>
    <dgm:cxn modelId="{4F1A92A5-D3BF-41CD-BD71-0F60250F2753}" type="presParOf" srcId="{FB889FCD-77B9-41CD-B47E-CF352DE5BC90}" destId="{04126CD6-64B0-46B8-856B-C2C73F5308BB}" srcOrd="0" destOrd="0" presId="urn:microsoft.com/office/officeart/2005/8/layout/radial1"/>
    <dgm:cxn modelId="{1FC657B2-A309-4FB7-A2C9-18593A47D1A4}" type="presParOf" srcId="{35CBA66E-65C6-4DD1-913D-2BF98B3FB860}" destId="{A19C178C-19BB-4353-B374-FD3086354075}" srcOrd="2" destOrd="0" presId="urn:microsoft.com/office/officeart/2005/8/layout/radial1"/>
    <dgm:cxn modelId="{56F59E05-A057-4C45-82D8-8A30CB51F78A}" type="presParOf" srcId="{35CBA66E-65C6-4DD1-913D-2BF98B3FB860}" destId="{51A24FDD-7767-4C88-B0D3-847069D7AB08}" srcOrd="3" destOrd="0" presId="urn:microsoft.com/office/officeart/2005/8/layout/radial1"/>
    <dgm:cxn modelId="{32F7EAE6-7A1F-450E-9187-681838EBECB8}" type="presParOf" srcId="{51A24FDD-7767-4C88-B0D3-847069D7AB08}" destId="{B068B5E7-42F7-4BA1-AED3-C385D57F6546}" srcOrd="0" destOrd="0" presId="urn:microsoft.com/office/officeart/2005/8/layout/radial1"/>
    <dgm:cxn modelId="{DD7D842E-2103-43FB-A49A-776CB262FC80}" type="presParOf" srcId="{35CBA66E-65C6-4DD1-913D-2BF98B3FB860}" destId="{25B380A7-8994-4106-8FD6-6E57B327602F}" srcOrd="4" destOrd="0" presId="urn:microsoft.com/office/officeart/2005/8/layout/radial1"/>
    <dgm:cxn modelId="{F4A56390-6C6A-4712-A182-08F237DD75D2}" type="presParOf" srcId="{35CBA66E-65C6-4DD1-913D-2BF98B3FB860}" destId="{74B49B84-B057-4126-B6FF-0BD89B3E2A83}" srcOrd="5" destOrd="0" presId="urn:microsoft.com/office/officeart/2005/8/layout/radial1"/>
    <dgm:cxn modelId="{C3BF8C46-3F26-47C2-86E3-CE10456426E2}" type="presParOf" srcId="{74B49B84-B057-4126-B6FF-0BD89B3E2A83}" destId="{B766EC90-173E-47B3-A898-C66836268D94}" srcOrd="0" destOrd="0" presId="urn:microsoft.com/office/officeart/2005/8/layout/radial1"/>
    <dgm:cxn modelId="{51E79F57-A688-4C81-AF36-14C3B60A474B}" type="presParOf" srcId="{35CBA66E-65C6-4DD1-913D-2BF98B3FB860}" destId="{9471B83A-68FE-4468-8D57-738B73975F3C}" srcOrd="6" destOrd="0" presId="urn:microsoft.com/office/officeart/2005/8/layout/radial1"/>
    <dgm:cxn modelId="{88C5D442-83C6-4A6F-A7B7-504282085FAE}" type="presParOf" srcId="{35CBA66E-65C6-4DD1-913D-2BF98B3FB860}" destId="{3795047C-F4A7-4DF0-AA55-B3D82A0D741B}" srcOrd="7" destOrd="0" presId="urn:microsoft.com/office/officeart/2005/8/layout/radial1"/>
    <dgm:cxn modelId="{32DF6364-A92B-47EA-AD1F-BA450FD3202B}" type="presParOf" srcId="{3795047C-F4A7-4DF0-AA55-B3D82A0D741B}" destId="{69E95C85-A73F-472D-8FC9-C39B8E323EC0}" srcOrd="0" destOrd="0" presId="urn:microsoft.com/office/officeart/2005/8/layout/radial1"/>
    <dgm:cxn modelId="{E660DCD1-DA4B-44AD-879C-5B9B0EC3FBE6}" type="presParOf" srcId="{35CBA66E-65C6-4DD1-913D-2BF98B3FB860}" destId="{BBE1AE73-395E-430C-9DDB-DA79E5F44C54}" srcOrd="8" destOrd="0" presId="urn:microsoft.com/office/officeart/2005/8/layout/radial1"/>
    <dgm:cxn modelId="{5EE5E5D0-B357-4258-B5A1-C2DCC85B76E2}" type="presParOf" srcId="{35CBA66E-65C6-4DD1-913D-2BF98B3FB860}" destId="{BB911F1B-2599-465C-89DE-5BAF26D87773}" srcOrd="9" destOrd="0" presId="urn:microsoft.com/office/officeart/2005/8/layout/radial1"/>
    <dgm:cxn modelId="{B8F9AC32-073D-4A5F-BC7B-7A047E70E190}" type="presParOf" srcId="{BB911F1B-2599-465C-89DE-5BAF26D87773}" destId="{337F20D3-89D0-488E-9D4F-A6D556C1D98F}" srcOrd="0" destOrd="0" presId="urn:microsoft.com/office/officeart/2005/8/layout/radial1"/>
    <dgm:cxn modelId="{F1DE8F10-2CA8-4921-88C6-BA57D8E57D78}" type="presParOf" srcId="{35CBA66E-65C6-4DD1-913D-2BF98B3FB860}" destId="{4CB366DE-896C-4D82-ABB1-839FF340D2C1}" srcOrd="10"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C48A25-E5DE-46C2-9E0A-4351AB73E5C6}">
      <dsp:nvSpPr>
        <dsp:cNvPr id="0" name=""/>
        <dsp:cNvSpPr/>
      </dsp:nvSpPr>
      <dsp:spPr>
        <a:xfrm>
          <a:off x="3797932" y="2306790"/>
          <a:ext cx="1755328" cy="1755328"/>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2222500">
            <a:lnSpc>
              <a:spcPct val="90000"/>
            </a:lnSpc>
            <a:spcBef>
              <a:spcPct val="0"/>
            </a:spcBef>
            <a:spcAft>
              <a:spcPct val="35000"/>
            </a:spcAft>
            <a:buNone/>
          </a:pPr>
          <a:r>
            <a:rPr lang="en-US" sz="5000" kern="1200" dirty="0"/>
            <a:t>EHR</a:t>
          </a:r>
        </a:p>
      </dsp:txBody>
      <dsp:txXfrm>
        <a:off x="4054994" y="2563852"/>
        <a:ext cx="1241204" cy="1241204"/>
      </dsp:txXfrm>
    </dsp:sp>
    <dsp:sp modelId="{FB889FCD-77B9-41CD-B47E-CF352DE5BC90}">
      <dsp:nvSpPr>
        <dsp:cNvPr id="0" name=""/>
        <dsp:cNvSpPr/>
      </dsp:nvSpPr>
      <dsp:spPr>
        <a:xfrm rot="16205975">
          <a:off x="4401868" y="2014447"/>
          <a:ext cx="551464" cy="33224"/>
        </a:xfrm>
        <a:custGeom>
          <a:avLst/>
          <a:gdLst/>
          <a:ahLst/>
          <a:cxnLst/>
          <a:rect l="0" t="0" r="0" b="0"/>
          <a:pathLst>
            <a:path>
              <a:moveTo>
                <a:pt x="0" y="16612"/>
              </a:moveTo>
              <a:lnTo>
                <a:pt x="551464" y="16612"/>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663814" y="2017272"/>
        <a:ext cx="27573" cy="27573"/>
      </dsp:txXfrm>
    </dsp:sp>
    <dsp:sp modelId="{A19C178C-19BB-4353-B374-FD3086354075}">
      <dsp:nvSpPr>
        <dsp:cNvPr id="0" name=""/>
        <dsp:cNvSpPr/>
      </dsp:nvSpPr>
      <dsp:spPr>
        <a:xfrm>
          <a:off x="3443424" y="0"/>
          <a:ext cx="2472362" cy="1755328"/>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t>Security – Lack of trained users</a:t>
          </a:r>
        </a:p>
      </dsp:txBody>
      <dsp:txXfrm>
        <a:off x="3805493" y="257062"/>
        <a:ext cx="1748224" cy="1241204"/>
      </dsp:txXfrm>
    </dsp:sp>
    <dsp:sp modelId="{51A24FDD-7767-4C88-B0D3-847069D7AB08}">
      <dsp:nvSpPr>
        <dsp:cNvPr id="0" name=""/>
        <dsp:cNvSpPr/>
      </dsp:nvSpPr>
      <dsp:spPr>
        <a:xfrm rot="20520000">
          <a:off x="5506406" y="2872016"/>
          <a:ext cx="159294" cy="33224"/>
        </a:xfrm>
        <a:custGeom>
          <a:avLst/>
          <a:gdLst/>
          <a:ahLst/>
          <a:cxnLst/>
          <a:rect l="0" t="0" r="0" b="0"/>
          <a:pathLst>
            <a:path>
              <a:moveTo>
                <a:pt x="0" y="16612"/>
              </a:moveTo>
              <a:lnTo>
                <a:pt x="159294" y="16612"/>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582070" y="2884646"/>
        <a:ext cx="7964" cy="7964"/>
      </dsp:txXfrm>
    </dsp:sp>
    <dsp:sp modelId="{25B380A7-8994-4106-8FD6-6E57B327602F}">
      <dsp:nvSpPr>
        <dsp:cNvPr id="0" name=""/>
        <dsp:cNvSpPr/>
      </dsp:nvSpPr>
      <dsp:spPr>
        <a:xfrm>
          <a:off x="5527544" y="1600816"/>
          <a:ext cx="2641628" cy="1755328"/>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t>Costly</a:t>
          </a:r>
        </a:p>
      </dsp:txBody>
      <dsp:txXfrm>
        <a:off x="5914401" y="1857878"/>
        <a:ext cx="1867914" cy="1241204"/>
      </dsp:txXfrm>
    </dsp:sp>
    <dsp:sp modelId="{74B49B84-B057-4126-B6FF-0BD89B3E2A83}">
      <dsp:nvSpPr>
        <dsp:cNvPr id="0" name=""/>
        <dsp:cNvSpPr/>
      </dsp:nvSpPr>
      <dsp:spPr>
        <a:xfrm rot="3240000">
          <a:off x="5102539" y="4052432"/>
          <a:ext cx="431499" cy="33224"/>
        </a:xfrm>
        <a:custGeom>
          <a:avLst/>
          <a:gdLst/>
          <a:ahLst/>
          <a:cxnLst/>
          <a:rect l="0" t="0" r="0" b="0"/>
          <a:pathLst>
            <a:path>
              <a:moveTo>
                <a:pt x="0" y="16612"/>
              </a:moveTo>
              <a:lnTo>
                <a:pt x="431499" y="16612"/>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307501" y="4058257"/>
        <a:ext cx="21574" cy="21574"/>
      </dsp:txXfrm>
    </dsp:sp>
    <dsp:sp modelId="{9471B83A-68FE-4468-8D57-738B73975F3C}">
      <dsp:nvSpPr>
        <dsp:cNvPr id="0" name=""/>
        <dsp:cNvSpPr/>
      </dsp:nvSpPr>
      <dsp:spPr>
        <a:xfrm>
          <a:off x="4708550" y="4155052"/>
          <a:ext cx="2619774" cy="1755328"/>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t>Unfriendly to users</a:t>
          </a:r>
        </a:p>
      </dsp:txBody>
      <dsp:txXfrm>
        <a:off x="5092207" y="4412114"/>
        <a:ext cx="1852460" cy="1241204"/>
      </dsp:txXfrm>
    </dsp:sp>
    <dsp:sp modelId="{3795047C-F4A7-4DF0-AA55-B3D82A0D741B}">
      <dsp:nvSpPr>
        <dsp:cNvPr id="0" name=""/>
        <dsp:cNvSpPr/>
      </dsp:nvSpPr>
      <dsp:spPr>
        <a:xfrm rot="7560000">
          <a:off x="3817257" y="4052379"/>
          <a:ext cx="431369" cy="33224"/>
        </a:xfrm>
        <a:custGeom>
          <a:avLst/>
          <a:gdLst/>
          <a:ahLst/>
          <a:cxnLst/>
          <a:rect l="0" t="0" r="0" b="0"/>
          <a:pathLst>
            <a:path>
              <a:moveTo>
                <a:pt x="0" y="16612"/>
              </a:moveTo>
              <a:lnTo>
                <a:pt x="431369" y="16612"/>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4022157" y="4058207"/>
        <a:ext cx="21568" cy="21568"/>
      </dsp:txXfrm>
    </dsp:sp>
    <dsp:sp modelId="{BBE1AE73-395E-430C-9DDB-DA79E5F44C54}">
      <dsp:nvSpPr>
        <dsp:cNvPr id="0" name=""/>
        <dsp:cNvSpPr/>
      </dsp:nvSpPr>
      <dsp:spPr>
        <a:xfrm>
          <a:off x="2021954" y="4155052"/>
          <a:ext cx="2621600" cy="1755328"/>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t>Time for training</a:t>
          </a:r>
        </a:p>
      </dsp:txBody>
      <dsp:txXfrm>
        <a:off x="2405878" y="4412114"/>
        <a:ext cx="1853752" cy="1241204"/>
      </dsp:txXfrm>
    </dsp:sp>
    <dsp:sp modelId="{BB911F1B-2599-465C-89DE-5BAF26D87773}">
      <dsp:nvSpPr>
        <dsp:cNvPr id="0" name=""/>
        <dsp:cNvSpPr/>
      </dsp:nvSpPr>
      <dsp:spPr>
        <a:xfrm rot="11880000">
          <a:off x="3563488" y="2852692"/>
          <a:ext cx="284358" cy="33224"/>
        </a:xfrm>
        <a:custGeom>
          <a:avLst/>
          <a:gdLst/>
          <a:ahLst/>
          <a:cxnLst/>
          <a:rect l="0" t="0" r="0" b="0"/>
          <a:pathLst>
            <a:path>
              <a:moveTo>
                <a:pt x="0" y="16612"/>
              </a:moveTo>
              <a:lnTo>
                <a:pt x="284358" y="16612"/>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3698558" y="2862196"/>
        <a:ext cx="14217" cy="14217"/>
      </dsp:txXfrm>
    </dsp:sp>
    <dsp:sp modelId="{4CB366DE-896C-4D82-ABB1-839FF340D2C1}">
      <dsp:nvSpPr>
        <dsp:cNvPr id="0" name=""/>
        <dsp:cNvSpPr/>
      </dsp:nvSpPr>
      <dsp:spPr>
        <a:xfrm>
          <a:off x="1340586" y="1600816"/>
          <a:ext cx="2324493" cy="1755328"/>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t>Downtime – </a:t>
          </a:r>
          <a:r>
            <a:rPr lang="en-US" sz="2200" kern="1200" dirty="0" err="1"/>
            <a:t>e,g</a:t>
          </a:r>
          <a:r>
            <a:rPr lang="en-US" sz="2200" kern="1200" dirty="0"/>
            <a:t>., Power outages, hacking …</a:t>
          </a:r>
        </a:p>
      </dsp:txBody>
      <dsp:txXfrm>
        <a:off x="1681000" y="1857878"/>
        <a:ext cx="1643665" cy="1241204"/>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3985AF-FFFE-4D89-938F-8E2BBC068F91}" type="datetimeFigureOut">
              <a:rPr lang="en-US" smtClean="0"/>
              <a:t>8/9/2023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C67DF9-26A5-4A5A-931A-9053DB40ED36}" type="slidenum">
              <a:rPr lang="en-US" smtClean="0"/>
              <a:t>‹#›</a:t>
            </a:fld>
            <a:endParaRPr lang="en-US"/>
          </a:p>
        </p:txBody>
      </p:sp>
    </p:spTree>
    <p:extLst>
      <p:ext uri="{BB962C8B-B14F-4D97-AF65-F5344CB8AC3E}">
        <p14:creationId xmlns:p14="http://schemas.microsoft.com/office/powerpoint/2010/main" val="39492559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chartrequest.com/what-is-the-privacy-rule/" TargetMode="External"/><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1" kern="1800" dirty="0">
                <a:solidFill>
                  <a:srgbClr val="212121"/>
                </a:solidFill>
                <a:effectLst/>
                <a:latin typeface="Merriweather" panose="00000500000000000000" pitchFamily="2" charset="0"/>
                <a:ea typeface="Times New Roman" panose="02020603050405020304" pitchFamily="18" charset="0"/>
                <a:cs typeface="Times New Roman" panose="02020603050405020304" pitchFamily="18" charset="0"/>
              </a:rPr>
              <a:t>The earliest medical texts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solidFill>
                  <a:srgbClr val="212121"/>
                </a:solidFill>
                <a:effectLst/>
                <a:latin typeface="Segoe UI" panose="020B0502040204020203" pitchFamily="34" charset="0"/>
                <a:ea typeface="Calibri" panose="020F0502020204030204" pitchFamily="34" charset="0"/>
                <a:cs typeface="Times New Roman" panose="02020603050405020304" pitchFamily="18" charset="0"/>
              </a:rPr>
              <a:t>The first civilization known to have had an extensive study of medicine and to leave written records of its practices and procedures was that of ancient Egypt. The oldest extant Egyptian medical texts are six papyri from the period between 2000 B.C. and 1500 B.C.: the </a:t>
            </a:r>
            <a:r>
              <a:rPr lang="en-US" sz="1800" kern="100" dirty="0" err="1">
                <a:solidFill>
                  <a:srgbClr val="212121"/>
                </a:solidFill>
                <a:effectLst/>
                <a:latin typeface="Segoe UI" panose="020B0502040204020203" pitchFamily="34" charset="0"/>
                <a:ea typeface="Calibri" panose="020F0502020204030204" pitchFamily="34" charset="0"/>
                <a:cs typeface="Times New Roman" panose="02020603050405020304" pitchFamily="18" charset="0"/>
              </a:rPr>
              <a:t>Kahun</a:t>
            </a:r>
            <a:r>
              <a:rPr lang="en-US" sz="1800" kern="100" dirty="0">
                <a:solidFill>
                  <a:srgbClr val="212121"/>
                </a:solidFill>
                <a:effectLst/>
                <a:latin typeface="Segoe UI" panose="020B0502040204020203" pitchFamily="34" charset="0"/>
                <a:ea typeface="Calibri" panose="020F0502020204030204" pitchFamily="34" charset="0"/>
                <a:cs typeface="Times New Roman" panose="02020603050405020304" pitchFamily="18" charset="0"/>
              </a:rPr>
              <a:t> Medical Papyrus, the </a:t>
            </a:r>
            <a:r>
              <a:rPr lang="en-US" sz="1800" kern="100" dirty="0" err="1">
                <a:solidFill>
                  <a:srgbClr val="212121"/>
                </a:solidFill>
                <a:effectLst/>
                <a:latin typeface="Segoe UI" panose="020B0502040204020203" pitchFamily="34" charset="0"/>
                <a:ea typeface="Calibri" panose="020F0502020204030204" pitchFamily="34" charset="0"/>
                <a:cs typeface="Times New Roman" panose="02020603050405020304" pitchFamily="18" charset="0"/>
              </a:rPr>
              <a:t>Ramesseum</a:t>
            </a:r>
            <a:r>
              <a:rPr lang="en-US" sz="1800" kern="100" dirty="0">
                <a:solidFill>
                  <a:srgbClr val="212121"/>
                </a:solidFill>
                <a:effectLst/>
                <a:latin typeface="Segoe UI" panose="020B0502040204020203" pitchFamily="34" charset="0"/>
                <a:ea typeface="Calibri" panose="020F0502020204030204" pitchFamily="34" charset="0"/>
                <a:cs typeface="Times New Roman" panose="02020603050405020304" pitchFamily="18" charset="0"/>
              </a:rPr>
              <a:t> IV and </a:t>
            </a:r>
            <a:r>
              <a:rPr lang="en-US" sz="1800" kern="100" dirty="0" err="1">
                <a:solidFill>
                  <a:srgbClr val="212121"/>
                </a:solidFill>
                <a:effectLst/>
                <a:latin typeface="Segoe UI" panose="020B0502040204020203" pitchFamily="34" charset="0"/>
                <a:ea typeface="Calibri" panose="020F0502020204030204" pitchFamily="34" charset="0"/>
                <a:cs typeface="Times New Roman" panose="02020603050405020304" pitchFamily="18" charset="0"/>
              </a:rPr>
              <a:t>Ramesseum</a:t>
            </a:r>
            <a:r>
              <a:rPr lang="en-US" sz="1800" kern="100" dirty="0">
                <a:solidFill>
                  <a:srgbClr val="212121"/>
                </a:solidFill>
                <a:effectLst/>
                <a:latin typeface="Segoe UI" panose="020B0502040204020203" pitchFamily="34" charset="0"/>
                <a:ea typeface="Calibri" panose="020F0502020204030204" pitchFamily="34" charset="0"/>
                <a:cs typeface="Times New Roman" panose="02020603050405020304" pitchFamily="18" charset="0"/>
              </a:rPr>
              <a:t> V Papyri, the Edwin Smith Surgical Papyrus, The </a:t>
            </a:r>
            <a:r>
              <a:rPr lang="en-US" sz="1800" kern="100" dirty="0" err="1">
                <a:solidFill>
                  <a:srgbClr val="212121"/>
                </a:solidFill>
                <a:effectLst/>
                <a:latin typeface="Segoe UI" panose="020B0502040204020203" pitchFamily="34" charset="0"/>
                <a:ea typeface="Calibri" panose="020F0502020204030204" pitchFamily="34" charset="0"/>
                <a:cs typeface="Times New Roman" panose="02020603050405020304" pitchFamily="18" charset="0"/>
              </a:rPr>
              <a:t>Ebers</a:t>
            </a:r>
            <a:r>
              <a:rPr lang="en-US" sz="1800" kern="100" dirty="0">
                <a:solidFill>
                  <a:srgbClr val="212121"/>
                </a:solidFill>
                <a:effectLst/>
                <a:latin typeface="Segoe UI" panose="020B0502040204020203" pitchFamily="34" charset="0"/>
                <a:ea typeface="Calibri" panose="020F0502020204030204" pitchFamily="34" charset="0"/>
                <a:cs typeface="Times New Roman" panose="02020603050405020304" pitchFamily="18" charset="0"/>
              </a:rPr>
              <a:t> Medical Papyrus and the Hearst Medical Papyrus. These texts, most of them based on older texts dating possibly from 3000 B.C., are comparatively free of the magician's approach to treating illness. Egyptian medicine influenced the medicine of neighboring cultures, including the culture of ancient Greece. From Greece, its influence spread onward, thereby affecting Western civilization significantly.</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74300D8-5886-48C6-9478-36F32522C065}" type="slidenum">
              <a:rPr lang="en-US" smtClean="0"/>
              <a:t>2</a:t>
            </a:fld>
            <a:endParaRPr lang="en-US"/>
          </a:p>
        </p:txBody>
      </p:sp>
    </p:spTree>
    <p:extLst>
      <p:ext uri="{BB962C8B-B14F-4D97-AF65-F5344CB8AC3E}">
        <p14:creationId xmlns:p14="http://schemas.microsoft.com/office/powerpoint/2010/main" val="10974855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Four actor categories – Providers, Vendors, HIE/Ns.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Payers – CMS rule applies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We clarified in the final rule that the information blocking provision does </a:t>
            </a:r>
            <a:r>
              <a:rPr lang="en-US" u="sng" dirty="0"/>
              <a:t>not</a:t>
            </a:r>
            <a:r>
              <a:rPr lang="en-US" dirty="0"/>
              <a:t> require actors to violate business associate agreements or associated service level agreements. However, we also clarified that such agreements could constitute an interference if used in a discriminatory manner by an actor to limit or prohibit the access, exchange, or use of EHI for treatment purposes that otherwise would be permitted by the Privacy Rule.</a:t>
            </a:r>
          </a:p>
          <a:p>
            <a:endParaRPr lang="en-US" dirty="0"/>
          </a:p>
          <a:p>
            <a:endParaRPr lang="en-US" dirty="0"/>
          </a:p>
          <a:p>
            <a:r>
              <a:rPr lang="en-US" dirty="0"/>
              <a:t>Provided certain criteria are met, we clarified in the final rule that it would </a:t>
            </a:r>
            <a:r>
              <a:rPr lang="en-US" b="1" dirty="0"/>
              <a:t>not</a:t>
            </a:r>
            <a:r>
              <a:rPr lang="en-US" dirty="0"/>
              <a:t> be considered an “interference with” the access, exchange, or use of EHI (and thus </a:t>
            </a:r>
            <a:r>
              <a:rPr lang="en-US" b="1" dirty="0"/>
              <a:t>not </a:t>
            </a:r>
            <a:r>
              <a:rPr lang="en-US" dirty="0"/>
              <a:t>“information blocking”) if an information blocking “actor” engaged in practices to educate patients about the privacy and security risks posed by the apps they choose to receive their EHI. </a:t>
            </a:r>
          </a:p>
          <a:p>
            <a:endParaRPr lang="en-US" dirty="0"/>
          </a:p>
          <a:p>
            <a:r>
              <a:rPr lang="en-US" dirty="0"/>
              <a:t>Penalties up to $1million for all actors except providers. Provider penalties will be announced in future rulemaking.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CA530D-631F-4981-98F0-E6C07C67E1A3}" type="slidenum">
              <a:rPr kumimoji="0" 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641270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CA530D-631F-4981-98F0-E6C07C67E1A3}" type="slidenum">
              <a:rPr kumimoji="0" 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6326760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4300D8-5886-48C6-9478-36F32522C065}" type="slidenum">
              <a:rPr lang="en-US" smtClean="0"/>
              <a:t>42</a:t>
            </a:fld>
            <a:endParaRPr lang="en-US"/>
          </a:p>
        </p:txBody>
      </p:sp>
    </p:spTree>
    <p:extLst>
      <p:ext uri="{BB962C8B-B14F-4D97-AF65-F5344CB8AC3E}">
        <p14:creationId xmlns:p14="http://schemas.microsoft.com/office/powerpoint/2010/main" val="42181964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4300D8-5886-48C6-9478-36F32522C065}" type="slidenum">
              <a:rPr lang="en-US" smtClean="0"/>
              <a:t>43</a:t>
            </a:fld>
            <a:endParaRPr lang="en-US"/>
          </a:p>
        </p:txBody>
      </p:sp>
    </p:spTree>
    <p:extLst>
      <p:ext uri="{BB962C8B-B14F-4D97-AF65-F5344CB8AC3E}">
        <p14:creationId xmlns:p14="http://schemas.microsoft.com/office/powerpoint/2010/main" val="11483761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4300D8-5886-48C6-9478-36F32522C065}" type="slidenum">
              <a:rPr lang="en-US" smtClean="0"/>
              <a:t>45</a:t>
            </a:fld>
            <a:endParaRPr lang="en-US"/>
          </a:p>
        </p:txBody>
      </p:sp>
    </p:spTree>
    <p:extLst>
      <p:ext uri="{BB962C8B-B14F-4D97-AF65-F5344CB8AC3E}">
        <p14:creationId xmlns:p14="http://schemas.microsoft.com/office/powerpoint/2010/main" val="13879243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636363"/>
                </a:solidFill>
                <a:effectLst/>
                <a:latin typeface="Helvetica" panose="020B0604020202020204" pitchFamily="34" charset="0"/>
              </a:rPr>
              <a:t> </a:t>
            </a:r>
            <a:endParaRPr lang="en-US" dirty="0"/>
          </a:p>
        </p:txBody>
      </p:sp>
      <p:sp>
        <p:nvSpPr>
          <p:cNvPr id="4" name="Slide Number Placeholder 3"/>
          <p:cNvSpPr>
            <a:spLocks noGrp="1"/>
          </p:cNvSpPr>
          <p:nvPr>
            <p:ph type="sldNum" sz="quarter" idx="5"/>
          </p:nvPr>
        </p:nvSpPr>
        <p:spPr/>
        <p:txBody>
          <a:bodyPr/>
          <a:lstStyle/>
          <a:p>
            <a:fld id="{674300D8-5886-48C6-9478-36F32522C065}" type="slidenum">
              <a:rPr lang="en-US" smtClean="0"/>
              <a:t>64</a:t>
            </a:fld>
            <a:endParaRPr lang="en-US"/>
          </a:p>
        </p:txBody>
      </p:sp>
    </p:spTree>
    <p:extLst>
      <p:ext uri="{BB962C8B-B14F-4D97-AF65-F5344CB8AC3E}">
        <p14:creationId xmlns:p14="http://schemas.microsoft.com/office/powerpoint/2010/main" val="17234450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4300D8-5886-48C6-9478-36F32522C065}" type="slidenum">
              <a:rPr lang="en-US" smtClean="0"/>
              <a:t>65</a:t>
            </a:fld>
            <a:endParaRPr lang="en-US"/>
          </a:p>
        </p:txBody>
      </p:sp>
    </p:spTree>
    <p:extLst>
      <p:ext uri="{BB962C8B-B14F-4D97-AF65-F5344CB8AC3E}">
        <p14:creationId xmlns:p14="http://schemas.microsoft.com/office/powerpoint/2010/main" val="17291670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4300D8-5886-48C6-9478-36F32522C065}" type="slidenum">
              <a:rPr lang="en-US" smtClean="0"/>
              <a:t>66</a:t>
            </a:fld>
            <a:endParaRPr lang="en-US"/>
          </a:p>
        </p:txBody>
      </p:sp>
    </p:spTree>
    <p:extLst>
      <p:ext uri="{BB962C8B-B14F-4D97-AF65-F5344CB8AC3E}">
        <p14:creationId xmlns:p14="http://schemas.microsoft.com/office/powerpoint/2010/main" val="16343152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9F9830-3662-4352-A175-EF0D0FF55701}" type="slidenum">
              <a:rPr lang="en-US" smtClean="0"/>
              <a:pPr/>
              <a:t>94</a:t>
            </a:fld>
            <a:endParaRPr lang="en-US"/>
          </a:p>
        </p:txBody>
      </p:sp>
    </p:spTree>
    <p:extLst>
      <p:ext uri="{BB962C8B-B14F-4D97-AF65-F5344CB8AC3E}">
        <p14:creationId xmlns:p14="http://schemas.microsoft.com/office/powerpoint/2010/main" val="31172297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4300D8-5886-48C6-9478-36F32522C065}" type="slidenum">
              <a:rPr lang="en-US" smtClean="0"/>
              <a:t>98</a:t>
            </a:fld>
            <a:endParaRPr lang="en-US"/>
          </a:p>
        </p:txBody>
      </p:sp>
    </p:spTree>
    <p:extLst>
      <p:ext uri="{BB962C8B-B14F-4D97-AF65-F5344CB8AC3E}">
        <p14:creationId xmlns:p14="http://schemas.microsoft.com/office/powerpoint/2010/main" val="2525503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4300D8-5886-48C6-9478-36F32522C065}" type="slidenum">
              <a:rPr lang="en-US" smtClean="0"/>
              <a:t>3</a:t>
            </a:fld>
            <a:endParaRPr lang="en-US"/>
          </a:p>
        </p:txBody>
      </p:sp>
    </p:spTree>
    <p:extLst>
      <p:ext uri="{BB962C8B-B14F-4D97-AF65-F5344CB8AC3E}">
        <p14:creationId xmlns:p14="http://schemas.microsoft.com/office/powerpoint/2010/main" val="32434636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636363"/>
                </a:solidFill>
                <a:effectLst/>
                <a:latin typeface="Helvetica" panose="020B0604020202020204" pitchFamily="34" charset="0"/>
              </a:rPr>
              <a:t>Digital patient portals serve as a gateway for patients to access necessary services and enable greater patient involvement. These may help them request medical records, communicate with providers, schedule appointments, receive test results, and more. </a:t>
            </a:r>
          </a:p>
          <a:p>
            <a:pPr algn="l"/>
            <a:r>
              <a:rPr lang="en-US" b="0" i="0" dirty="0">
                <a:solidFill>
                  <a:srgbClr val="636363"/>
                </a:solidFill>
                <a:effectLst/>
                <a:latin typeface="Helvetica" panose="020B0604020202020204" pitchFamily="34" charset="0"/>
              </a:rPr>
              <a:t>Patient portals make it easy for patients to find, figure out, and manage various health-related functions from organizations’ websites. For improving the patient experience, portals should be noticeable, explicitly clear and user-friendly, and designed to make relevant processes easier. </a:t>
            </a:r>
          </a:p>
          <a:p>
            <a:endParaRPr lang="en-US" dirty="0"/>
          </a:p>
        </p:txBody>
      </p:sp>
      <p:sp>
        <p:nvSpPr>
          <p:cNvPr id="4" name="Slide Number Placeholder 3"/>
          <p:cNvSpPr>
            <a:spLocks noGrp="1"/>
          </p:cNvSpPr>
          <p:nvPr>
            <p:ph type="sldNum" sz="quarter" idx="5"/>
          </p:nvPr>
        </p:nvSpPr>
        <p:spPr/>
        <p:txBody>
          <a:bodyPr/>
          <a:lstStyle/>
          <a:p>
            <a:fld id="{674300D8-5886-48C6-9478-36F32522C065}" type="slidenum">
              <a:rPr lang="en-US" smtClean="0"/>
              <a:t>101</a:t>
            </a:fld>
            <a:endParaRPr lang="en-US"/>
          </a:p>
        </p:txBody>
      </p:sp>
    </p:spTree>
    <p:extLst>
      <p:ext uri="{BB962C8B-B14F-4D97-AF65-F5344CB8AC3E}">
        <p14:creationId xmlns:p14="http://schemas.microsoft.com/office/powerpoint/2010/main" val="17624943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636363"/>
                </a:solidFill>
                <a:effectLst/>
                <a:latin typeface="Helvetica" panose="020B0604020202020204" pitchFamily="34" charset="0"/>
              </a:rPr>
              <a:t>Integrating AI into healthcare systems requires careful attention to ethical and privacy considerations.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636363"/>
                </a:solidFill>
                <a:effectLst/>
                <a:latin typeface="Helvetica" panose="020B0604020202020204" pitchFamily="34" charset="0"/>
              </a:rPr>
              <a:t>Patient data usage must adhere to </a:t>
            </a:r>
            <a:r>
              <a:rPr lang="en-US" b="0" i="0" u="none" strike="noStrike" dirty="0">
                <a:effectLst/>
                <a:latin typeface="Helvetica" panose="020B0604020202020204" pitchFamily="34" charset="0"/>
                <a:hlinkClick r:id="rId3"/>
              </a:rPr>
              <a:t>strict privacy regulations</a:t>
            </a:r>
            <a:r>
              <a:rPr lang="en-US" b="0" i="0" dirty="0">
                <a:solidFill>
                  <a:srgbClr val="636363"/>
                </a:solidFill>
                <a:effectLst/>
                <a:latin typeface="Helvetica" panose="020B0604020202020204" pitchFamily="34" charset="0"/>
              </a:rPr>
              <a:t>, and biases in AI algorithms need to be scrutinized and mitigated.</a:t>
            </a:r>
            <a:endParaRPr lang="en-US" dirty="0"/>
          </a:p>
          <a:p>
            <a:endParaRPr lang="en-US" dirty="0"/>
          </a:p>
        </p:txBody>
      </p:sp>
      <p:sp>
        <p:nvSpPr>
          <p:cNvPr id="4" name="Slide Number Placeholder 3"/>
          <p:cNvSpPr>
            <a:spLocks noGrp="1"/>
          </p:cNvSpPr>
          <p:nvPr>
            <p:ph type="sldNum" sz="quarter" idx="5"/>
          </p:nvPr>
        </p:nvSpPr>
        <p:spPr/>
        <p:txBody>
          <a:bodyPr/>
          <a:lstStyle/>
          <a:p>
            <a:fld id="{674300D8-5886-48C6-9478-36F32522C065}" type="slidenum">
              <a:rPr lang="en-US" smtClean="0"/>
              <a:t>105</a:t>
            </a:fld>
            <a:endParaRPr lang="en-US"/>
          </a:p>
        </p:txBody>
      </p:sp>
    </p:spTree>
    <p:extLst>
      <p:ext uri="{BB962C8B-B14F-4D97-AF65-F5344CB8AC3E}">
        <p14:creationId xmlns:p14="http://schemas.microsoft.com/office/powerpoint/2010/main" val="33654765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1C496F-0A08-4FA1-8951-D0218590769E}" type="slidenum">
              <a:rPr lang="en-US" smtClean="0"/>
              <a:t>113</a:t>
            </a:fld>
            <a:endParaRPr lang="en-US"/>
          </a:p>
        </p:txBody>
      </p:sp>
    </p:spTree>
    <p:extLst>
      <p:ext uri="{BB962C8B-B14F-4D97-AF65-F5344CB8AC3E}">
        <p14:creationId xmlns:p14="http://schemas.microsoft.com/office/powerpoint/2010/main" val="27449643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1C496F-0A08-4FA1-8951-D0218590769E}" type="slidenum">
              <a:rPr lang="en-US" smtClean="0"/>
              <a:t>114</a:t>
            </a:fld>
            <a:endParaRPr lang="en-US"/>
          </a:p>
        </p:txBody>
      </p:sp>
    </p:spTree>
    <p:extLst>
      <p:ext uri="{BB962C8B-B14F-4D97-AF65-F5344CB8AC3E}">
        <p14:creationId xmlns:p14="http://schemas.microsoft.com/office/powerpoint/2010/main" val="18569185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1" i="0" dirty="0">
                <a:solidFill>
                  <a:srgbClr val="4D4B4B"/>
                </a:solidFill>
                <a:effectLst/>
                <a:latin typeface="Raleway" pitchFamily="2" charset="0"/>
              </a:rPr>
              <a:t>General Inquiry</a:t>
            </a:r>
            <a:r>
              <a:rPr lang="en-US" b="0" i="0" dirty="0">
                <a:solidFill>
                  <a:srgbClr val="4D4B4B"/>
                </a:solidFill>
                <a:effectLst/>
                <a:latin typeface="Raleway" pitchFamily="2" charset="0"/>
              </a:rPr>
              <a:t> - Be it about test reports or consultation prices, our healthcare bots are readily available to guide your patients. Also, you can ask our bot for information on doctors, specialties, facilities, business hours, visiting hours, and so on.</a:t>
            </a:r>
          </a:p>
          <a:p>
            <a:pPr algn="l">
              <a:buFont typeface="Arial" panose="020B0604020202020204" pitchFamily="34" charset="0"/>
              <a:buChar char="•"/>
            </a:pPr>
            <a:r>
              <a:rPr lang="en-US" b="1" i="0" dirty="0">
                <a:solidFill>
                  <a:srgbClr val="4D4B4B"/>
                </a:solidFill>
                <a:effectLst/>
                <a:latin typeface="Raleway" pitchFamily="2" charset="0"/>
              </a:rPr>
              <a:t>Patient Assist – Core</a:t>
            </a:r>
            <a:r>
              <a:rPr lang="en-US" b="0" i="0" dirty="0">
                <a:solidFill>
                  <a:srgbClr val="4D4B4B"/>
                </a:solidFill>
                <a:effectLst/>
                <a:latin typeface="Raleway" pitchFamily="2" charset="0"/>
              </a:rPr>
              <a:t> - This feature of our medical bot can help your visitors get appointments on a specific date with specific doctors. Our intelligent healthcare chatbots are also capable of rescheduling appointments, booking follow-up visits, providing doctor recommendations, booking regular health checkups, booking ambulances, diagnostic tests, archiving patient history, accepting payments, and symptoms capture too.</a:t>
            </a:r>
          </a:p>
          <a:p>
            <a:pPr algn="l">
              <a:buFont typeface="Arial" panose="020B0604020202020204" pitchFamily="34" charset="0"/>
              <a:buChar char="•"/>
            </a:pPr>
            <a:r>
              <a:rPr lang="en-US" b="1" i="0" dirty="0">
                <a:solidFill>
                  <a:srgbClr val="4D4B4B"/>
                </a:solidFill>
                <a:effectLst/>
                <a:latin typeface="Raleway" pitchFamily="2" charset="0"/>
              </a:rPr>
              <a:t>Doctor Assist</a:t>
            </a:r>
            <a:r>
              <a:rPr lang="en-US" b="0" i="0" dirty="0">
                <a:solidFill>
                  <a:srgbClr val="4D4B4B"/>
                </a:solidFill>
                <a:effectLst/>
                <a:latin typeface="Raleway" pitchFamily="2" charset="0"/>
              </a:rPr>
              <a:t> - Our healthcare chatbots can assist doctors too. Whether they need help with finding the patient's medical history, preparing prescriptions, reports, getting the symptoms information as shared by the patients, or viewing daily appointment schedules – our healthcare bot covers it all!</a:t>
            </a:r>
          </a:p>
          <a:p>
            <a:pPr algn="l">
              <a:buFont typeface="Arial" panose="020B0604020202020204" pitchFamily="34" charset="0"/>
              <a:buChar char="•"/>
            </a:pPr>
            <a:r>
              <a:rPr lang="en-US" b="1" i="0" dirty="0">
                <a:solidFill>
                  <a:srgbClr val="4D4B4B"/>
                </a:solidFill>
                <a:effectLst/>
                <a:latin typeface="Raleway" pitchFamily="2" charset="0"/>
              </a:rPr>
              <a:t>Patient Assist - Advanced</a:t>
            </a:r>
            <a:r>
              <a:rPr lang="en-US" b="0" i="0" dirty="0">
                <a:solidFill>
                  <a:srgbClr val="4D4B4B"/>
                </a:solidFill>
                <a:effectLst/>
                <a:latin typeface="Raleway" pitchFamily="2" charset="0"/>
              </a:rPr>
              <a:t> - When it comes to offering advanced patient assistance, our healthcare chatbots are ready to do so efficiently. This feature in our medical chatbot enables the bot to take orders for medicines, let patients view or download test reports, prescriptions, appointments, and even invoices. Overall, with our healthcare chatbots, you can be stress-free regarding administrative tasks!</a:t>
            </a:r>
          </a:p>
          <a:p>
            <a:endParaRPr lang="en-US" dirty="0"/>
          </a:p>
        </p:txBody>
      </p:sp>
      <p:sp>
        <p:nvSpPr>
          <p:cNvPr id="4" name="Slide Number Placeholder 3"/>
          <p:cNvSpPr>
            <a:spLocks noGrp="1"/>
          </p:cNvSpPr>
          <p:nvPr>
            <p:ph type="sldNum" sz="quarter" idx="5"/>
          </p:nvPr>
        </p:nvSpPr>
        <p:spPr/>
        <p:txBody>
          <a:bodyPr/>
          <a:lstStyle/>
          <a:p>
            <a:fld id="{B71C496F-0A08-4FA1-8951-D0218590769E}" type="slidenum">
              <a:rPr lang="en-US" smtClean="0"/>
              <a:t>115</a:t>
            </a:fld>
            <a:endParaRPr lang="en-US"/>
          </a:p>
        </p:txBody>
      </p:sp>
    </p:spTree>
    <p:extLst>
      <p:ext uri="{BB962C8B-B14F-4D97-AF65-F5344CB8AC3E}">
        <p14:creationId xmlns:p14="http://schemas.microsoft.com/office/powerpoint/2010/main" val="40988940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1C496F-0A08-4FA1-8951-D0218590769E}" type="slidenum">
              <a:rPr lang="en-US" smtClean="0"/>
              <a:t>118</a:t>
            </a:fld>
            <a:endParaRPr lang="en-US"/>
          </a:p>
        </p:txBody>
      </p:sp>
    </p:spTree>
    <p:extLst>
      <p:ext uri="{BB962C8B-B14F-4D97-AF65-F5344CB8AC3E}">
        <p14:creationId xmlns:p14="http://schemas.microsoft.com/office/powerpoint/2010/main" val="30071952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1C496F-0A08-4FA1-8951-D0218590769E}" type="slidenum">
              <a:rPr lang="en-US" smtClean="0"/>
              <a:t>120</a:t>
            </a:fld>
            <a:endParaRPr lang="en-US"/>
          </a:p>
        </p:txBody>
      </p:sp>
    </p:spTree>
    <p:extLst>
      <p:ext uri="{BB962C8B-B14F-4D97-AF65-F5344CB8AC3E}">
        <p14:creationId xmlns:p14="http://schemas.microsoft.com/office/powerpoint/2010/main" val="35176656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1C496F-0A08-4FA1-8951-D0218590769E}" type="slidenum">
              <a:rPr lang="en-US" smtClean="0"/>
              <a:t>121</a:t>
            </a:fld>
            <a:endParaRPr lang="en-US"/>
          </a:p>
        </p:txBody>
      </p:sp>
    </p:spTree>
    <p:extLst>
      <p:ext uri="{BB962C8B-B14F-4D97-AF65-F5344CB8AC3E}">
        <p14:creationId xmlns:p14="http://schemas.microsoft.com/office/powerpoint/2010/main" val="31930938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1C496F-0A08-4FA1-8951-D0218590769E}" type="slidenum">
              <a:rPr lang="en-US" smtClean="0"/>
              <a:t>122</a:t>
            </a:fld>
            <a:endParaRPr lang="en-US"/>
          </a:p>
        </p:txBody>
      </p:sp>
    </p:spTree>
    <p:extLst>
      <p:ext uri="{BB962C8B-B14F-4D97-AF65-F5344CB8AC3E}">
        <p14:creationId xmlns:p14="http://schemas.microsoft.com/office/powerpoint/2010/main" val="7326215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4300D8-5886-48C6-9478-36F32522C065}" type="slidenum">
              <a:rPr lang="en-US" smtClean="0"/>
              <a:t>4</a:t>
            </a:fld>
            <a:endParaRPr lang="en-US"/>
          </a:p>
        </p:txBody>
      </p:sp>
    </p:spTree>
    <p:extLst>
      <p:ext uri="{BB962C8B-B14F-4D97-AF65-F5344CB8AC3E}">
        <p14:creationId xmlns:p14="http://schemas.microsoft.com/office/powerpoint/2010/main" val="3962310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4300D8-5886-48C6-9478-36F32522C065}" type="slidenum">
              <a:rPr lang="en-US" smtClean="0"/>
              <a:t>6</a:t>
            </a:fld>
            <a:endParaRPr lang="en-US"/>
          </a:p>
        </p:txBody>
      </p:sp>
    </p:spTree>
    <p:extLst>
      <p:ext uri="{BB962C8B-B14F-4D97-AF65-F5344CB8AC3E}">
        <p14:creationId xmlns:p14="http://schemas.microsoft.com/office/powerpoint/2010/main" val="35310773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353535"/>
                </a:solidFill>
                <a:effectLst/>
                <a:latin typeface="Georgia" panose="02040502050405020303" pitchFamily="18" charset="0"/>
              </a:rPr>
              <a:t>Cloud-based EHR Software</a:t>
            </a:r>
          </a:p>
          <a:p>
            <a:pPr algn="l"/>
            <a:r>
              <a:rPr lang="en-US" b="0" i="0" dirty="0">
                <a:solidFill>
                  <a:srgbClr val="353535"/>
                </a:solidFill>
                <a:effectLst/>
                <a:latin typeface="Georgia" panose="02040502050405020303" pitchFamily="18" charset="0"/>
              </a:rPr>
              <a:t>The 21st century is often called the “age of the cloud.” Rightly so — cloud applications have been one of the breakthroughs of this century. Similar to all other industries, the medical sector has implemented cloud technology in various applications, including EHRs.</a:t>
            </a:r>
          </a:p>
          <a:p>
            <a:pPr algn="l"/>
            <a:r>
              <a:rPr lang="en-US" b="0" i="0" dirty="0">
                <a:solidFill>
                  <a:srgbClr val="353535"/>
                </a:solidFill>
                <a:effectLst/>
                <a:latin typeface="Georgia" panose="02040502050405020303" pitchFamily="18" charset="0"/>
              </a:rPr>
              <a:t>A cloud-based EHR allows you to store and access patients’ data online via the web. By opting for cloud-based EHR platforms, clinics can save overhead costs as third-party vendors handle the external servers — its security and any software updates.</a:t>
            </a:r>
          </a:p>
          <a:p>
            <a:pPr algn="l"/>
            <a:r>
              <a:rPr lang="en-US" b="0" i="0" dirty="0">
                <a:solidFill>
                  <a:srgbClr val="353535"/>
                </a:solidFill>
                <a:effectLst/>
                <a:latin typeface="Georgia" panose="02040502050405020303" pitchFamily="18" charset="0"/>
              </a:rPr>
              <a:t>Patients get unrestricted access to their medical profiles, though they are not allowed to edit them. Clinics can avail themselves of cloud services on a low-cost subscription basis. In addition, through cloud services, many clinics extend SaaS features and back-office services into a cloud network for patients to avail themselves. Clinics can save the additional cost that needs to be given to IT professionals otherwise to manage the on-premise systems.</a:t>
            </a:r>
          </a:p>
          <a:p>
            <a:pPr algn="l"/>
            <a:r>
              <a:rPr lang="en-US" b="1" i="0" dirty="0">
                <a:solidFill>
                  <a:srgbClr val="353535"/>
                </a:solidFill>
                <a:effectLst/>
                <a:latin typeface="Georgia" panose="02040502050405020303" pitchFamily="18" charset="0"/>
              </a:rPr>
              <a:t>Physician-hosted Systems</a:t>
            </a:r>
          </a:p>
          <a:p>
            <a:pPr algn="l"/>
            <a:r>
              <a:rPr lang="en-US" b="0" i="0" dirty="0">
                <a:solidFill>
                  <a:srgbClr val="353535"/>
                </a:solidFill>
                <a:effectLst/>
                <a:latin typeface="Georgia" panose="02040502050405020303" pitchFamily="18" charset="0"/>
              </a:rPr>
              <a:t>This type of application stores patient data on physicians’ or organizations’ servers. The traditional model of EHR programs, physician-hosted solutions, can be costly, as organizations must churn out capital for purchasing hardware and software. In addition, a clinic has to physically install the product onto a computer or server at the location.</a:t>
            </a:r>
          </a:p>
          <a:p>
            <a:pPr algn="l"/>
            <a:r>
              <a:rPr lang="en-US" b="0" i="0" dirty="0">
                <a:solidFill>
                  <a:srgbClr val="353535"/>
                </a:solidFill>
                <a:effectLst/>
                <a:latin typeface="Georgia" panose="02040502050405020303" pitchFamily="18" charset="0"/>
              </a:rPr>
              <a:t>This type of EHR platform has a principal downtime as you must shut down the infrastructure while installing updates and patches. You should use the physician-hosted EHR system if you own a large organization. Revenue should cover the overhead costs for purchasing and maintaining the program.</a:t>
            </a:r>
          </a:p>
          <a:p>
            <a:pPr algn="l"/>
            <a:r>
              <a:rPr lang="en-US" b="1" i="0" dirty="0">
                <a:solidFill>
                  <a:srgbClr val="353535"/>
                </a:solidFill>
                <a:effectLst/>
                <a:latin typeface="Georgia" panose="02040502050405020303" pitchFamily="18" charset="0"/>
              </a:rPr>
              <a:t>Remotely-Hosted Systems</a:t>
            </a:r>
          </a:p>
          <a:p>
            <a:pPr algn="l"/>
            <a:r>
              <a:rPr lang="en-US" b="0" i="0" dirty="0">
                <a:solidFill>
                  <a:srgbClr val="353535"/>
                </a:solidFill>
                <a:effectLst/>
                <a:latin typeface="Georgia" panose="02040502050405020303" pitchFamily="18" charset="0"/>
              </a:rPr>
              <a:t>This application stores patient data on the vendor’s servers instead of the physician’s server. This considerably cuts down the cost of handling hardware and software and is a more advanced technology than the traditional EHR product. ASPs usually help medium-sized businesses that have limited capital and want to avoid straight-up program purchase costs.</a:t>
            </a:r>
          </a:p>
          <a:p>
            <a:endParaRPr lang="en-US" dirty="0"/>
          </a:p>
        </p:txBody>
      </p:sp>
      <p:sp>
        <p:nvSpPr>
          <p:cNvPr id="4" name="Slide Number Placeholder 3"/>
          <p:cNvSpPr>
            <a:spLocks noGrp="1"/>
          </p:cNvSpPr>
          <p:nvPr>
            <p:ph type="sldNum" sz="quarter" idx="5"/>
          </p:nvPr>
        </p:nvSpPr>
        <p:spPr/>
        <p:txBody>
          <a:bodyPr/>
          <a:lstStyle/>
          <a:p>
            <a:fld id="{D6DC89EA-C497-4510-9ABA-AEEB32DE3631}" type="slidenum">
              <a:rPr lang="en-US" smtClean="0"/>
              <a:t>10</a:t>
            </a:fld>
            <a:endParaRPr lang="en-US"/>
          </a:p>
        </p:txBody>
      </p:sp>
    </p:spTree>
    <p:extLst>
      <p:ext uri="{BB962C8B-B14F-4D97-AF65-F5344CB8AC3E}">
        <p14:creationId xmlns:p14="http://schemas.microsoft.com/office/powerpoint/2010/main" val="35578422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4300D8-5886-48C6-9478-36F32522C065}" type="slidenum">
              <a:rPr lang="en-US" smtClean="0"/>
              <a:t>12</a:t>
            </a:fld>
            <a:endParaRPr lang="en-US"/>
          </a:p>
        </p:txBody>
      </p:sp>
    </p:spTree>
    <p:extLst>
      <p:ext uri="{BB962C8B-B14F-4D97-AF65-F5344CB8AC3E}">
        <p14:creationId xmlns:p14="http://schemas.microsoft.com/office/powerpoint/2010/main" val="19765831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CAC02E-2015-49F9-8B64-C12E217B6D79}" type="slidenum">
              <a:rPr lang="en-US" smtClean="0"/>
              <a:t>13</a:t>
            </a:fld>
            <a:endParaRPr lang="en-US"/>
          </a:p>
        </p:txBody>
      </p:sp>
    </p:spTree>
    <p:extLst>
      <p:ext uri="{BB962C8B-B14F-4D97-AF65-F5344CB8AC3E}">
        <p14:creationId xmlns:p14="http://schemas.microsoft.com/office/powerpoint/2010/main" val="34649497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r>
              <a:rPr lang="en-US" dirty="0"/>
              <a:t>Payers</a:t>
            </a:r>
          </a:p>
          <a:p>
            <a:pPr marL="457200" indent="-330200">
              <a:lnSpc>
                <a:spcPct val="102000"/>
              </a:lnSpc>
              <a:spcBef>
                <a:spcPts val="600"/>
              </a:spcBef>
              <a:spcAft>
                <a:spcPts val="600"/>
              </a:spcAft>
              <a:buClr>
                <a:srgbClr val="FFFFFF"/>
              </a:buClr>
              <a:buSzPts val="1600"/>
              <a:buFont typeface="Arial" panose="020B0604020202020204" pitchFamily="34" charset="0"/>
              <a:buChar char="●"/>
            </a:pPr>
            <a:r>
              <a:rPr lang="en-US" sz="1200" b="0" dirty="0">
                <a:solidFill>
                  <a:srgbClr val="FFFFFF"/>
                </a:solidFill>
              </a:rPr>
              <a:t>Patient claim and health data made available through APIs − Applies to MA, Medicaid, CHIP, Medicare FFS and QHPs</a:t>
            </a:r>
          </a:p>
          <a:p>
            <a:pPr marL="457200" indent="-330200">
              <a:lnSpc>
                <a:spcPct val="102000"/>
              </a:lnSpc>
              <a:spcAft>
                <a:spcPts val="600"/>
              </a:spcAft>
              <a:buClr>
                <a:srgbClr val="FFFFFF"/>
              </a:buClr>
              <a:buSzPts val="1600"/>
              <a:buFont typeface="Arial" panose="020B0604020202020204" pitchFamily="34" charset="0"/>
              <a:buChar char="●"/>
            </a:pPr>
            <a:r>
              <a:rPr lang="en-US" sz="1200" b="0" dirty="0">
                <a:solidFill>
                  <a:srgbClr val="FFFFFF"/>
                </a:solidFill>
              </a:rPr>
              <a:t>Patient data shared with other payers as they move from health plan to health plan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CA530D-631F-4981-98F0-E6C07C67E1A3}" type="slidenum">
              <a:rPr kumimoji="0" 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5841801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037" lvl="3" indent="0">
              <a:spcAft>
                <a:spcPts val="600"/>
              </a:spcAft>
              <a:buSzPts val="1000"/>
              <a:buFont typeface="System Font Regular"/>
              <a:buNone/>
              <a:defRPr/>
            </a:pPr>
            <a:endParaRPr kumimoji="0" lang="en-US" sz="1200" b="1" i="0" u="none" strike="noStrike" kern="0" cap="none" spc="0" normalizeH="0" baseline="0" noProof="0" dirty="0">
              <a:ln>
                <a:noFill/>
              </a:ln>
              <a:solidFill>
                <a:schemeClr val="tx1"/>
              </a:solidFill>
              <a:effectLst/>
              <a:uLnTx/>
              <a:uFillTx/>
              <a:latin typeface="Arial" panose="020B0604020202020204" pitchFamily="34" charset="0"/>
              <a:ea typeface="Georgia"/>
              <a:cs typeface="Arial" panose="020B0604020202020204" pitchFamily="34" charset="0"/>
              <a:sym typeface="Georgia"/>
            </a:endParaRPr>
          </a:p>
          <a:p>
            <a:pPr marL="346075" lvl="3" indent="-173038">
              <a:spcAft>
                <a:spcPts val="600"/>
              </a:spcAft>
              <a:buSzPts val="1000"/>
              <a:buFont typeface="System Font Regular"/>
              <a:buChar char="-"/>
              <a:defRPr/>
            </a:pPr>
            <a:r>
              <a:rPr kumimoji="0" lang="en-US" sz="1200" b="1" i="0" u="none" strike="noStrike" kern="0" cap="none" spc="0" normalizeH="0" baseline="0" noProof="0" dirty="0">
                <a:ln>
                  <a:noFill/>
                </a:ln>
                <a:solidFill>
                  <a:schemeClr val="tx1"/>
                </a:solidFill>
                <a:effectLst/>
                <a:uLnTx/>
                <a:uFillTx/>
                <a:latin typeface="Arial" panose="020B0604020202020204" pitchFamily="34" charset="0"/>
                <a:ea typeface="Georgia"/>
                <a:cs typeface="Arial" panose="020B0604020202020204" pitchFamily="34" charset="0"/>
                <a:sym typeface="Georgia"/>
              </a:rPr>
              <a:t>Interoperability and Patient Access (CMS)</a:t>
            </a:r>
            <a:r>
              <a:rPr kumimoji="0" lang="en-US" sz="1200" b="1" i="0" u="none" strike="noStrike" kern="0" cap="none" spc="0" normalizeH="0" baseline="30000" noProof="0" dirty="0">
                <a:ln>
                  <a:noFill/>
                </a:ln>
                <a:solidFill>
                  <a:schemeClr val="tx1"/>
                </a:solidFill>
                <a:effectLst/>
                <a:uLnTx/>
                <a:uFillTx/>
                <a:latin typeface="Arial" panose="020B0604020202020204" pitchFamily="34" charset="0"/>
                <a:ea typeface="Georgia"/>
                <a:cs typeface="Arial" panose="020B0604020202020204" pitchFamily="34" charset="0"/>
                <a:sym typeface="Georgia"/>
              </a:rPr>
              <a:t>1</a:t>
            </a:r>
            <a:r>
              <a:rPr kumimoji="0" lang="en-US" sz="1200" i="0" u="none" strike="noStrike" kern="0" cap="none" spc="0" normalizeH="0" baseline="0" noProof="0" dirty="0">
                <a:ln>
                  <a:noFill/>
                </a:ln>
                <a:solidFill>
                  <a:schemeClr val="tx1"/>
                </a:solidFill>
                <a:effectLst/>
                <a:uLnTx/>
                <a:uFillTx/>
                <a:latin typeface="Arial" panose="020B0604020202020204" pitchFamily="34" charset="0"/>
                <a:ea typeface="Georgia"/>
                <a:cs typeface="Arial" panose="020B0604020202020204" pitchFamily="34" charset="0"/>
                <a:sym typeface="Georgia"/>
              </a:rPr>
              <a:t> </a:t>
            </a:r>
            <a:r>
              <a:rPr lang="en-US" sz="1200" dirty="0">
                <a:solidFill>
                  <a:schemeClr val="tx1"/>
                </a:solidFill>
                <a:latin typeface="Arial" panose="020B0604020202020204" pitchFamily="34" charset="0"/>
                <a:ea typeface="Georgia"/>
                <a:cs typeface="Arial" panose="020B0604020202020204" pitchFamily="34" charset="0"/>
                <a:sym typeface="Georgia"/>
              </a:rPr>
              <a:t>is focused on:</a:t>
            </a:r>
          </a:p>
          <a:p>
            <a:pPr marL="509588" lvl="5" indent="-173038">
              <a:spcAft>
                <a:spcPts val="600"/>
              </a:spcAft>
              <a:buSzPts val="1000"/>
              <a:buFont typeface="System Font Regular"/>
              <a:buChar char="-"/>
              <a:defRPr/>
            </a:pPr>
            <a:r>
              <a:rPr lang="en-US" sz="1100" dirty="0">
                <a:solidFill>
                  <a:schemeClr val="tx1"/>
                </a:solidFill>
                <a:latin typeface="Arial" panose="020B0604020202020204" pitchFamily="34" charset="0"/>
                <a:ea typeface="Georgia"/>
                <a:cs typeface="Arial" panose="020B0604020202020204" pitchFamily="34" charset="0"/>
                <a:sym typeface="Georgia"/>
              </a:rPr>
              <a:t>Standardizing and advancing electronic data exchange among healthcare stakeholders</a:t>
            </a:r>
          </a:p>
          <a:p>
            <a:pPr marL="509588" lvl="5" indent="-173038">
              <a:spcAft>
                <a:spcPts val="1200"/>
              </a:spcAft>
              <a:buSzPts val="1000"/>
              <a:buFont typeface="System Font Regular"/>
              <a:buChar char="-"/>
              <a:defRPr/>
            </a:pPr>
            <a:r>
              <a:rPr lang="en-US" sz="1100" dirty="0"/>
              <a:t>Providing patient access to their </a:t>
            </a:r>
            <a:r>
              <a:rPr lang="en-US" sz="1100" dirty="0">
                <a:solidFill>
                  <a:schemeClr val="tx1"/>
                </a:solidFill>
                <a:latin typeface="Arial" panose="020B0604020202020204" pitchFamily="34" charset="0"/>
                <a:cs typeface="Arial" panose="020B0604020202020204" pitchFamily="34" charset="0"/>
              </a:rPr>
              <a:t>Electronic Health Information (EHI) </a:t>
            </a:r>
            <a:r>
              <a:rPr lang="en-US" sz="1100" dirty="0"/>
              <a:t>through Application Programming Interfaces (APIs)</a:t>
            </a:r>
            <a:endParaRPr lang="en-US" sz="1100" dirty="0">
              <a:solidFill>
                <a:schemeClr val="tx1"/>
              </a:solidFill>
              <a:latin typeface="Arial" panose="020B0604020202020204" pitchFamily="34" charset="0"/>
              <a:ea typeface="Georgia"/>
              <a:cs typeface="Arial" panose="020B0604020202020204" pitchFamily="34" charset="0"/>
              <a:sym typeface="Georgia"/>
            </a:endParaRPr>
          </a:p>
          <a:p>
            <a:pPr marL="346075" lvl="3" indent="-173038">
              <a:spcAft>
                <a:spcPts val="600"/>
              </a:spcAft>
              <a:buSzPts val="1000"/>
              <a:buFont typeface="System Font Regular"/>
              <a:buChar char="-"/>
              <a:defRPr/>
            </a:pPr>
            <a:r>
              <a:rPr lang="en-US" sz="1200" b="1" dirty="0">
                <a:solidFill>
                  <a:schemeClr val="tx1"/>
                </a:solidFill>
                <a:latin typeface="Arial" panose="020B0604020202020204" pitchFamily="34" charset="0"/>
                <a:cs typeface="Arial" panose="020B0604020202020204" pitchFamily="34" charset="0"/>
              </a:rPr>
              <a:t>Trusted Exchange Framework and Common Agreement (TEFCA) (ONC):</a:t>
            </a:r>
          </a:p>
          <a:p>
            <a:pPr marL="509588" lvl="4" indent="-173038">
              <a:spcAft>
                <a:spcPts val="600"/>
              </a:spcAft>
              <a:buSzPts val="1000"/>
              <a:buFont typeface="System Font Regular"/>
              <a:buChar char="-"/>
              <a:defRPr/>
            </a:pPr>
            <a:r>
              <a:rPr lang="en-US" sz="1100" dirty="0">
                <a:solidFill>
                  <a:schemeClr val="tx1"/>
                </a:solidFill>
                <a:latin typeface="Arial" panose="020B0604020202020204" pitchFamily="34" charset="0"/>
                <a:cs typeface="Arial" panose="020B0604020202020204" pitchFamily="34" charset="0"/>
              </a:rPr>
              <a:t>Provides technical and legal requirements to facilitate healthcare stakeholders to securely access and share EHI nationwide</a:t>
            </a:r>
          </a:p>
          <a:p>
            <a:pPr marL="509588" lvl="4" indent="-173038">
              <a:spcAft>
                <a:spcPts val="600"/>
              </a:spcAft>
              <a:buSzPts val="1000"/>
              <a:buFont typeface="System Font Regular"/>
              <a:buChar char="-"/>
              <a:defRPr/>
            </a:pPr>
            <a:r>
              <a:rPr lang="en-US" sz="1100" dirty="0">
                <a:solidFill>
                  <a:schemeClr val="tx1"/>
                </a:solidFill>
                <a:latin typeface="Arial" panose="020B0604020202020204" pitchFamily="34" charset="0"/>
                <a:cs typeface="Arial" panose="020B0604020202020204" pitchFamily="34" charset="0"/>
              </a:rPr>
              <a:t>Specifically prohibits “information blocking” (</a:t>
            </a:r>
            <a:r>
              <a:rPr lang="en-US" sz="1100" dirty="0"/>
              <a:t>when a healthcare stakeholder impedes EHI exchange).</a:t>
            </a:r>
            <a:endParaRPr lang="en-US" sz="1100" dirty="0">
              <a:solidFill>
                <a:schemeClr val="tx1"/>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CA530D-631F-4981-98F0-E6C07C67E1A3}" type="slidenum">
              <a:rPr kumimoji="0" 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1518223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8/9/2023</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smtClean="0"/>
              <a:pPr/>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4039552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8/9/2023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985182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8/9/2023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4671524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Full Content - Subtitle">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442913" y="430514"/>
            <a:ext cx="11306175" cy="502920"/>
          </a:xfrm>
        </p:spPr>
        <p:txBody>
          <a:bodyPr/>
          <a:lstStyle>
            <a:lvl1pPr>
              <a:defRPr/>
            </a:lvl1pPr>
          </a:lstStyle>
          <a:p>
            <a:r>
              <a:rPr lang="en-US"/>
              <a:t>[Slide title]</a:t>
            </a:r>
            <a:endParaRPr lang="en-US" dirty="0"/>
          </a:p>
        </p:txBody>
      </p:sp>
      <p:sp>
        <p:nvSpPr>
          <p:cNvPr id="6" name="Subtitle 2">
            <a:extLst>
              <a:ext uri="{FF2B5EF4-FFF2-40B4-BE49-F238E27FC236}">
                <a16:creationId xmlns:a16="http://schemas.microsoft.com/office/drawing/2014/main" id="{06D22B17-E9E9-3842-A116-5C0D59C56C8F}"/>
              </a:ext>
            </a:extLst>
          </p:cNvPr>
          <p:cNvSpPr>
            <a:spLocks noGrp="1"/>
          </p:cNvSpPr>
          <p:nvPr>
            <p:ph type="subTitle" idx="16" hasCustomPrompt="1"/>
          </p:nvPr>
        </p:nvSpPr>
        <p:spPr>
          <a:xfrm>
            <a:off x="442912" y="933433"/>
            <a:ext cx="11306176" cy="885842"/>
          </a:xfrm>
        </p:spPr>
        <p:txBody>
          <a:bodyPr/>
          <a:lstStyle>
            <a:lvl1pPr marL="0" indent="0" algn="l">
              <a:lnSpc>
                <a:spcPct val="85000"/>
              </a:lnSpc>
              <a:spcBef>
                <a:spcPts val="0"/>
              </a:spcBef>
              <a:spcAft>
                <a:spcPts val="0"/>
              </a:spcAft>
              <a:buNone/>
              <a:defRPr sz="2400" b="0">
                <a:solidFill>
                  <a:schemeClr val="tx1"/>
                </a:solidFill>
              </a:defRPr>
            </a:lvl1pPr>
            <a:lvl2pPr marL="0" indent="0" algn="l">
              <a:lnSpc>
                <a:spcPct val="85000"/>
              </a:lnSpc>
              <a:spcBef>
                <a:spcPts val="0"/>
              </a:spcBef>
              <a:spcAft>
                <a:spcPts val="0"/>
              </a:spcAft>
              <a:buNone/>
              <a:defRPr sz="2400"/>
            </a:lvl2pPr>
            <a:lvl3pPr marL="0" indent="0" algn="l">
              <a:lnSpc>
                <a:spcPct val="85000"/>
              </a:lnSpc>
              <a:spcBef>
                <a:spcPts val="0"/>
              </a:spcBef>
              <a:spcAft>
                <a:spcPts val="0"/>
              </a:spcAft>
              <a:buNone/>
              <a:defRPr sz="2400"/>
            </a:lvl3pPr>
            <a:lvl4pPr marL="0" indent="0" algn="l">
              <a:lnSpc>
                <a:spcPct val="85000"/>
              </a:lnSpc>
              <a:spcBef>
                <a:spcPts val="0"/>
              </a:spcBef>
              <a:spcAft>
                <a:spcPts val="0"/>
              </a:spcAft>
              <a:buNone/>
              <a:defRPr sz="2400"/>
            </a:lvl4pPr>
            <a:lvl5pPr marL="0" indent="0" algn="l">
              <a:lnSpc>
                <a:spcPct val="85000"/>
              </a:lnSpc>
              <a:spcBef>
                <a:spcPts val="0"/>
              </a:spcBef>
              <a:spcAft>
                <a:spcPts val="0"/>
              </a:spcAft>
              <a:buNone/>
              <a:defRPr sz="2400"/>
            </a:lvl5pPr>
            <a:lvl6pPr marL="0" indent="0" algn="l">
              <a:lnSpc>
                <a:spcPct val="85000"/>
              </a:lnSpc>
              <a:spcBef>
                <a:spcPts val="0"/>
              </a:spcBef>
              <a:spcAft>
                <a:spcPts val="0"/>
              </a:spcAft>
              <a:buNone/>
              <a:defRPr sz="2400"/>
            </a:lvl6pPr>
            <a:lvl7pPr marL="0" indent="0" algn="l">
              <a:lnSpc>
                <a:spcPct val="85000"/>
              </a:lnSpc>
              <a:spcBef>
                <a:spcPts val="0"/>
              </a:spcBef>
              <a:spcAft>
                <a:spcPts val="0"/>
              </a:spcAft>
              <a:buNone/>
              <a:defRPr sz="2400"/>
            </a:lvl7pPr>
            <a:lvl8pPr marL="0" indent="0" algn="l">
              <a:lnSpc>
                <a:spcPct val="85000"/>
              </a:lnSpc>
              <a:spcBef>
                <a:spcPts val="0"/>
              </a:spcBef>
              <a:spcAft>
                <a:spcPts val="0"/>
              </a:spcAft>
              <a:buNone/>
              <a:defRPr sz="2400"/>
            </a:lvl8pPr>
            <a:lvl9pPr marL="0" indent="0" algn="l">
              <a:lnSpc>
                <a:spcPct val="85000"/>
              </a:lnSpc>
              <a:spcBef>
                <a:spcPts val="0"/>
              </a:spcBef>
              <a:spcAft>
                <a:spcPts val="0"/>
              </a:spcAft>
              <a:buNone/>
              <a:defRPr sz="2400"/>
            </a:lvl9pPr>
          </a:lstStyle>
          <a:p>
            <a:r>
              <a:rPr lang="en-US"/>
              <a:t>[Optional slide subtitle]</a:t>
            </a:r>
            <a:endParaRPr lang="en-US" dirty="0"/>
          </a:p>
        </p:txBody>
      </p:sp>
      <p:sp>
        <p:nvSpPr>
          <p:cNvPr id="3" name="Content Placeholder 2"/>
          <p:cNvSpPr>
            <a:spLocks noGrp="1"/>
          </p:cNvSpPr>
          <p:nvPr>
            <p:ph idx="1"/>
          </p:nvPr>
        </p:nvSpPr>
        <p:spPr>
          <a:xfrm>
            <a:off x="442913" y="2103438"/>
            <a:ext cx="11306175" cy="406876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endParaRPr lang="en-US" dirty="0"/>
          </a:p>
        </p:txBody>
      </p:sp>
      <p:sp>
        <p:nvSpPr>
          <p:cNvPr id="13" name="Date">
            <a:extLst>
              <a:ext uri="{FF2B5EF4-FFF2-40B4-BE49-F238E27FC236}">
                <a16:creationId xmlns:a16="http://schemas.microsoft.com/office/drawing/2014/main" id="{C1F41BA3-BD4F-444B-8A48-A3CC74630D92}"/>
              </a:ext>
            </a:extLst>
          </p:cNvPr>
          <p:cNvSpPr>
            <a:spLocks noGrp="1"/>
          </p:cNvSpPr>
          <p:nvPr>
            <p:ph type="dt" sz="half" idx="12"/>
          </p:nvPr>
        </p:nvSpPr>
        <p:spPr>
          <a:xfrm>
            <a:off x="9984296" y="6355080"/>
            <a:ext cx="1764792" cy="137160"/>
          </a:xfrm>
        </p:spPr>
        <p:txBody>
          <a:bodyPr/>
          <a:lstStyle/>
          <a:p>
            <a:r>
              <a:rPr lang="en-US"/>
              <a:t>March 2020</a:t>
            </a:r>
            <a:endParaRPr lang="en-US" dirty="0"/>
          </a:p>
        </p:txBody>
      </p:sp>
      <p:sp>
        <p:nvSpPr>
          <p:cNvPr id="14" name="Slide Number">
            <a:extLst>
              <a:ext uri="{FF2B5EF4-FFF2-40B4-BE49-F238E27FC236}">
                <a16:creationId xmlns:a16="http://schemas.microsoft.com/office/drawing/2014/main" id="{E362C54E-6F95-4E35-B11E-0FA6890BB97B}"/>
              </a:ext>
            </a:extLst>
          </p:cNvPr>
          <p:cNvSpPr>
            <a:spLocks noGrp="1"/>
          </p:cNvSpPr>
          <p:nvPr>
            <p:ph type="sldNum" sz="quarter" idx="11"/>
          </p:nvPr>
        </p:nvSpPr>
        <p:spPr>
          <a:xfrm>
            <a:off x="9984296" y="6492240"/>
            <a:ext cx="1764792" cy="137160"/>
          </a:xfrm>
        </p:spPr>
        <p:txBody>
          <a:bodyPr/>
          <a:lstStyle/>
          <a:p>
            <a:fld id="{7870704B-CE94-48CC-AF30-84932A1262A7}" type="slidenum">
              <a:rPr lang="en-US" smtClean="0"/>
              <a:pPr/>
              <a:t>‹#›</a:t>
            </a:fld>
            <a:endParaRPr lang="en-US" dirty="0"/>
          </a:p>
        </p:txBody>
      </p:sp>
    </p:spTree>
    <p:extLst>
      <p:ext uri="{BB962C8B-B14F-4D97-AF65-F5344CB8AC3E}">
        <p14:creationId xmlns:p14="http://schemas.microsoft.com/office/powerpoint/2010/main" val="433074536"/>
      </p:ext>
    </p:extLst>
  </p:cSld>
  <p:clrMapOvr>
    <a:masterClrMapping/>
  </p:clrMapOvr>
  <p:hf hdr="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8/9/2023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7283097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8/9/2023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4963665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pPr/>
              <a:t>8/9/2023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775283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pPr/>
              <a:t>8/9/2023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5908086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pPr/>
              <a:t>8/9/2023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5498862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pPr/>
              <a:t>8/9/2023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4621898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8/9/2023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3821034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smtClean="0"/>
              <a:pPr/>
              <a:t>8/9/2023</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1137795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4">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smtClean="0"/>
              <a:pPr/>
              <a:t>8/9/2023</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smtClean="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3205737"/>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hyperlink" Target="https://www.medicaleconomics.com/journals/medical-economics/medical-economics-july-2023" TargetMode="External"/><Relationship Id="rId2" Type="http://schemas.openxmlformats.org/officeDocument/2006/relationships/image" Target="../media/image56.jpeg"/><Relationship Id="rId1" Type="http://schemas.openxmlformats.org/officeDocument/2006/relationships/slideLayout" Target="../slideLayouts/slideLayout6.xml"/><Relationship Id="rId4" Type="http://schemas.openxmlformats.org/officeDocument/2006/relationships/hyperlink" Target="https://cdn.sanity.io/files/0vv8moc6/medec/efefd0fba7cc0edaab1300a157123f2f1cc03c13.pdf/ME0723-ezine.pdf" TargetMode="External"/></Relationships>
</file>

<file path=ppt/slides/_rels/slide10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8" Type="http://schemas.openxmlformats.org/officeDocument/2006/relationships/hyperlink" Target="https://ada.com/" TargetMode="External"/><Relationship Id="rId3" Type="http://schemas.openxmlformats.org/officeDocument/2006/relationships/hyperlink" Target="https://keenethics.com/project-one-remission" TargetMode="External"/><Relationship Id="rId7" Type="http://schemas.openxmlformats.org/officeDocument/2006/relationships/hyperlink" Target="https://www.livehealthily.com/" TargetMode="External"/><Relationship Id="rId12" Type="http://schemas.openxmlformats.org/officeDocument/2006/relationships/hyperlink" Target="https://www.facebook.com/CancerChatbot/" TargetMode="External"/><Relationship Id="rId2" Type="http://schemas.openxmlformats.org/officeDocument/2006/relationships/image" Target="../media/image62.jpeg"/><Relationship Id="rId1" Type="http://schemas.openxmlformats.org/officeDocument/2006/relationships/slideLayout" Target="../slideLayouts/slideLayout2.xml"/><Relationship Id="rId6" Type="http://schemas.openxmlformats.org/officeDocument/2006/relationships/hyperlink" Target="https://florence.chat/" TargetMode="External"/><Relationship Id="rId11" Type="http://schemas.openxmlformats.org/officeDocument/2006/relationships/hyperlink" Target="http://infermedica.com/" TargetMode="External"/><Relationship Id="rId5" Type="http://schemas.openxmlformats.org/officeDocument/2006/relationships/hyperlink" Target="https://www.babylonhealth.com/" TargetMode="External"/><Relationship Id="rId10" Type="http://schemas.openxmlformats.org/officeDocument/2006/relationships/hyperlink" Target="https://www.buoyhealth.com/" TargetMode="External"/><Relationship Id="rId4" Type="http://schemas.openxmlformats.org/officeDocument/2006/relationships/hyperlink" Target="https://www.youper.ai/" TargetMode="External"/><Relationship Id="rId9" Type="http://schemas.openxmlformats.org/officeDocument/2006/relationships/hyperlink" Target="http://www.sensely.com/" TargetMode="External"/></Relationships>
</file>

<file path=ppt/slides/_rels/slide10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hyperlink" Target="https://thepycoach.com/?source=user_profile-------------------------------------" TargetMode="External"/></Relationships>
</file>

<file path=ppt/slides/_rels/slide11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11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80.jpeg"/><Relationship Id="rId4" Type="http://schemas.openxmlformats.org/officeDocument/2006/relationships/hyperlink" Target="https://www.youtube.com/watch?v=zzAZWQq4fes" TargetMode="External"/></Relationships>
</file>

<file path=ppt/slides/_rels/slide124.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hyperlink" Target="https://www.healthit.gov/sites/default/files/page/2022-09/Cures-Update-Cert-Criteria-2022%20Deadline%20Fact-Sheet_508.pdf#:~:text=1.%20Note%2C%20the%20new%20%C2%A7%20170.315%28b%29%2810%29%20criterion%20for,however%2C%20its%20compliance%20date%20is%20December%2031%2C%202023." TargetMode="External"/><Relationship Id="rId2" Type="http://schemas.openxmlformats.org/officeDocument/2006/relationships/hyperlink" Target="https://www.healthit.gov/buzz-blog/information-blocking/information-blocking-eight-regulatory-reminders-for-october-6th" TargetMode="Externa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hyperlink" Target="https://www.federalregister.gov/documents/2020/11/04/2020-24376/information-blocking-and-the-onc-health-it-certification-program-extension-of-compliance-dates-and" TargetMode="External"/></Relationships>
</file>

<file path=ppt/slides/_rels/slide15.xml.rels><?xml version="1.0" encoding="UTF-8" standalone="yes"?>
<Relationships xmlns="http://schemas.openxmlformats.org/package/2006/relationships"><Relationship Id="rId2" Type="http://schemas.openxmlformats.org/officeDocument/2006/relationships/hyperlink" Target="https://www.health.harvard.edu/blog/21st-century-cures-act-means-behavioral-health-2017011910982"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hyperlink" Target="https://www.healthit.gov/buzz-blog/information-blocking/information-blocking-eight-regulatory-reminders-for-october-6th"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hyperlink" Target="https://healthit.gov/curesrule" TargetMode="External"/><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hyperlink" Target="https://www.cms.gov/Regulations-and-Guidance/Guidance/Interoperability/index" TargetMode="External"/><Relationship Id="rId4" Type="http://schemas.openxmlformats.org/officeDocument/2006/relationships/hyperlink" Target="https://www.cms.gov/newsroom/fact-sheets/interoperability-and-patient-access-fact-sheet" TargetMode="External"/></Relationships>
</file>

<file path=ppt/slides/_rels/slide4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chartrequest.com/reasons-to-build-a-personal-health-record/"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s://chartrequest.com/how-do-subpoenas-for-medical-records-work/"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chartrequest.com/avoid-hipaa-right-of-access-initiative-penalties/" TargetMode="External"/><Relationship Id="rId2" Type="http://schemas.openxmlformats.org/officeDocument/2006/relationships/hyperlink" Target="https://chartrequest.com/what-is-the-privacy-rule/#:~:text=WHAT%20ARE%20THE%20AUTHORIZATION%20FORM%20REQUIREMENTS%3F" TargetMode="External"/><Relationship Id="rId1" Type="http://schemas.openxmlformats.org/officeDocument/2006/relationships/slideLayout" Target="../slideLayouts/slideLayout2.xml"/><Relationship Id="rId4" Type="http://schemas.openxmlformats.org/officeDocument/2006/relationships/hyperlink" Target="https://chartrequest.com/how-to-handle-a-healthcare-audit/" TargetMode="Externa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hyperlink" Target="https://chartrequest.com/information-blocking-exceptions/"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hyperlink" Target="https://chartrequest.com/is-faxing-medical-records-hipaa-compliant/"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hyperlink" Target="https://chartrequest.com/the-healthcare-providers-guide-to-accounting-of-disclosures/"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hyperlink" Target="https://chartrequest.com/avoid-hipaa-right-of-access-initiative-penalties/"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hyperlink" Target="https://healthcareconsumernavigatorcenter.com/consumer-information-navigator/section-4/state-by-state-medical-records-copying-fees/"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s://chartrequest.com/five-reasons-law-firms-outsource-medical-records-retrieval/"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3.wmf"/><Relationship Id="rId5" Type="http://schemas.openxmlformats.org/officeDocument/2006/relationships/image" Target="../media/image12.jpeg"/><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s://www.healthit.gov/topic/information-blocking#:~:text=Information%20blocking%20is%20a%20practice,in%20an%20information%20blocking%20exception."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s://www.reginfo.gov/public/do/eAgendaViewRule?pubId=202210&amp;RIN=0955-AA05." TargetMode="Externa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gif"/><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9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hyperlink" Target="https://youtu.be/UWWttwpD-yQ" TargetMode="External"/><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F311BE-3CAA-4CD2-9E40-0840388505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1783" y="262666"/>
            <a:ext cx="9849395" cy="418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00C635B-5DA8-4C3E-A5CF-49DAB406B1F9}"/>
              </a:ext>
            </a:extLst>
          </p:cNvPr>
          <p:cNvSpPr>
            <a:spLocks noGrp="1"/>
          </p:cNvSpPr>
          <p:nvPr>
            <p:ph type="ctrTitle"/>
          </p:nvPr>
        </p:nvSpPr>
        <p:spPr>
          <a:xfrm>
            <a:off x="31462" y="4446610"/>
            <a:ext cx="12160538" cy="1696990"/>
          </a:xfrm>
          <a:solidFill>
            <a:schemeClr val="bg1">
              <a:lumMod val="75000"/>
            </a:schemeClr>
          </a:solidFill>
        </p:spPr>
        <p:txBody>
          <a:bodyPr>
            <a:noAutofit/>
          </a:bodyPr>
          <a:lstStyle/>
          <a:p>
            <a:pPr algn="ctr"/>
            <a:r>
              <a:rPr lang="en-US" altLang="en-US" sz="3600" b="1" dirty="0">
                <a:latin typeface="Amasis MT Pro Black" panose="020F0502020204030204" pitchFamily="18" charset="0"/>
                <a:ea typeface="ヒラギノ角ゴ Pro W3"/>
                <a:cs typeface="Aharoni" panose="02010803020104030203" pitchFamily="2" charset="-79"/>
              </a:rPr>
              <a:t>Medical  Records – medical-Legal Aspects</a:t>
            </a:r>
            <a:br>
              <a:rPr lang="en-US" altLang="en-US" sz="4400" b="1" dirty="0">
                <a:latin typeface="Amasis MT Pro Black" panose="020F0502020204030204" pitchFamily="18" charset="0"/>
                <a:ea typeface="ヒラギノ角ゴ Pro W3"/>
                <a:cs typeface="Aharoni" panose="02010803020104030203" pitchFamily="2" charset="-79"/>
              </a:rPr>
            </a:br>
            <a:br>
              <a:rPr lang="en-US" altLang="en-US" sz="1000" b="1" dirty="0">
                <a:latin typeface="Amasis MT Pro Black" panose="020F0502020204030204" pitchFamily="18" charset="0"/>
                <a:ea typeface="ヒラギノ角ゴ Pro W3"/>
                <a:cs typeface="Aharoni" panose="02010803020104030203" pitchFamily="2" charset="-79"/>
              </a:rPr>
            </a:br>
            <a:r>
              <a:rPr lang="en-US" altLang="en-US" sz="2400" b="1" dirty="0">
                <a:latin typeface="Amasis MT Pro Black" panose="020F0502020204030204" pitchFamily="18" charset="0"/>
                <a:ea typeface="ヒラギノ角ゴ Pro W3"/>
                <a:cs typeface="Aharoni" panose="02010803020104030203" pitchFamily="2" charset="-79"/>
              </a:rPr>
              <a:t>S. </a:t>
            </a:r>
            <a:r>
              <a:rPr lang="en-US" sz="2400" b="1" dirty="0">
                <a:latin typeface="Amasis MT Pro Black" panose="020F0502020204030204" pitchFamily="18" charset="0"/>
                <a:cs typeface="Aharoni" panose="02010803020104030203" pitchFamily="2" charset="-79"/>
              </a:rPr>
              <a:t>Sandy Sanbar, MD, PhD, JD, FCLM, DABLM</a:t>
            </a:r>
            <a:br>
              <a:rPr lang="en-US" sz="2400" b="1" dirty="0">
                <a:latin typeface="Amasis MT Pro Black" panose="020F0502020204030204" pitchFamily="18" charset="0"/>
                <a:cs typeface="Aharoni" panose="02010803020104030203" pitchFamily="2" charset="-79"/>
              </a:rPr>
            </a:br>
            <a:endParaRPr lang="en-US" sz="2400" b="1" dirty="0">
              <a:latin typeface="Amasis MT Pro Black" panose="020F0502020204030204" pitchFamily="18" charset="0"/>
              <a:cs typeface="Aharoni" panose="02010803020104030203" pitchFamily="2" charset="-79"/>
            </a:endParaRPr>
          </a:p>
        </p:txBody>
      </p:sp>
    </p:spTree>
    <p:extLst>
      <p:ext uri="{BB962C8B-B14F-4D97-AF65-F5344CB8AC3E}">
        <p14:creationId xmlns:p14="http://schemas.microsoft.com/office/powerpoint/2010/main" val="3404607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ypes of EHR Systems">
            <a:extLst>
              <a:ext uri="{FF2B5EF4-FFF2-40B4-BE49-F238E27FC236}">
                <a16:creationId xmlns:a16="http://schemas.microsoft.com/office/drawing/2014/main" id="{7325233C-9779-31A6-D801-2BCA115D04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8470" y="202534"/>
            <a:ext cx="9235059" cy="59473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197338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DB196-0B53-C1B9-1A9B-A68B705601D4}"/>
              </a:ext>
            </a:extLst>
          </p:cNvPr>
          <p:cNvSpPr>
            <a:spLocks noGrp="1"/>
          </p:cNvSpPr>
          <p:nvPr>
            <p:ph type="title"/>
          </p:nvPr>
        </p:nvSpPr>
        <p:spPr>
          <a:xfrm>
            <a:off x="228600" y="171451"/>
            <a:ext cx="11487149" cy="1162049"/>
          </a:xfrm>
        </p:spPr>
        <p:txBody>
          <a:bodyPr>
            <a:normAutofit/>
          </a:bodyPr>
          <a:lstStyle/>
          <a:p>
            <a:pPr algn="ctr"/>
            <a:r>
              <a:rPr lang="en-US" sz="3600" b="0" i="0" dirty="0">
                <a:solidFill>
                  <a:schemeClr val="accent1">
                    <a:lumMod val="50000"/>
                  </a:schemeClr>
                </a:solidFill>
                <a:effectLst/>
                <a:latin typeface="Aharoni" panose="02010803020104030203" pitchFamily="2" charset="-79"/>
                <a:cs typeface="Aharoni" panose="02010803020104030203" pitchFamily="2" charset="-79"/>
              </a:rPr>
              <a:t>1. make patients feel care is more accessible and convenient by Embracing telehealth</a:t>
            </a:r>
            <a:endParaRPr lang="en-US" sz="3600" dirty="0">
              <a:solidFill>
                <a:schemeClr val="accent1">
                  <a:lumMod val="50000"/>
                </a:schemeClr>
              </a:solidFill>
              <a:latin typeface="Aharoni" panose="02010803020104030203" pitchFamily="2" charset="-79"/>
              <a:cs typeface="Aharoni" panose="02010803020104030203" pitchFamily="2" charset="-79"/>
            </a:endParaRPr>
          </a:p>
        </p:txBody>
      </p:sp>
      <p:pic>
        <p:nvPicPr>
          <p:cNvPr id="7170" name="Picture 2">
            <a:extLst>
              <a:ext uri="{FF2B5EF4-FFF2-40B4-BE49-F238E27FC236}">
                <a16:creationId xmlns:a16="http://schemas.microsoft.com/office/drawing/2014/main" id="{94225E50-1D82-6C97-0D7F-AD1818F128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4450" y="1247775"/>
            <a:ext cx="10001250" cy="4886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676226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AECAD-DC91-01C5-A0EE-A5EAFEF3DB47}"/>
              </a:ext>
            </a:extLst>
          </p:cNvPr>
          <p:cNvSpPr>
            <a:spLocks noGrp="1"/>
          </p:cNvSpPr>
          <p:nvPr>
            <p:ph type="title"/>
          </p:nvPr>
        </p:nvSpPr>
        <p:spPr/>
        <p:txBody>
          <a:bodyPr/>
          <a:lstStyle/>
          <a:p>
            <a:pPr algn="ctr"/>
            <a:r>
              <a:rPr lang="en-US" sz="3200" b="0" i="0" dirty="0">
                <a:solidFill>
                  <a:schemeClr val="accent1">
                    <a:lumMod val="50000"/>
                  </a:schemeClr>
                </a:solidFill>
                <a:effectLst/>
                <a:latin typeface="Aharoni" panose="02010803020104030203" pitchFamily="2" charset="-79"/>
                <a:cs typeface="Aharoni" panose="02010803020104030203" pitchFamily="2" charset="-79"/>
              </a:rPr>
              <a:t>1, make patients feel care is more accessible and convenient</a:t>
            </a:r>
            <a:endParaRPr lang="en-US" dirty="0"/>
          </a:p>
        </p:txBody>
      </p:sp>
      <p:sp>
        <p:nvSpPr>
          <p:cNvPr id="4" name="TextBox 3">
            <a:extLst>
              <a:ext uri="{FF2B5EF4-FFF2-40B4-BE49-F238E27FC236}">
                <a16:creationId xmlns:a16="http://schemas.microsoft.com/office/drawing/2014/main" id="{224D407A-74D5-1E1D-9FD0-0B888DE0A1E0}"/>
              </a:ext>
            </a:extLst>
          </p:cNvPr>
          <p:cNvSpPr txBox="1"/>
          <p:nvPr/>
        </p:nvSpPr>
        <p:spPr>
          <a:xfrm>
            <a:off x="623942" y="1952556"/>
            <a:ext cx="5224408" cy="3816429"/>
          </a:xfrm>
          <a:prstGeom prst="rect">
            <a:avLst/>
          </a:prstGeom>
          <a:noFill/>
        </p:spPr>
        <p:txBody>
          <a:bodyPr wrap="square">
            <a:spAutoFit/>
          </a:bodyPr>
          <a:lstStyle/>
          <a:p>
            <a:pPr marL="342900" indent="-342900" algn="l">
              <a:buAutoNum type="arabicPeriod" startAt="2"/>
            </a:pPr>
            <a:r>
              <a:rPr lang="fr-FR" sz="2800" i="0" dirty="0" err="1">
                <a:effectLst/>
                <a:latin typeface="var( --e-global-typography-25e4094-font-family )"/>
              </a:rPr>
              <a:t>Enhance</a:t>
            </a:r>
            <a:r>
              <a:rPr lang="fr-FR" sz="2800" i="0" dirty="0">
                <a:effectLst/>
                <a:latin typeface="var( --e-global-typography-25e4094-font-family )"/>
              </a:rPr>
              <a:t> Digital Patient </a:t>
            </a:r>
            <a:r>
              <a:rPr lang="fr-FR" sz="2800" i="0" dirty="0" err="1">
                <a:effectLst/>
                <a:latin typeface="var( --e-global-typography-25e4094-font-family )"/>
              </a:rPr>
              <a:t>Portals</a:t>
            </a:r>
            <a:endParaRPr lang="fr-FR" sz="2800" i="0" dirty="0">
              <a:effectLst/>
              <a:latin typeface="var( --e-global-typography-25e4094-font-family )"/>
            </a:endParaRPr>
          </a:p>
          <a:p>
            <a:pPr marL="342900" indent="-342900">
              <a:buFontTx/>
              <a:buAutoNum type="arabicPeriod" startAt="2"/>
            </a:pPr>
            <a:r>
              <a:rPr lang="en-US" sz="2800" i="0" dirty="0">
                <a:effectLst/>
                <a:latin typeface="var( --e-global-typography-25e4094-font-family )"/>
              </a:rPr>
              <a:t>Streamline Appointment Scheduling</a:t>
            </a:r>
          </a:p>
          <a:p>
            <a:pPr marL="342900" indent="-342900">
              <a:buFontTx/>
              <a:buAutoNum type="arabicPeriod" startAt="2"/>
            </a:pPr>
            <a:r>
              <a:rPr lang="en-US" sz="2800" i="0" dirty="0">
                <a:effectLst/>
                <a:latin typeface="var( --e-global-typography-25e4094-font-family )"/>
              </a:rPr>
              <a:t>Listen to Your Patients and Make Them Feel Heard</a:t>
            </a:r>
          </a:p>
          <a:p>
            <a:pPr marL="342900" indent="-342900">
              <a:buFontTx/>
              <a:buAutoNum type="arabicPeriod" startAt="2"/>
            </a:pPr>
            <a:r>
              <a:rPr lang="en-US" sz="2800" i="0" dirty="0">
                <a:effectLst/>
                <a:latin typeface="var( --e-global-typography-25e4094-font-family )"/>
              </a:rPr>
              <a:t>Offer Patients Personalized Communication</a:t>
            </a:r>
          </a:p>
          <a:p>
            <a:pPr marL="342900" indent="-342900">
              <a:buFontTx/>
              <a:buAutoNum type="arabicPeriod" startAt="2"/>
            </a:pPr>
            <a:r>
              <a:rPr lang="en-US" sz="2800" i="0" dirty="0">
                <a:effectLst/>
                <a:latin typeface="var( --e-global-typography-25e4094-font-family )"/>
              </a:rPr>
              <a:t>Embrace Patient Feedback</a:t>
            </a:r>
            <a:endParaRPr lang="fr-FR" b="1" i="0" dirty="0">
              <a:effectLst/>
              <a:latin typeface="var( --e-global-typography-25e4094-font-family )"/>
            </a:endParaRPr>
          </a:p>
          <a:p>
            <a:pPr algn="l"/>
            <a:endParaRPr lang="fr-FR" b="1" i="0" dirty="0">
              <a:effectLst/>
              <a:latin typeface="var( --e-global-typography-25e4094-font-family )"/>
            </a:endParaRPr>
          </a:p>
        </p:txBody>
      </p:sp>
      <p:sp>
        <p:nvSpPr>
          <p:cNvPr id="6" name="TextBox 5">
            <a:extLst>
              <a:ext uri="{FF2B5EF4-FFF2-40B4-BE49-F238E27FC236}">
                <a16:creationId xmlns:a16="http://schemas.microsoft.com/office/drawing/2014/main" id="{A60F1C8E-9E77-9FCB-1F5C-485249F68165}"/>
              </a:ext>
            </a:extLst>
          </p:cNvPr>
          <p:cNvSpPr txBox="1"/>
          <p:nvPr/>
        </p:nvSpPr>
        <p:spPr>
          <a:xfrm>
            <a:off x="6096000" y="1952556"/>
            <a:ext cx="5224408" cy="3416320"/>
          </a:xfrm>
          <a:prstGeom prst="rect">
            <a:avLst/>
          </a:prstGeom>
          <a:noFill/>
        </p:spPr>
        <p:txBody>
          <a:bodyPr wrap="square">
            <a:spAutoFit/>
          </a:bodyPr>
          <a:lstStyle/>
          <a:p>
            <a:pPr marL="457200" indent="-457200" algn="l">
              <a:buAutoNum type="arabicPeriod" startAt="7"/>
            </a:pPr>
            <a:r>
              <a:rPr lang="en-US" sz="2400" i="0" dirty="0">
                <a:effectLst/>
                <a:latin typeface="Tahoma" panose="020B0604030504040204" pitchFamily="34" charset="0"/>
                <a:ea typeface="Tahoma" panose="020B0604030504040204" pitchFamily="34" charset="0"/>
                <a:cs typeface="Tahoma" panose="020B0604030504040204" pitchFamily="34" charset="0"/>
              </a:rPr>
              <a:t>Prevent Patient Care Coordination Homework</a:t>
            </a:r>
          </a:p>
          <a:p>
            <a:pPr marL="457200" indent="-457200">
              <a:buFontTx/>
              <a:buAutoNum type="arabicPeriod" startAt="7"/>
            </a:pPr>
            <a:r>
              <a:rPr lang="en-US" sz="2400" i="0" dirty="0">
                <a:effectLst/>
                <a:latin typeface="Tahoma" panose="020B0604030504040204" pitchFamily="34" charset="0"/>
                <a:ea typeface="Tahoma" panose="020B0604030504040204" pitchFamily="34" charset="0"/>
                <a:cs typeface="Tahoma" panose="020B0604030504040204" pitchFamily="34" charset="0"/>
              </a:rPr>
              <a:t>Utilize AI and Data Analytics</a:t>
            </a:r>
          </a:p>
          <a:p>
            <a:pPr marL="457200" indent="-457200">
              <a:buFontTx/>
              <a:buAutoNum type="arabicPeriod" startAt="7"/>
            </a:pPr>
            <a:r>
              <a:rPr lang="en-US" sz="2400" i="0" dirty="0">
                <a:effectLst/>
                <a:latin typeface="Tahoma" panose="020B0604030504040204" pitchFamily="34" charset="0"/>
                <a:ea typeface="Tahoma" panose="020B0604030504040204" pitchFamily="34" charset="0"/>
                <a:cs typeface="Tahoma" panose="020B0604030504040204" pitchFamily="34" charset="0"/>
              </a:rPr>
              <a:t>Improve Discharge Planning</a:t>
            </a:r>
          </a:p>
          <a:p>
            <a:pPr marL="457200" indent="-457200">
              <a:buFontTx/>
              <a:buAutoNum type="arabicPeriod" startAt="7"/>
            </a:pPr>
            <a:r>
              <a:rPr lang="en-US" sz="2400" i="0" dirty="0">
                <a:effectLst/>
                <a:latin typeface="Tahoma" panose="020B0604030504040204" pitchFamily="34" charset="0"/>
                <a:ea typeface="Tahoma" panose="020B0604030504040204" pitchFamily="34" charset="0"/>
                <a:cs typeface="Tahoma" panose="020B0604030504040204" pitchFamily="34" charset="0"/>
              </a:rPr>
              <a:t>Create a Comfortable Environment for All Patients</a:t>
            </a:r>
          </a:p>
          <a:p>
            <a:pPr marL="457200" indent="-457200">
              <a:buFontTx/>
              <a:buAutoNum type="arabicPeriod" startAt="7"/>
            </a:pPr>
            <a:r>
              <a:rPr lang="en-US" sz="2400" i="0" dirty="0">
                <a:effectLst/>
                <a:latin typeface="Tahoma" panose="020B0604030504040204" pitchFamily="34" charset="0"/>
                <a:ea typeface="Tahoma" panose="020B0604030504040204" pitchFamily="34" charset="0"/>
                <a:cs typeface="Tahoma" panose="020B0604030504040204" pitchFamily="34" charset="0"/>
              </a:rPr>
              <a:t>Emphasize Empathy and Compassion</a:t>
            </a:r>
          </a:p>
          <a:p>
            <a:pPr marL="457200" indent="-457200" algn="l">
              <a:buAutoNum type="arabicPeriod" startAt="7"/>
            </a:pPr>
            <a:endParaRPr lang="en-US" sz="2400" i="0" dirty="0">
              <a:effectLst/>
              <a:latin typeface="var( --e-global-typography-25e4094-font-family )"/>
            </a:endParaRPr>
          </a:p>
        </p:txBody>
      </p:sp>
      <p:sp>
        <p:nvSpPr>
          <p:cNvPr id="8" name="TextBox 7">
            <a:extLst>
              <a:ext uri="{FF2B5EF4-FFF2-40B4-BE49-F238E27FC236}">
                <a16:creationId xmlns:a16="http://schemas.microsoft.com/office/drawing/2014/main" id="{644BC104-28D2-8FBC-2D43-0FA24ECFF5AA}"/>
              </a:ext>
            </a:extLst>
          </p:cNvPr>
          <p:cNvSpPr txBox="1"/>
          <p:nvPr/>
        </p:nvSpPr>
        <p:spPr>
          <a:xfrm>
            <a:off x="1066800" y="6339959"/>
            <a:ext cx="9448800" cy="461665"/>
          </a:xfrm>
          <a:prstGeom prst="rect">
            <a:avLst/>
          </a:prstGeom>
          <a:noFill/>
        </p:spPr>
        <p:txBody>
          <a:bodyPr wrap="square">
            <a:spAutoFit/>
          </a:bodyPr>
          <a:lstStyle/>
          <a:p>
            <a:pPr algn="ctr"/>
            <a:r>
              <a:rPr lang="en-US" sz="2400" dirty="0">
                <a:solidFill>
                  <a:schemeClr val="bg1"/>
                </a:solidFill>
              </a:rPr>
              <a:t>https://chartrequest.com/improving-patient-experience-2023/</a:t>
            </a:r>
          </a:p>
        </p:txBody>
      </p:sp>
    </p:spTree>
    <p:extLst>
      <p:ext uri="{BB962C8B-B14F-4D97-AF65-F5344CB8AC3E}">
        <p14:creationId xmlns:p14="http://schemas.microsoft.com/office/powerpoint/2010/main" val="390232831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C52C5AD-F2AE-7756-02B5-0A7D63A2A033}"/>
              </a:ext>
            </a:extLst>
          </p:cNvPr>
          <p:cNvSpPr>
            <a:spLocks noGrp="1"/>
          </p:cNvSpPr>
          <p:nvPr>
            <p:ph idx="1"/>
          </p:nvPr>
        </p:nvSpPr>
        <p:spPr>
          <a:xfrm>
            <a:off x="738555" y="4220308"/>
            <a:ext cx="10955214" cy="1600200"/>
          </a:xfrm>
        </p:spPr>
        <p:txBody>
          <a:bodyPr>
            <a:normAutofit lnSpcReduction="10000"/>
          </a:bodyPr>
          <a:lstStyle/>
          <a:p>
            <a:pPr marL="742950" indent="-742950">
              <a:buFont typeface="+mj-lt"/>
              <a:buAutoNum type="arabicPeriod"/>
            </a:pPr>
            <a:r>
              <a:rPr lang="en-US" sz="4000" b="1" dirty="0">
                <a:solidFill>
                  <a:schemeClr val="accent1">
                    <a:lumMod val="50000"/>
                  </a:schemeClr>
                </a:solidFill>
              </a:rPr>
              <a:t>Q’s and A’s</a:t>
            </a:r>
          </a:p>
          <a:p>
            <a:pPr marL="742950" indent="-742950">
              <a:buFont typeface="+mj-lt"/>
              <a:buAutoNum type="arabicPeriod"/>
            </a:pPr>
            <a:r>
              <a:rPr lang="en-US" sz="4000" b="1" dirty="0">
                <a:solidFill>
                  <a:schemeClr val="accent1">
                    <a:lumMod val="50000"/>
                  </a:schemeClr>
                </a:solidFill>
              </a:rPr>
              <a:t>Next Topic: Use of AI in Medical Records</a:t>
            </a:r>
          </a:p>
        </p:txBody>
      </p:sp>
      <p:pic>
        <p:nvPicPr>
          <p:cNvPr id="1026" name="Picture 2" descr="Take a Break in splash’s background">
            <a:extLst>
              <a:ext uri="{FF2B5EF4-FFF2-40B4-BE49-F238E27FC236}">
                <a16:creationId xmlns:a16="http://schemas.microsoft.com/office/drawing/2014/main" id="{842D860F-2353-2805-763B-E041C416BA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1580" y="385431"/>
            <a:ext cx="9578388" cy="3575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64733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Medical Economics July 2023">
            <a:extLst>
              <a:ext uri="{FF2B5EF4-FFF2-40B4-BE49-F238E27FC236}">
                <a16:creationId xmlns:a16="http://schemas.microsoft.com/office/drawing/2014/main" id="{8EDEAE58-7CA8-1339-479B-7C93A49905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024437"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2839E96-3BD7-3D59-A319-39E3B5E59CBB}"/>
              </a:ext>
            </a:extLst>
          </p:cNvPr>
          <p:cNvSpPr txBox="1"/>
          <p:nvPr/>
        </p:nvSpPr>
        <p:spPr>
          <a:xfrm>
            <a:off x="5414963" y="5259169"/>
            <a:ext cx="6105524" cy="830997"/>
          </a:xfrm>
          <a:prstGeom prst="rect">
            <a:avLst/>
          </a:prstGeom>
          <a:noFill/>
        </p:spPr>
        <p:txBody>
          <a:bodyPr wrap="square">
            <a:spAutoFit/>
          </a:bodyPr>
          <a:lstStyle/>
          <a:p>
            <a:r>
              <a:rPr lang="en-US" sz="2400" dirty="0"/>
              <a:t>https://www.medicaleconomics.com/journals/medical-economics/medical-economics-july-2023</a:t>
            </a:r>
          </a:p>
        </p:txBody>
      </p:sp>
      <p:sp>
        <p:nvSpPr>
          <p:cNvPr id="6" name="TextBox 5">
            <a:extLst>
              <a:ext uri="{FF2B5EF4-FFF2-40B4-BE49-F238E27FC236}">
                <a16:creationId xmlns:a16="http://schemas.microsoft.com/office/drawing/2014/main" id="{F0275564-9961-D578-1402-4EA3DA0B1B01}"/>
              </a:ext>
            </a:extLst>
          </p:cNvPr>
          <p:cNvSpPr txBox="1"/>
          <p:nvPr/>
        </p:nvSpPr>
        <p:spPr>
          <a:xfrm>
            <a:off x="5624513" y="1123027"/>
            <a:ext cx="6105524" cy="3539430"/>
          </a:xfrm>
          <a:prstGeom prst="rect">
            <a:avLst/>
          </a:prstGeom>
          <a:noFill/>
        </p:spPr>
        <p:txBody>
          <a:bodyPr wrap="square">
            <a:spAutoFit/>
          </a:bodyPr>
          <a:lstStyle/>
          <a:p>
            <a:pPr algn="l"/>
            <a:r>
              <a:rPr lang="en-US" sz="3200" b="1" i="0" dirty="0">
                <a:solidFill>
                  <a:srgbClr val="000000"/>
                </a:solidFill>
                <a:effectLst/>
                <a:latin typeface="ui-sans-serif"/>
              </a:rPr>
              <a:t>LINKS:</a:t>
            </a:r>
          </a:p>
          <a:p>
            <a:pPr algn="l"/>
            <a:endParaRPr lang="en-US" sz="3200" b="1" i="0" dirty="0">
              <a:solidFill>
                <a:srgbClr val="000000"/>
              </a:solidFill>
              <a:effectLst/>
              <a:latin typeface="ui-sans-serif"/>
              <a:hlinkClick r:id="" action="ppaction://noaction"/>
            </a:endParaRPr>
          </a:p>
          <a:p>
            <a:pPr algn="l"/>
            <a:r>
              <a:rPr lang="en-US" sz="3200" b="1" i="0" dirty="0">
                <a:solidFill>
                  <a:srgbClr val="000000"/>
                </a:solidFill>
                <a:effectLst/>
                <a:latin typeface="ui-sans-serif"/>
                <a:hlinkClick r:id="" action="ppaction://noaction"/>
              </a:rPr>
              <a:t>Medical Economics July 2023</a:t>
            </a:r>
            <a:endParaRPr lang="en-US" sz="3200" b="1" i="0" dirty="0">
              <a:solidFill>
                <a:srgbClr val="000000"/>
              </a:solidFill>
              <a:effectLst/>
              <a:latin typeface="ui-sans-serif"/>
            </a:endParaRPr>
          </a:p>
          <a:p>
            <a:pPr algn="l"/>
            <a:r>
              <a:rPr lang="en-US" sz="3200" b="0" i="0" dirty="0">
                <a:effectLst/>
                <a:latin typeface="ui-sans-serif"/>
                <a:hlinkClick r:id="" action="ppaction://noaction"/>
              </a:rPr>
              <a:t>Volume: 100</a:t>
            </a:r>
          </a:p>
          <a:p>
            <a:pPr algn="l"/>
            <a:r>
              <a:rPr lang="en-US" sz="3200" b="0" i="0" dirty="0">
                <a:effectLst/>
                <a:latin typeface="ui-sans-serif"/>
                <a:hlinkClick r:id="" action="ppaction://noaction"/>
              </a:rPr>
              <a:t>Issue: 7</a:t>
            </a:r>
          </a:p>
          <a:p>
            <a:pPr algn="l"/>
            <a:r>
              <a:rPr lang="en-US" sz="3200" b="0" i="0" dirty="0">
                <a:solidFill>
                  <a:srgbClr val="000000"/>
                </a:solidFill>
                <a:effectLst/>
                <a:latin typeface="ui-sans-serif"/>
                <a:hlinkClick r:id="rId3"/>
              </a:rPr>
              <a:t>View Issue</a:t>
            </a:r>
            <a:endParaRPr lang="en-US" sz="3200" b="0" i="0" dirty="0">
              <a:solidFill>
                <a:srgbClr val="000000"/>
              </a:solidFill>
              <a:effectLst/>
              <a:latin typeface="ui-sans-serif"/>
            </a:endParaRPr>
          </a:p>
          <a:p>
            <a:pPr algn="l"/>
            <a:r>
              <a:rPr lang="en-US" sz="3200" b="0" i="0" dirty="0">
                <a:solidFill>
                  <a:srgbClr val="000000"/>
                </a:solidFill>
                <a:effectLst/>
                <a:latin typeface="ui-sans-serif"/>
                <a:hlinkClick r:id="rId4"/>
              </a:rPr>
              <a:t>Download Issue</a:t>
            </a:r>
            <a:endParaRPr lang="en-US" sz="3200" b="0" i="0" dirty="0">
              <a:solidFill>
                <a:srgbClr val="000000"/>
              </a:solidFill>
              <a:effectLst/>
              <a:latin typeface="ui-sans-serif"/>
            </a:endParaRPr>
          </a:p>
        </p:txBody>
      </p:sp>
    </p:spTree>
    <p:extLst>
      <p:ext uri="{BB962C8B-B14F-4D97-AF65-F5344CB8AC3E}">
        <p14:creationId xmlns:p14="http://schemas.microsoft.com/office/powerpoint/2010/main" val="359375195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021F5-E3E5-CF2F-28DA-3FC203D2FBF1}"/>
              </a:ext>
            </a:extLst>
          </p:cNvPr>
          <p:cNvSpPr>
            <a:spLocks noGrp="1"/>
          </p:cNvSpPr>
          <p:nvPr>
            <p:ph type="title"/>
          </p:nvPr>
        </p:nvSpPr>
        <p:spPr>
          <a:xfrm>
            <a:off x="1385802" y="565042"/>
            <a:ext cx="9603275" cy="1229468"/>
          </a:xfrm>
          <a:solidFill>
            <a:schemeClr val="bg1">
              <a:lumMod val="75000"/>
            </a:schemeClr>
          </a:solidFill>
        </p:spPr>
        <p:txBody>
          <a:bodyPr>
            <a:normAutofit fontScale="90000"/>
          </a:bodyPr>
          <a:lstStyle/>
          <a:p>
            <a:pPr algn="ctr"/>
            <a:br>
              <a:rPr lang="en-US" sz="1600" b="1" i="0" dirty="0">
                <a:solidFill>
                  <a:schemeClr val="accent1">
                    <a:lumMod val="50000"/>
                  </a:schemeClr>
                </a:solidFill>
                <a:effectLst/>
                <a:latin typeface="var( --e-global-typography-fefc6ee-font-family )"/>
              </a:rPr>
            </a:br>
            <a:br>
              <a:rPr lang="en-US" sz="1600" b="1" i="0" dirty="0">
                <a:solidFill>
                  <a:schemeClr val="accent1">
                    <a:lumMod val="50000"/>
                  </a:schemeClr>
                </a:solidFill>
                <a:effectLst/>
                <a:latin typeface="var( --e-global-typography-fefc6ee-font-family )"/>
              </a:rPr>
            </a:br>
            <a:r>
              <a:rPr lang="en-US" sz="4400" b="1" i="0" dirty="0">
                <a:solidFill>
                  <a:schemeClr val="accent1">
                    <a:lumMod val="50000"/>
                  </a:schemeClr>
                </a:solidFill>
                <a:effectLst/>
                <a:latin typeface="var( --e-global-typography-fefc6ee-font-family )"/>
              </a:rPr>
              <a:t>what is AI?</a:t>
            </a:r>
            <a:br>
              <a:rPr lang="en-US" b="1" i="0" dirty="0">
                <a:effectLst/>
                <a:latin typeface="var( --e-global-typography-fefc6ee-font-family )"/>
              </a:rPr>
            </a:br>
            <a:endParaRPr lang="en-US" dirty="0"/>
          </a:p>
        </p:txBody>
      </p:sp>
      <p:pic>
        <p:nvPicPr>
          <p:cNvPr id="4098" name="Picture 2" descr="AI in Healthcare">
            <a:extLst>
              <a:ext uri="{FF2B5EF4-FFF2-40B4-BE49-F238E27FC236}">
                <a16:creationId xmlns:a16="http://schemas.microsoft.com/office/drawing/2014/main" id="{4989BDCA-D78D-32B8-52D7-A2CC55CA72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6421" y="2601153"/>
            <a:ext cx="6523098" cy="305770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D0E2396-89BC-214F-C0FA-75B27A9DC4C1}"/>
              </a:ext>
            </a:extLst>
          </p:cNvPr>
          <p:cNvSpPr txBox="1"/>
          <p:nvPr/>
        </p:nvSpPr>
        <p:spPr>
          <a:xfrm>
            <a:off x="426342" y="2586617"/>
            <a:ext cx="5220079" cy="2554545"/>
          </a:xfrm>
          <a:prstGeom prst="rect">
            <a:avLst/>
          </a:prstGeom>
          <a:noFill/>
        </p:spPr>
        <p:txBody>
          <a:bodyPr wrap="square">
            <a:spAutoFit/>
          </a:bodyPr>
          <a:lstStyle/>
          <a:p>
            <a:r>
              <a:rPr lang="en-US" sz="3200" dirty="0">
                <a:latin typeface="Tahoma" panose="020B0604030504040204" pitchFamily="34" charset="0"/>
                <a:ea typeface="Tahoma" panose="020B0604030504040204" pitchFamily="34" charset="0"/>
                <a:cs typeface="Tahoma" panose="020B0604030504040204" pitchFamily="34" charset="0"/>
              </a:rPr>
              <a:t>A</a:t>
            </a:r>
            <a:r>
              <a:rPr lang="en-US" sz="3200" b="0" i="0" dirty="0">
                <a:effectLst/>
                <a:latin typeface="Tahoma" panose="020B0604030504040204" pitchFamily="34" charset="0"/>
                <a:ea typeface="Tahoma" panose="020B0604030504040204" pitchFamily="34" charset="0"/>
                <a:cs typeface="Tahoma" panose="020B0604030504040204" pitchFamily="34" charset="0"/>
              </a:rPr>
              <a:t>rtificial intelligence refers to the development of computer systems that can perform tasks that typically require human intelligence.</a:t>
            </a:r>
            <a:endParaRPr lang="en-US" sz="3200" dirty="0">
              <a:latin typeface="Tahoma" panose="020B0604030504040204" pitchFamily="34" charset="0"/>
              <a:ea typeface="Tahoma" panose="020B0604030504040204" pitchFamily="34" charset="0"/>
              <a:cs typeface="Tahoma" panose="020B0604030504040204" pitchFamily="34" charset="0"/>
            </a:endParaRPr>
          </a:p>
        </p:txBody>
      </p:sp>
      <p:sp>
        <p:nvSpPr>
          <p:cNvPr id="9" name="TextBox 8">
            <a:extLst>
              <a:ext uri="{FF2B5EF4-FFF2-40B4-BE49-F238E27FC236}">
                <a16:creationId xmlns:a16="http://schemas.microsoft.com/office/drawing/2014/main" id="{2702FA9D-813C-A1BF-7F5E-2E7F2206F902}"/>
              </a:ext>
            </a:extLst>
          </p:cNvPr>
          <p:cNvSpPr txBox="1"/>
          <p:nvPr/>
        </p:nvSpPr>
        <p:spPr>
          <a:xfrm>
            <a:off x="1143000" y="6292958"/>
            <a:ext cx="9296400" cy="461665"/>
          </a:xfrm>
          <a:prstGeom prst="rect">
            <a:avLst/>
          </a:prstGeom>
          <a:noFill/>
        </p:spPr>
        <p:txBody>
          <a:bodyPr wrap="square">
            <a:spAutoFit/>
          </a:bodyPr>
          <a:lstStyle/>
          <a:p>
            <a:r>
              <a:rPr lang="en-US" sz="2400" dirty="0">
                <a:solidFill>
                  <a:schemeClr val="bg1"/>
                </a:solidFill>
              </a:rPr>
              <a:t>https://chartrequest.com/benefits-of-ai-in-healthcare-2023/</a:t>
            </a:r>
          </a:p>
        </p:txBody>
      </p:sp>
    </p:spTree>
    <p:extLst>
      <p:ext uri="{BB962C8B-B14F-4D97-AF65-F5344CB8AC3E}">
        <p14:creationId xmlns:p14="http://schemas.microsoft.com/office/powerpoint/2010/main" val="371767746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43FDD-E31C-B9E2-5EB3-3FB142B2C6DA}"/>
              </a:ext>
            </a:extLst>
          </p:cNvPr>
          <p:cNvSpPr>
            <a:spLocks noGrp="1"/>
          </p:cNvSpPr>
          <p:nvPr>
            <p:ph type="title"/>
          </p:nvPr>
        </p:nvSpPr>
        <p:spPr>
          <a:xfrm>
            <a:off x="1426464" y="487681"/>
            <a:ext cx="9564624" cy="975360"/>
          </a:xfrm>
          <a:solidFill>
            <a:schemeClr val="bg1">
              <a:lumMod val="65000"/>
            </a:schemeClr>
          </a:solidFill>
        </p:spPr>
        <p:txBody>
          <a:bodyPr>
            <a:normAutofit/>
          </a:bodyPr>
          <a:lstStyle/>
          <a:p>
            <a:pPr algn="ctr"/>
            <a:r>
              <a:rPr lang="en-US" sz="6000" b="1" i="0" dirty="0">
                <a:solidFill>
                  <a:schemeClr val="accent1">
                    <a:lumMod val="50000"/>
                  </a:schemeClr>
                </a:solidFill>
                <a:effectLst/>
                <a:latin typeface="Aharoni" panose="02010803020104030203" pitchFamily="2" charset="-79"/>
                <a:cs typeface="Aharoni" panose="02010803020104030203" pitchFamily="2" charset="-79"/>
              </a:rPr>
              <a:t>Major AI Types in 2023</a:t>
            </a:r>
            <a:endParaRPr lang="en-US" sz="6000" dirty="0">
              <a:solidFill>
                <a:schemeClr val="accent1">
                  <a:lumMod val="50000"/>
                </a:schemeClr>
              </a:solidFill>
              <a:latin typeface="Aharoni" panose="02010803020104030203" pitchFamily="2" charset="-79"/>
              <a:cs typeface="Aharoni" panose="02010803020104030203" pitchFamily="2" charset="-79"/>
            </a:endParaRPr>
          </a:p>
        </p:txBody>
      </p:sp>
      <p:pic>
        <p:nvPicPr>
          <p:cNvPr id="5124" name="Picture 4" descr="Download Ai Generated Artificial Intelligence Brain Royalty-Free Stock  Illustration Image - Pixabay">
            <a:extLst>
              <a:ext uri="{FF2B5EF4-FFF2-40B4-BE49-F238E27FC236}">
                <a16:creationId xmlns:a16="http://schemas.microsoft.com/office/drawing/2014/main" id="{F0A44C26-5B9E-8390-926D-4DCA480ACB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232" y="2361869"/>
            <a:ext cx="3785616" cy="285109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04B6FA0-0250-9EA3-508C-149D4EC7F5D5}"/>
              </a:ext>
            </a:extLst>
          </p:cNvPr>
          <p:cNvSpPr txBox="1"/>
          <p:nvPr/>
        </p:nvSpPr>
        <p:spPr>
          <a:xfrm>
            <a:off x="4177861" y="2464353"/>
            <a:ext cx="7488622" cy="2677656"/>
          </a:xfrm>
          <a:prstGeom prst="rect">
            <a:avLst/>
          </a:prstGeom>
          <a:noFill/>
        </p:spPr>
        <p:txBody>
          <a:bodyPr wrap="square">
            <a:spAutoFit/>
          </a:bodyPr>
          <a:lstStyle/>
          <a:p>
            <a:pPr fontAlgn="base">
              <a:buFont typeface="+mj-lt"/>
              <a:buAutoNum type="arabicPeriod"/>
            </a:pPr>
            <a:r>
              <a:rPr lang="en-US" sz="2800" dirty="0">
                <a:latin typeface="Tahoma" panose="020B0604030504040204" pitchFamily="34" charset="0"/>
                <a:ea typeface="Tahoma" panose="020B0604030504040204" pitchFamily="34" charset="0"/>
                <a:cs typeface="Tahoma" panose="020B0604030504040204" pitchFamily="34" charset="0"/>
              </a:rPr>
              <a:t> Administrative Applications (Apps). </a:t>
            </a:r>
          </a:p>
          <a:p>
            <a:pPr fontAlgn="base">
              <a:buFont typeface="+mj-lt"/>
              <a:buAutoNum type="arabicPeriod"/>
            </a:pP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Natural Language Processing  (EHRs)</a:t>
            </a:r>
          </a:p>
          <a:p>
            <a:pPr algn="l" fontAlgn="base">
              <a:buFont typeface="+mj-lt"/>
              <a:buAutoNum type="arabicPeriod"/>
            </a:pPr>
            <a:r>
              <a:rPr lang="en-US" sz="2800" b="0" i="0" dirty="0">
                <a:effectLst/>
                <a:latin typeface="Tahoma" panose="020B0604030504040204" pitchFamily="34" charset="0"/>
                <a:ea typeface="Tahoma" panose="020B0604030504040204" pitchFamily="34" charset="0"/>
                <a:cs typeface="Tahoma" panose="020B0604030504040204" pitchFamily="34" charset="0"/>
              </a:rPr>
              <a:t> Machine Learning (e.g., </a:t>
            </a:r>
            <a:r>
              <a:rPr lang="en-US" sz="2800" b="1" i="0" dirty="0">
                <a:solidFill>
                  <a:schemeClr val="accent1">
                    <a:lumMod val="50000"/>
                  </a:schemeClr>
                </a:solidFill>
                <a:effectLst/>
                <a:latin typeface="Tahoma" panose="020B0604030504040204" pitchFamily="34" charset="0"/>
                <a:ea typeface="Tahoma" panose="020B0604030504040204" pitchFamily="34" charset="0"/>
                <a:cs typeface="Tahoma" panose="020B0604030504040204" pitchFamily="34" charset="0"/>
              </a:rPr>
              <a:t>Chatbots</a:t>
            </a:r>
            <a:r>
              <a:rPr lang="en-US" sz="2800" b="0" i="0" dirty="0">
                <a:effectLst/>
                <a:latin typeface="Tahoma" panose="020B0604030504040204" pitchFamily="34" charset="0"/>
                <a:ea typeface="Tahoma" panose="020B0604030504040204" pitchFamily="34" charset="0"/>
                <a:cs typeface="Tahoma" panose="020B0604030504040204" pitchFamily="34" charset="0"/>
              </a:rPr>
              <a:t>)</a:t>
            </a:r>
          </a:p>
          <a:p>
            <a:pPr algn="l" fontAlgn="base">
              <a:buFont typeface="+mj-lt"/>
              <a:buAutoNum type="arabicPeriod"/>
            </a:pPr>
            <a:r>
              <a:rPr lang="en-US" sz="2800" b="0" i="0" dirty="0">
                <a:effectLst/>
                <a:latin typeface="Tahoma" panose="020B0604030504040204" pitchFamily="34" charset="0"/>
                <a:ea typeface="Tahoma" panose="020B0604030504040204" pitchFamily="34" charset="0"/>
                <a:cs typeface="Tahoma" panose="020B0604030504040204" pitchFamily="34" charset="0"/>
              </a:rPr>
              <a:t> Physical Robots &amp; Process Automation</a:t>
            </a:r>
          </a:p>
          <a:p>
            <a:pPr algn="l" fontAlgn="base">
              <a:buFont typeface="+mj-lt"/>
              <a:buAutoNum type="arabicPeriod"/>
            </a:pPr>
            <a:r>
              <a:rPr lang="en-US" sz="2800" b="0" i="0" dirty="0">
                <a:effectLst/>
                <a:latin typeface="Tahoma" panose="020B0604030504040204" pitchFamily="34" charset="0"/>
                <a:ea typeface="Tahoma" panose="020B0604030504040204" pitchFamily="34" charset="0"/>
                <a:cs typeface="Tahoma" panose="020B0604030504040204" pitchFamily="34" charset="0"/>
              </a:rPr>
              <a:t> Diagnosis and Treatment Apps</a:t>
            </a:r>
          </a:p>
          <a:p>
            <a:pPr algn="l" fontAlgn="base">
              <a:buFont typeface="+mj-lt"/>
              <a:buAutoNum type="arabicPeriod"/>
            </a:pPr>
            <a:r>
              <a:rPr lang="en-US" sz="2800" b="0" i="0" dirty="0">
                <a:effectLst/>
                <a:latin typeface="Tahoma" panose="020B0604030504040204" pitchFamily="34" charset="0"/>
                <a:ea typeface="Tahoma" panose="020B0604030504040204" pitchFamily="34" charset="0"/>
                <a:cs typeface="Tahoma" panose="020B0604030504040204" pitchFamily="34" charset="0"/>
              </a:rPr>
              <a:t> Patient Engagement/Adherence Apps   </a:t>
            </a:r>
          </a:p>
        </p:txBody>
      </p:sp>
    </p:spTree>
    <p:extLst>
      <p:ext uri="{BB962C8B-B14F-4D97-AF65-F5344CB8AC3E}">
        <p14:creationId xmlns:p14="http://schemas.microsoft.com/office/powerpoint/2010/main" val="399015338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79A30-410A-4E7E-BB62-6B430D96B76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8A32618-8C0E-49D7-836D-3466D1302788}"/>
              </a:ext>
            </a:extLst>
          </p:cNvPr>
          <p:cNvSpPr>
            <a:spLocks noGrp="1"/>
          </p:cNvSpPr>
          <p:nvPr>
            <p:ph idx="1"/>
          </p:nvPr>
        </p:nvSpPr>
        <p:spPr/>
        <p:txBody>
          <a:bodyPr/>
          <a:lstStyle/>
          <a:p>
            <a:endParaRPr lang="en-US"/>
          </a:p>
        </p:txBody>
      </p:sp>
      <p:pic>
        <p:nvPicPr>
          <p:cNvPr id="4" name="Graphic 29">
            <a:extLst>
              <a:ext uri="{FF2B5EF4-FFF2-40B4-BE49-F238E27FC236}">
                <a16:creationId xmlns:a16="http://schemas.microsoft.com/office/drawing/2014/main" id="{4D57815E-1A50-4054-AD72-B83A9D2F971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9183757" cy="6905802"/>
          </a:xfrm>
          <a:prstGeom prst="rect">
            <a:avLst/>
          </a:prstGeom>
        </p:spPr>
      </p:pic>
    </p:spTree>
    <p:extLst>
      <p:ext uri="{BB962C8B-B14F-4D97-AF65-F5344CB8AC3E}">
        <p14:creationId xmlns:p14="http://schemas.microsoft.com/office/powerpoint/2010/main" val="354792713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266A2-5F7E-43EA-A1BC-92AC7F032417}"/>
              </a:ext>
            </a:extLst>
          </p:cNvPr>
          <p:cNvSpPr>
            <a:spLocks noGrp="1"/>
          </p:cNvSpPr>
          <p:nvPr>
            <p:ph type="title"/>
          </p:nvPr>
        </p:nvSpPr>
        <p:spPr>
          <a:xfrm>
            <a:off x="2564296" y="6215268"/>
            <a:ext cx="7515561" cy="404194"/>
          </a:xfrm>
        </p:spPr>
        <p:txBody>
          <a:bodyPr>
            <a:normAutofit fontScale="90000"/>
          </a:bodyPr>
          <a:lstStyle/>
          <a:p>
            <a:pPr algn="ctr"/>
            <a:r>
              <a:rPr lang="en-US" sz="4050" dirty="0">
                <a:solidFill>
                  <a:schemeClr val="bg1"/>
                </a:solidFill>
                <a:latin typeface="Aharoni" panose="02010803020104030203" pitchFamily="2" charset="-79"/>
                <a:ea typeface="Times New Roman" panose="02020603050405020304" pitchFamily="18" charset="0"/>
                <a:cs typeface="Aharoni" panose="02010803020104030203" pitchFamily="2" charset="-79"/>
              </a:rPr>
              <a:t>Healthcare chatbots </a:t>
            </a:r>
            <a:endParaRPr lang="en-US" sz="4050" dirty="0">
              <a:solidFill>
                <a:schemeClr val="bg1"/>
              </a:solidFill>
              <a:latin typeface="Aharoni" panose="02010803020104030203" pitchFamily="2" charset="-79"/>
              <a:cs typeface="Aharoni" panose="02010803020104030203" pitchFamily="2" charset="-79"/>
            </a:endParaRPr>
          </a:p>
        </p:txBody>
      </p:sp>
      <p:pic>
        <p:nvPicPr>
          <p:cNvPr id="4" name="Picture 3">
            <a:extLst>
              <a:ext uri="{FF2B5EF4-FFF2-40B4-BE49-F238E27FC236}">
                <a16:creationId xmlns:a16="http://schemas.microsoft.com/office/drawing/2014/main" id="{AD75DFA3-A8A5-4EAC-8988-2D0BF0904AC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0919" y="-21772"/>
            <a:ext cx="10868957" cy="6117772"/>
          </a:xfrm>
          <a:prstGeom prst="rect">
            <a:avLst/>
          </a:prstGeom>
          <a:noFill/>
          <a:ln>
            <a:noFill/>
          </a:ln>
        </p:spPr>
      </p:pic>
      <p:pic>
        <p:nvPicPr>
          <p:cNvPr id="5" name="Picture 4" descr="AI can now Prescribe Medications">
            <a:extLst>
              <a:ext uri="{FF2B5EF4-FFF2-40B4-BE49-F238E27FC236}">
                <a16:creationId xmlns:a16="http://schemas.microsoft.com/office/drawing/2014/main" id="{D08EF607-D5B8-46DD-BD0D-BBCF3A626D4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01870" y="762001"/>
            <a:ext cx="1450330" cy="1632299"/>
          </a:xfrm>
          <a:prstGeom prst="rect">
            <a:avLst/>
          </a:prstGeom>
          <a:noFill/>
          <a:ln>
            <a:noFill/>
          </a:ln>
        </p:spPr>
      </p:pic>
    </p:spTree>
    <p:extLst>
      <p:ext uri="{BB962C8B-B14F-4D97-AF65-F5344CB8AC3E}">
        <p14:creationId xmlns:p14="http://schemas.microsoft.com/office/powerpoint/2010/main" val="393219106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73E1B-FF52-4FCD-9EE1-677A90D68E46}"/>
              </a:ext>
            </a:extLst>
          </p:cNvPr>
          <p:cNvSpPr>
            <a:spLocks noGrp="1"/>
          </p:cNvSpPr>
          <p:nvPr>
            <p:ph type="title"/>
          </p:nvPr>
        </p:nvSpPr>
        <p:spPr>
          <a:xfrm>
            <a:off x="261257" y="293914"/>
            <a:ext cx="10793597" cy="1045029"/>
          </a:xfrm>
        </p:spPr>
        <p:txBody>
          <a:bodyPr>
            <a:noAutofit/>
          </a:bodyPr>
          <a:lstStyle/>
          <a:p>
            <a:pPr algn="ctr"/>
            <a:r>
              <a:rPr lang="en-US" sz="4800" dirty="0">
                <a:solidFill>
                  <a:schemeClr val="accent1">
                    <a:lumMod val="50000"/>
                  </a:schemeClr>
                </a:solidFill>
                <a:latin typeface="Aharoni" panose="02010803020104030203" pitchFamily="2" charset="-79"/>
                <a:cs typeface="Aharoni" panose="02010803020104030203" pitchFamily="2" charset="-79"/>
              </a:rPr>
              <a:t>Examples of health chatbots</a:t>
            </a:r>
          </a:p>
        </p:txBody>
      </p:sp>
      <p:pic>
        <p:nvPicPr>
          <p:cNvPr id="6146" name="Picture 2" descr="Chatbots in Healthcare">
            <a:extLst>
              <a:ext uri="{FF2B5EF4-FFF2-40B4-BE49-F238E27FC236}">
                <a16:creationId xmlns:a16="http://schemas.microsoft.com/office/drawing/2014/main" id="{B185100E-7FCC-471A-A9B6-31AB98C9B6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658" y="1169977"/>
            <a:ext cx="8350543" cy="4943137"/>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C5832A72-0B86-48DB-80D0-CDA4B8956290}"/>
              </a:ext>
            </a:extLst>
          </p:cNvPr>
          <p:cNvSpPr>
            <a:spLocks noGrp="1"/>
          </p:cNvSpPr>
          <p:nvPr>
            <p:ph idx="1"/>
          </p:nvPr>
        </p:nvSpPr>
        <p:spPr>
          <a:xfrm>
            <a:off x="8131885" y="1169977"/>
            <a:ext cx="4056033" cy="4883503"/>
          </a:xfrm>
          <a:solidFill>
            <a:schemeClr val="bg1"/>
          </a:solidFill>
        </p:spPr>
        <p:txBody>
          <a:bodyPr>
            <a:normAutofit lnSpcReduction="10000"/>
          </a:bodyPr>
          <a:lstStyle/>
          <a:p>
            <a:pPr marL="0" indent="0">
              <a:buNone/>
            </a:pPr>
            <a:r>
              <a:rPr lang="en-US" b="1" i="0" dirty="0">
                <a:solidFill>
                  <a:srgbClr val="121212"/>
                </a:solidFill>
                <a:effectLst/>
                <a:latin typeface="Oxygen" panose="02000503000000000000" pitchFamily="2" charset="0"/>
              </a:rPr>
              <a:t>1. </a:t>
            </a:r>
            <a:r>
              <a:rPr lang="en-US" b="1" i="0" u="sng" dirty="0" err="1">
                <a:solidFill>
                  <a:srgbClr val="333333"/>
                </a:solidFill>
                <a:effectLst/>
                <a:latin typeface="Oxygen" panose="02000503000000000000" pitchFamily="2" charset="0"/>
                <a:hlinkClick r:id="rId3"/>
              </a:rPr>
              <a:t>OneRemission</a:t>
            </a:r>
            <a:endParaRPr lang="en-US" b="0" i="0" dirty="0">
              <a:solidFill>
                <a:srgbClr val="121212"/>
              </a:solidFill>
              <a:effectLst/>
              <a:latin typeface="Oxygen" panose="02000503000000000000" pitchFamily="2" charset="0"/>
            </a:endParaRPr>
          </a:p>
          <a:p>
            <a:pPr marL="0" indent="0">
              <a:buNone/>
            </a:pPr>
            <a:r>
              <a:rPr lang="en-US" b="1" i="0" dirty="0">
                <a:solidFill>
                  <a:srgbClr val="121212"/>
                </a:solidFill>
                <a:effectLst/>
                <a:latin typeface="Oxygen" panose="02000503000000000000" pitchFamily="2" charset="0"/>
              </a:rPr>
              <a:t>2. </a:t>
            </a:r>
            <a:r>
              <a:rPr lang="en-US" b="1" i="0" u="sng" dirty="0" err="1">
                <a:solidFill>
                  <a:srgbClr val="333333"/>
                </a:solidFill>
                <a:effectLst/>
                <a:latin typeface="Oxygen" panose="02000503000000000000" pitchFamily="2" charset="0"/>
                <a:hlinkClick r:id="rId4"/>
              </a:rPr>
              <a:t>Youper</a:t>
            </a:r>
            <a:endParaRPr lang="en-US" b="0" i="0" dirty="0">
              <a:solidFill>
                <a:srgbClr val="121212"/>
              </a:solidFill>
              <a:effectLst/>
              <a:latin typeface="Oxygen" panose="02000503000000000000" pitchFamily="2" charset="0"/>
            </a:endParaRPr>
          </a:p>
          <a:p>
            <a:pPr marL="0" indent="0">
              <a:buNone/>
            </a:pPr>
            <a:r>
              <a:rPr lang="en-US" b="1" i="0" dirty="0">
                <a:solidFill>
                  <a:srgbClr val="121212"/>
                </a:solidFill>
                <a:effectLst/>
                <a:latin typeface="Oxygen" panose="02000503000000000000" pitchFamily="2" charset="0"/>
              </a:rPr>
              <a:t>3. </a:t>
            </a:r>
            <a:r>
              <a:rPr lang="en-US" b="1" i="0" u="sng" dirty="0">
                <a:solidFill>
                  <a:srgbClr val="333333"/>
                </a:solidFill>
                <a:effectLst/>
                <a:latin typeface="Oxygen" panose="02000503000000000000" pitchFamily="2" charset="0"/>
                <a:hlinkClick r:id="rId5"/>
              </a:rPr>
              <a:t>Babylon Health</a:t>
            </a:r>
            <a:endParaRPr lang="en-US" b="0" i="0" dirty="0">
              <a:solidFill>
                <a:srgbClr val="121212"/>
              </a:solidFill>
              <a:effectLst/>
              <a:latin typeface="Oxygen" panose="02000503000000000000" pitchFamily="2" charset="0"/>
            </a:endParaRPr>
          </a:p>
          <a:p>
            <a:pPr marL="0" indent="0">
              <a:buNone/>
            </a:pPr>
            <a:r>
              <a:rPr lang="en-US" b="1" i="0" dirty="0">
                <a:solidFill>
                  <a:srgbClr val="121212"/>
                </a:solidFill>
                <a:effectLst/>
                <a:latin typeface="Oxygen" panose="02000503000000000000" pitchFamily="2" charset="0"/>
              </a:rPr>
              <a:t>4. </a:t>
            </a:r>
            <a:r>
              <a:rPr lang="en-US" b="1" i="0" u="sng" dirty="0">
                <a:solidFill>
                  <a:srgbClr val="333333"/>
                </a:solidFill>
                <a:effectLst/>
                <a:latin typeface="Oxygen" panose="02000503000000000000" pitchFamily="2" charset="0"/>
                <a:hlinkClick r:id="rId6"/>
              </a:rPr>
              <a:t>Florence</a:t>
            </a:r>
            <a:endParaRPr lang="en-US" b="0" i="0" dirty="0">
              <a:solidFill>
                <a:srgbClr val="121212"/>
              </a:solidFill>
              <a:effectLst/>
              <a:latin typeface="Oxygen" panose="02000503000000000000" pitchFamily="2" charset="0"/>
            </a:endParaRPr>
          </a:p>
          <a:p>
            <a:pPr marL="0" indent="0">
              <a:buNone/>
            </a:pPr>
            <a:r>
              <a:rPr lang="en-US" b="0" i="0" dirty="0">
                <a:solidFill>
                  <a:srgbClr val="121212"/>
                </a:solidFill>
                <a:effectLst/>
                <a:latin typeface="Oxygen" panose="02000503000000000000" pitchFamily="2" charset="0"/>
              </a:rPr>
              <a:t>5</a:t>
            </a:r>
            <a:r>
              <a:rPr lang="en-US" b="1" i="0" dirty="0">
                <a:solidFill>
                  <a:srgbClr val="121212"/>
                </a:solidFill>
                <a:effectLst/>
                <a:latin typeface="Oxygen" panose="02000503000000000000" pitchFamily="2" charset="0"/>
              </a:rPr>
              <a:t>. </a:t>
            </a:r>
            <a:r>
              <a:rPr lang="en-US" b="1" i="0" u="sng" dirty="0">
                <a:solidFill>
                  <a:srgbClr val="333333"/>
                </a:solidFill>
                <a:effectLst/>
                <a:latin typeface="Oxygen" panose="02000503000000000000" pitchFamily="2" charset="0"/>
                <a:hlinkClick r:id="rId7"/>
              </a:rPr>
              <a:t>Healthily</a:t>
            </a:r>
            <a:endParaRPr lang="en-US" b="0" i="0" dirty="0">
              <a:solidFill>
                <a:srgbClr val="121212"/>
              </a:solidFill>
              <a:effectLst/>
              <a:latin typeface="Oxygen" panose="02000503000000000000" pitchFamily="2" charset="0"/>
            </a:endParaRPr>
          </a:p>
          <a:p>
            <a:pPr marL="0" indent="0">
              <a:buNone/>
            </a:pPr>
            <a:r>
              <a:rPr lang="en-US" b="1" i="0" dirty="0">
                <a:solidFill>
                  <a:srgbClr val="121212"/>
                </a:solidFill>
                <a:effectLst/>
                <a:latin typeface="Oxygen" panose="02000503000000000000" pitchFamily="2" charset="0"/>
              </a:rPr>
              <a:t>6. </a:t>
            </a:r>
            <a:r>
              <a:rPr lang="en-US" b="1" i="0" u="sng" dirty="0">
                <a:solidFill>
                  <a:srgbClr val="333333"/>
                </a:solidFill>
                <a:effectLst/>
                <a:latin typeface="Oxygen" panose="02000503000000000000" pitchFamily="2" charset="0"/>
                <a:hlinkClick r:id="rId8"/>
              </a:rPr>
              <a:t>Ada Health</a:t>
            </a:r>
            <a:endParaRPr lang="en-US" b="0" i="0" dirty="0">
              <a:solidFill>
                <a:srgbClr val="121212"/>
              </a:solidFill>
              <a:effectLst/>
              <a:latin typeface="Oxygen" panose="02000503000000000000" pitchFamily="2" charset="0"/>
            </a:endParaRPr>
          </a:p>
          <a:p>
            <a:pPr marL="0" indent="0">
              <a:buNone/>
            </a:pPr>
            <a:r>
              <a:rPr lang="en-US" b="1" i="0" dirty="0">
                <a:solidFill>
                  <a:srgbClr val="121212"/>
                </a:solidFill>
                <a:effectLst/>
                <a:latin typeface="Oxygen" panose="02000503000000000000" pitchFamily="2" charset="0"/>
              </a:rPr>
              <a:t>7. </a:t>
            </a:r>
            <a:r>
              <a:rPr lang="en-US" b="1" i="0" u="sng" dirty="0" err="1">
                <a:solidFill>
                  <a:srgbClr val="333333"/>
                </a:solidFill>
                <a:effectLst/>
                <a:latin typeface="Oxygen" panose="02000503000000000000" pitchFamily="2" charset="0"/>
                <a:hlinkClick r:id="rId9"/>
              </a:rPr>
              <a:t>Sensely</a:t>
            </a:r>
            <a:endParaRPr lang="en-US" b="0" i="0" dirty="0">
              <a:solidFill>
                <a:srgbClr val="121212"/>
              </a:solidFill>
              <a:effectLst/>
              <a:latin typeface="Oxygen" panose="02000503000000000000" pitchFamily="2" charset="0"/>
            </a:endParaRPr>
          </a:p>
          <a:p>
            <a:pPr marL="0" indent="0">
              <a:buNone/>
            </a:pPr>
            <a:r>
              <a:rPr lang="en-US" b="1" i="0" dirty="0">
                <a:solidFill>
                  <a:srgbClr val="121212"/>
                </a:solidFill>
                <a:effectLst/>
                <a:latin typeface="Oxygen" panose="02000503000000000000" pitchFamily="2" charset="0"/>
              </a:rPr>
              <a:t>8. </a:t>
            </a:r>
            <a:r>
              <a:rPr lang="en-US" b="1" i="0" u="sng" dirty="0">
                <a:solidFill>
                  <a:srgbClr val="333333"/>
                </a:solidFill>
                <a:effectLst/>
                <a:latin typeface="Oxygen" panose="02000503000000000000" pitchFamily="2" charset="0"/>
                <a:hlinkClick r:id="rId10"/>
              </a:rPr>
              <a:t>Buoy Health</a:t>
            </a:r>
            <a:endParaRPr lang="en-US" b="0" i="0" dirty="0">
              <a:solidFill>
                <a:srgbClr val="121212"/>
              </a:solidFill>
              <a:effectLst/>
              <a:latin typeface="Oxygen" panose="02000503000000000000" pitchFamily="2" charset="0"/>
            </a:endParaRPr>
          </a:p>
          <a:p>
            <a:pPr marL="0" indent="0">
              <a:buNone/>
            </a:pPr>
            <a:r>
              <a:rPr lang="en-US" b="1" i="0" dirty="0">
                <a:solidFill>
                  <a:srgbClr val="121212"/>
                </a:solidFill>
                <a:effectLst/>
                <a:latin typeface="Oxygen" panose="02000503000000000000" pitchFamily="2" charset="0"/>
              </a:rPr>
              <a:t>9. </a:t>
            </a:r>
            <a:r>
              <a:rPr lang="en-US" b="1" i="0" u="sng" dirty="0" err="1">
                <a:solidFill>
                  <a:srgbClr val="333333"/>
                </a:solidFill>
                <a:effectLst/>
                <a:latin typeface="Oxygen" panose="02000503000000000000" pitchFamily="2" charset="0"/>
                <a:hlinkClick r:id="rId11"/>
              </a:rPr>
              <a:t>Infermedica</a:t>
            </a:r>
            <a:endParaRPr lang="en-US" b="0" i="0" dirty="0">
              <a:solidFill>
                <a:srgbClr val="121212"/>
              </a:solidFill>
              <a:effectLst/>
              <a:latin typeface="Oxygen" panose="02000503000000000000" pitchFamily="2" charset="0"/>
            </a:endParaRPr>
          </a:p>
          <a:p>
            <a:pPr marL="0" indent="0">
              <a:buNone/>
            </a:pPr>
            <a:r>
              <a:rPr lang="en-US" b="1" i="0" u="sng" dirty="0">
                <a:effectLst/>
                <a:latin typeface="Oxygen" panose="02000503000000000000" pitchFamily="2" charset="0"/>
                <a:hlinkClick r:id="rId12">
                  <a:extLst>
                    <a:ext uri="{A12FA001-AC4F-418D-AE19-62706E023703}">
                      <ahyp:hlinkClr xmlns:ahyp="http://schemas.microsoft.com/office/drawing/2018/hyperlinkcolor" val="tx"/>
                    </a:ext>
                  </a:extLst>
                </a:hlinkClick>
              </a:rPr>
              <a:t>10</a:t>
            </a:r>
            <a:r>
              <a:rPr lang="en-US" b="1" i="0" u="sng" dirty="0">
                <a:solidFill>
                  <a:srgbClr val="FA2B5C"/>
                </a:solidFill>
                <a:effectLst/>
                <a:latin typeface="Oxygen" panose="02000503000000000000" pitchFamily="2" charset="0"/>
                <a:hlinkClick r:id="rId12">
                  <a:extLst>
                    <a:ext uri="{A12FA001-AC4F-418D-AE19-62706E023703}">
                      <ahyp:hlinkClr xmlns:ahyp="http://schemas.microsoft.com/office/drawing/2018/hyperlinkcolor" val="tx"/>
                    </a:ext>
                  </a:extLst>
                </a:hlinkClick>
              </a:rPr>
              <a:t>  Cancer Chatbot</a:t>
            </a:r>
            <a:endParaRPr lang="en-US" b="0" i="0" dirty="0">
              <a:solidFill>
                <a:srgbClr val="121212"/>
              </a:solidFill>
              <a:effectLst/>
              <a:latin typeface="Oxygen" panose="02000503000000000000" pitchFamily="2" charset="0"/>
            </a:endParaRPr>
          </a:p>
          <a:p>
            <a:endParaRPr lang="en-US" dirty="0"/>
          </a:p>
        </p:txBody>
      </p:sp>
    </p:spTree>
    <p:extLst>
      <p:ext uri="{BB962C8B-B14F-4D97-AF65-F5344CB8AC3E}">
        <p14:creationId xmlns:p14="http://schemas.microsoft.com/office/powerpoint/2010/main" val="79856157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47650-F0BC-5B93-055B-B98193E865C6}"/>
              </a:ext>
            </a:extLst>
          </p:cNvPr>
          <p:cNvSpPr>
            <a:spLocks noGrp="1"/>
          </p:cNvSpPr>
          <p:nvPr>
            <p:ph type="title"/>
          </p:nvPr>
        </p:nvSpPr>
        <p:spPr>
          <a:xfrm>
            <a:off x="7976638" y="663380"/>
            <a:ext cx="3972736" cy="4805083"/>
          </a:xfrm>
          <a:solidFill>
            <a:schemeClr val="bg1">
              <a:lumMod val="65000"/>
            </a:schemeClr>
          </a:solidFill>
        </p:spPr>
        <p:txBody>
          <a:bodyPr>
            <a:normAutofit/>
          </a:bodyPr>
          <a:lstStyle/>
          <a:p>
            <a:pPr algn="ctr"/>
            <a:br>
              <a:rPr lang="en-US" sz="4000" i="0" dirty="0">
                <a:solidFill>
                  <a:schemeClr val="accent1">
                    <a:lumMod val="50000"/>
                  </a:schemeClr>
                </a:solidFill>
                <a:effectLst/>
                <a:latin typeface="Aharoni" panose="02010803020104030203" pitchFamily="2" charset="-79"/>
                <a:cs typeface="Aharoni" panose="02010803020104030203" pitchFamily="2" charset="-79"/>
              </a:rPr>
            </a:br>
            <a:r>
              <a:rPr lang="en-US" sz="4000" i="0" dirty="0">
                <a:solidFill>
                  <a:schemeClr val="accent1">
                    <a:lumMod val="50000"/>
                  </a:schemeClr>
                </a:solidFill>
                <a:effectLst/>
                <a:latin typeface="Aharoni" panose="02010803020104030203" pitchFamily="2" charset="-79"/>
                <a:cs typeface="Aharoni" panose="02010803020104030203" pitchFamily="2" charset="-79"/>
              </a:rPr>
              <a:t>ten uses of Medical Chatbots and </a:t>
            </a:r>
            <a:br>
              <a:rPr lang="en-US" sz="4000" i="0" dirty="0">
                <a:solidFill>
                  <a:schemeClr val="accent1">
                    <a:lumMod val="50000"/>
                  </a:schemeClr>
                </a:solidFill>
                <a:effectLst/>
                <a:latin typeface="Aharoni" panose="02010803020104030203" pitchFamily="2" charset="-79"/>
                <a:cs typeface="Aharoni" panose="02010803020104030203" pitchFamily="2" charset="-79"/>
              </a:rPr>
            </a:br>
            <a:r>
              <a:rPr lang="en-US" sz="4000" i="0" dirty="0">
                <a:solidFill>
                  <a:schemeClr val="accent1">
                    <a:lumMod val="50000"/>
                  </a:schemeClr>
                </a:solidFill>
                <a:effectLst/>
                <a:latin typeface="Aharoni" panose="02010803020104030203" pitchFamily="2" charset="-79"/>
                <a:cs typeface="Aharoni" panose="02010803020104030203" pitchFamily="2" charset="-79"/>
              </a:rPr>
              <a:t>AI backed health assistants</a:t>
            </a:r>
            <a:endParaRPr lang="en-US" dirty="0">
              <a:solidFill>
                <a:schemeClr val="accent1">
                  <a:lumMod val="50000"/>
                </a:schemeClr>
              </a:solidFill>
              <a:latin typeface="Aharoni" panose="02010803020104030203" pitchFamily="2" charset="-79"/>
              <a:cs typeface="Aharoni" panose="02010803020104030203" pitchFamily="2" charset="-79"/>
            </a:endParaRPr>
          </a:p>
        </p:txBody>
      </p:sp>
      <p:pic>
        <p:nvPicPr>
          <p:cNvPr id="13314" name="Picture 2">
            <a:extLst>
              <a:ext uri="{FF2B5EF4-FFF2-40B4-BE49-F238E27FC236}">
                <a16:creationId xmlns:a16="http://schemas.microsoft.com/office/drawing/2014/main" id="{D9949378-483F-96BD-7912-25F8F713124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98170" y="661057"/>
            <a:ext cx="7708154" cy="48050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16550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BF463C-74CA-1E14-9B42-E964EDDC2261}"/>
              </a:ext>
            </a:extLst>
          </p:cNvPr>
          <p:cNvSpPr txBox="1"/>
          <p:nvPr/>
        </p:nvSpPr>
        <p:spPr>
          <a:xfrm>
            <a:off x="2032000" y="6138333"/>
            <a:ext cx="9509760" cy="461665"/>
          </a:xfrm>
          <a:prstGeom prst="rect">
            <a:avLst/>
          </a:prstGeom>
          <a:noFill/>
        </p:spPr>
        <p:txBody>
          <a:bodyPr wrap="square">
            <a:spAutoFit/>
          </a:bodyPr>
          <a:lstStyle/>
          <a:p>
            <a:r>
              <a:rPr lang="en-US" sz="2400" i="0" dirty="0">
                <a:solidFill>
                  <a:schemeClr val="bg1"/>
                </a:solidFill>
                <a:effectLst/>
                <a:latin typeface="Tahoma" panose="020B0604030504040204" pitchFamily="34" charset="0"/>
                <a:ea typeface="Tahoma" panose="020B0604030504040204" pitchFamily="34" charset="0"/>
                <a:cs typeface="Tahoma" panose="020B0604030504040204" pitchFamily="34" charset="0"/>
              </a:rPr>
              <a:t>Electronic Health Record systems some challenges and limitations</a:t>
            </a: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aphicFrame>
        <p:nvGraphicFramePr>
          <p:cNvPr id="6" name="Diagram 5">
            <a:extLst>
              <a:ext uri="{FF2B5EF4-FFF2-40B4-BE49-F238E27FC236}">
                <a16:creationId xmlns:a16="http://schemas.microsoft.com/office/drawing/2014/main" id="{CC2156E6-DBF0-ABD5-B587-6F24527CEA60}"/>
              </a:ext>
            </a:extLst>
          </p:cNvPr>
          <p:cNvGraphicFramePr/>
          <p:nvPr/>
        </p:nvGraphicFramePr>
        <p:xfrm>
          <a:off x="1209040" y="91440"/>
          <a:ext cx="9509760" cy="59325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1162785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73CAAD6-583B-ED8F-801D-899EA0B48631}"/>
              </a:ext>
            </a:extLst>
          </p:cNvPr>
          <p:cNvSpPr txBox="1"/>
          <p:nvPr/>
        </p:nvSpPr>
        <p:spPr>
          <a:xfrm>
            <a:off x="5038165" y="479884"/>
            <a:ext cx="6831105" cy="4893647"/>
          </a:xfrm>
          <a:prstGeom prst="rect">
            <a:avLst/>
          </a:prstGeom>
          <a:noFill/>
        </p:spPr>
        <p:txBody>
          <a:bodyPr wrap="square">
            <a:spAutoFit/>
          </a:bodyPr>
          <a:lstStyle/>
          <a:p>
            <a:pPr algn="l">
              <a:buFont typeface="+mj-lt"/>
              <a:buAutoNum type="arabicPeriod"/>
            </a:pPr>
            <a:r>
              <a:rPr lang="en-US" b="1" i="0" dirty="0">
                <a:solidFill>
                  <a:srgbClr val="242424"/>
                </a:solidFill>
                <a:effectLst/>
                <a:latin typeface="source-serif-pro"/>
              </a:rPr>
              <a:t> </a:t>
            </a:r>
            <a:r>
              <a:rPr lang="en-US" sz="2400" b="1" i="0" dirty="0">
                <a:solidFill>
                  <a:srgbClr val="242424"/>
                </a:solidFill>
                <a:effectLst/>
                <a:latin typeface="source-serif-pro"/>
              </a:rPr>
              <a:t>Hospital OPD</a:t>
            </a:r>
          </a:p>
          <a:p>
            <a:pPr>
              <a:buFont typeface="+mj-lt"/>
              <a:buAutoNum type="arabicPeriod"/>
            </a:pPr>
            <a:r>
              <a:rPr lang="en-US" sz="2400" b="1" i="0" dirty="0">
                <a:solidFill>
                  <a:srgbClr val="242424"/>
                </a:solidFill>
                <a:effectLst/>
                <a:latin typeface="source-serif-pro"/>
              </a:rPr>
              <a:t> Reception systems at Clinics/Hospitals</a:t>
            </a:r>
            <a:endParaRPr lang="en-US" sz="2400" dirty="0"/>
          </a:p>
          <a:p>
            <a:pPr algn="l">
              <a:buFont typeface="+mj-lt"/>
              <a:buAutoNum type="arabicPeriod"/>
            </a:pPr>
            <a:r>
              <a:rPr lang="en-US" sz="2400" b="1" i="0" dirty="0">
                <a:solidFill>
                  <a:srgbClr val="242424"/>
                </a:solidFill>
                <a:effectLst/>
                <a:latin typeface="source-serif-pro"/>
              </a:rPr>
              <a:t> At Home, a personal &amp; private virtual assistant</a:t>
            </a:r>
          </a:p>
          <a:p>
            <a:pPr algn="l">
              <a:buFont typeface="+mj-lt"/>
              <a:buAutoNum type="arabicPeriod"/>
            </a:pPr>
            <a:r>
              <a:rPr lang="en-US" sz="2400" b="1" i="0" dirty="0">
                <a:solidFill>
                  <a:srgbClr val="242424"/>
                </a:solidFill>
                <a:effectLst/>
                <a:latin typeface="source-serif-pro"/>
              </a:rPr>
              <a:t> Overcoming problems of Social stigma and taboos</a:t>
            </a:r>
          </a:p>
          <a:p>
            <a:pPr algn="l">
              <a:buFont typeface="+mj-lt"/>
              <a:buAutoNum type="arabicPeriod"/>
            </a:pPr>
            <a:r>
              <a:rPr lang="en-US" sz="2400" b="1" i="0" dirty="0">
                <a:solidFill>
                  <a:srgbClr val="242424"/>
                </a:solidFill>
                <a:effectLst/>
                <a:latin typeface="source-serif-pro"/>
              </a:rPr>
              <a:t> Immediate medical advice in emergency situations</a:t>
            </a:r>
          </a:p>
          <a:p>
            <a:pPr algn="l">
              <a:buFont typeface="+mj-lt"/>
              <a:buAutoNum type="arabicPeriod"/>
            </a:pPr>
            <a:r>
              <a:rPr lang="en-US" sz="2400" b="1" i="0" dirty="0">
                <a:solidFill>
                  <a:srgbClr val="242424"/>
                </a:solidFill>
                <a:effectLst/>
                <a:latin typeface="source-serif-pro"/>
              </a:rPr>
              <a:t> Preventive and lifestyle advices</a:t>
            </a:r>
          </a:p>
          <a:p>
            <a:pPr algn="l">
              <a:buFont typeface="+mj-lt"/>
              <a:buAutoNum type="arabicPeriod"/>
            </a:pPr>
            <a:r>
              <a:rPr lang="en-US" sz="2400" b="1" i="0" dirty="0">
                <a:solidFill>
                  <a:srgbClr val="242424"/>
                </a:solidFill>
                <a:effectLst/>
                <a:latin typeface="source-serif-pro"/>
              </a:rPr>
              <a:t>Providing individualized care, specially to diabetics, hypertensives and Kidney patients</a:t>
            </a:r>
          </a:p>
          <a:p>
            <a:pPr algn="l">
              <a:buFont typeface="+mj-lt"/>
              <a:buAutoNum type="arabicPeriod"/>
            </a:pPr>
            <a:r>
              <a:rPr lang="en-US" sz="2400" b="1" i="0" dirty="0">
                <a:solidFill>
                  <a:srgbClr val="242424"/>
                </a:solidFill>
                <a:effectLst/>
                <a:latin typeface="source-serif-pro"/>
              </a:rPr>
              <a:t> Research and Innovation benefits</a:t>
            </a:r>
          </a:p>
          <a:p>
            <a:pPr algn="l">
              <a:buFont typeface="+mj-lt"/>
              <a:buAutoNum type="arabicPeriod"/>
            </a:pPr>
            <a:r>
              <a:rPr lang="en-US" sz="2400" b="1" i="0" dirty="0">
                <a:solidFill>
                  <a:srgbClr val="242424"/>
                </a:solidFill>
                <a:effectLst/>
                <a:latin typeface="source-serif-pro"/>
              </a:rPr>
              <a:t> Your health data managers</a:t>
            </a:r>
          </a:p>
          <a:p>
            <a:pPr algn="l">
              <a:buFont typeface="+mj-lt"/>
              <a:buAutoNum type="arabicPeriod"/>
            </a:pPr>
            <a:r>
              <a:rPr lang="en-US" sz="2400" b="1" i="0" dirty="0">
                <a:solidFill>
                  <a:srgbClr val="242424"/>
                </a:solidFill>
                <a:effectLst/>
                <a:latin typeface="source-serif-pro"/>
              </a:rPr>
              <a:t>Providing access to health services in remote areas</a:t>
            </a:r>
            <a:endParaRPr lang="en-US" sz="2400" b="0" i="0" dirty="0">
              <a:solidFill>
                <a:srgbClr val="242424"/>
              </a:solidFill>
              <a:effectLst/>
              <a:latin typeface="source-serif-pro"/>
            </a:endParaRPr>
          </a:p>
        </p:txBody>
      </p:sp>
      <p:pic>
        <p:nvPicPr>
          <p:cNvPr id="4" name="Picture 2">
            <a:extLst>
              <a:ext uri="{FF2B5EF4-FFF2-40B4-BE49-F238E27FC236}">
                <a16:creationId xmlns:a16="http://schemas.microsoft.com/office/drawing/2014/main" id="{A6568CA0-CF32-2205-5109-83B7F046E3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429000"/>
            <a:ext cx="4838097" cy="272315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47E10A7-DA63-0199-917C-1B9BFADE5EE8}"/>
              </a:ext>
            </a:extLst>
          </p:cNvPr>
          <p:cNvSpPr txBox="1"/>
          <p:nvPr/>
        </p:nvSpPr>
        <p:spPr>
          <a:xfrm>
            <a:off x="1075763" y="205568"/>
            <a:ext cx="2922495" cy="2862322"/>
          </a:xfrm>
          <a:prstGeom prst="rect">
            <a:avLst/>
          </a:prstGeom>
          <a:solidFill>
            <a:schemeClr val="bg1">
              <a:lumMod val="65000"/>
            </a:schemeClr>
          </a:solidFill>
        </p:spPr>
        <p:txBody>
          <a:bodyPr wrap="square">
            <a:spAutoFit/>
          </a:bodyPr>
          <a:lstStyle/>
          <a:p>
            <a:pPr algn="ctr"/>
            <a:r>
              <a:rPr lang="en-US" sz="3600" b="0" i="0" dirty="0">
                <a:solidFill>
                  <a:srgbClr val="242424"/>
                </a:solidFill>
                <a:effectLst/>
                <a:latin typeface="Aharoni" panose="02010803020104030203" pitchFamily="2" charset="-79"/>
                <a:cs typeface="Aharoni" panose="02010803020104030203" pitchFamily="2" charset="-79"/>
              </a:rPr>
              <a:t>Some important uses of Medical chatbots</a:t>
            </a:r>
            <a:endParaRPr lang="en-US" sz="3600" dirty="0">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397417559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1DD91-B316-4892-8910-634910DD741D}"/>
              </a:ext>
            </a:extLst>
          </p:cNvPr>
          <p:cNvSpPr>
            <a:spLocks noGrp="1"/>
          </p:cNvSpPr>
          <p:nvPr>
            <p:ph type="title"/>
          </p:nvPr>
        </p:nvSpPr>
        <p:spPr>
          <a:xfrm>
            <a:off x="2542" y="747955"/>
            <a:ext cx="11052312" cy="567081"/>
          </a:xfrm>
        </p:spPr>
        <p:txBody>
          <a:bodyPr>
            <a:normAutofit fontScale="90000"/>
          </a:bodyPr>
          <a:lstStyle/>
          <a:p>
            <a:pPr algn="ctr"/>
            <a:r>
              <a:rPr lang="en-US" sz="4400" b="1" i="0" dirty="0">
                <a:solidFill>
                  <a:schemeClr val="accent1">
                    <a:lumMod val="50000"/>
                  </a:schemeClr>
                </a:solidFill>
                <a:effectLst/>
                <a:latin typeface="inherit"/>
              </a:rPr>
              <a:t>Medical Virtual Assistant </a:t>
            </a:r>
            <a:br>
              <a:rPr lang="en-US" sz="4400" b="1" i="0" dirty="0">
                <a:solidFill>
                  <a:schemeClr val="bg1"/>
                </a:solidFill>
                <a:effectLst/>
                <a:latin typeface="Overpass"/>
              </a:rPr>
            </a:br>
            <a:endParaRPr lang="en-US" sz="4400" dirty="0">
              <a:solidFill>
                <a:schemeClr val="bg1"/>
              </a:solidFill>
            </a:endParaRPr>
          </a:p>
        </p:txBody>
      </p:sp>
      <p:pic>
        <p:nvPicPr>
          <p:cNvPr id="3074" name="Picture 2" descr="What Does a Medical Virtual Assistant Do?">
            <a:extLst>
              <a:ext uri="{FF2B5EF4-FFF2-40B4-BE49-F238E27FC236}">
                <a16:creationId xmlns:a16="http://schemas.microsoft.com/office/drawing/2014/main" id="{80F4B35B-F283-4D02-A050-C52A3CE3BF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8820" y="1929593"/>
            <a:ext cx="7786159" cy="42059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376726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335-6CCE-4229-96DD-8AAA1EC9DA7A}"/>
              </a:ext>
            </a:extLst>
          </p:cNvPr>
          <p:cNvSpPr>
            <a:spLocks noGrp="1"/>
          </p:cNvSpPr>
          <p:nvPr>
            <p:ph type="title"/>
          </p:nvPr>
        </p:nvSpPr>
        <p:spPr>
          <a:xfrm>
            <a:off x="843788" y="709401"/>
            <a:ext cx="10566334" cy="706229"/>
          </a:xfrm>
        </p:spPr>
        <p:txBody>
          <a:bodyPr>
            <a:normAutofit/>
          </a:bodyPr>
          <a:lstStyle/>
          <a:p>
            <a:pPr algn="ctr"/>
            <a:r>
              <a:rPr lang="en-US" dirty="0">
                <a:solidFill>
                  <a:schemeClr val="accent1">
                    <a:lumMod val="50000"/>
                  </a:schemeClr>
                </a:solidFill>
                <a:latin typeface="Aharoni" panose="02010803020104030203" pitchFamily="2" charset="-79"/>
                <a:cs typeface="Aharoni" panose="02010803020104030203" pitchFamily="2" charset="-79"/>
              </a:rPr>
              <a:t>Benefits of a medical virtual assistant</a:t>
            </a:r>
          </a:p>
        </p:txBody>
      </p:sp>
      <p:pic>
        <p:nvPicPr>
          <p:cNvPr id="4098" name="Picture 2">
            <a:extLst>
              <a:ext uri="{FF2B5EF4-FFF2-40B4-BE49-F238E27FC236}">
                <a16:creationId xmlns:a16="http://schemas.microsoft.com/office/drawing/2014/main" id="{4C3BEC01-B335-425A-A50D-D7458699DD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9530" y="1880894"/>
            <a:ext cx="9603276" cy="4267705"/>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01AD7CDB-8B54-4D0F-9913-7D6E43E9331C}"/>
              </a:ext>
            </a:extLst>
          </p:cNvPr>
          <p:cNvSpPr>
            <a:spLocks noGrp="1"/>
          </p:cNvSpPr>
          <p:nvPr>
            <p:ph idx="1"/>
          </p:nvPr>
        </p:nvSpPr>
        <p:spPr>
          <a:xfrm>
            <a:off x="6420679" y="1880894"/>
            <a:ext cx="5508820" cy="4267705"/>
          </a:xfrm>
          <a:solidFill>
            <a:schemeClr val="tx1"/>
          </a:solidFill>
        </p:spPr>
        <p:txBody>
          <a:bodyPr>
            <a:normAutofit/>
          </a:bodyPr>
          <a:lstStyle/>
          <a:p>
            <a:r>
              <a:rPr lang="en-US" sz="2800" b="1" dirty="0">
                <a:solidFill>
                  <a:schemeClr val="bg1"/>
                </a:solidFill>
                <a:latin typeface="Overpass"/>
              </a:rPr>
              <a:t>Save Money</a:t>
            </a:r>
          </a:p>
          <a:p>
            <a:r>
              <a:rPr lang="en-US" sz="2800" b="1" i="0" dirty="0">
                <a:solidFill>
                  <a:schemeClr val="bg1"/>
                </a:solidFill>
                <a:effectLst/>
                <a:latin typeface="Overpass"/>
              </a:rPr>
              <a:t>No Need for Office Space</a:t>
            </a:r>
          </a:p>
          <a:p>
            <a:r>
              <a:rPr lang="en-US" sz="2800" b="1" i="0" dirty="0">
                <a:solidFill>
                  <a:schemeClr val="bg1"/>
                </a:solidFill>
                <a:effectLst/>
                <a:latin typeface="Overpass"/>
              </a:rPr>
              <a:t>Spend More Time with Patients</a:t>
            </a:r>
          </a:p>
          <a:p>
            <a:r>
              <a:rPr lang="en-US" sz="2800" b="1" i="0" dirty="0">
                <a:solidFill>
                  <a:schemeClr val="bg1"/>
                </a:solidFill>
                <a:effectLst/>
                <a:latin typeface="Overpass"/>
              </a:rPr>
              <a:t>Provide a Better Service</a:t>
            </a:r>
          </a:p>
          <a:p>
            <a:r>
              <a:rPr lang="en-US" sz="2800" b="1" i="0" dirty="0">
                <a:solidFill>
                  <a:schemeClr val="bg1"/>
                </a:solidFill>
                <a:effectLst/>
                <a:latin typeface="Overpass"/>
              </a:rPr>
              <a:t>Free Up Time for Other Activities</a:t>
            </a:r>
          </a:p>
          <a:p>
            <a:r>
              <a:rPr lang="en-US" sz="2800" b="1" i="0" dirty="0">
                <a:solidFill>
                  <a:schemeClr val="bg1"/>
                </a:solidFill>
                <a:effectLst/>
                <a:latin typeface="Overpass"/>
              </a:rPr>
              <a:t>Greater Flexibility</a:t>
            </a:r>
          </a:p>
          <a:p>
            <a:endParaRPr lang="en-US" dirty="0"/>
          </a:p>
        </p:txBody>
      </p:sp>
    </p:spTree>
    <p:extLst>
      <p:ext uri="{BB962C8B-B14F-4D97-AF65-F5344CB8AC3E}">
        <p14:creationId xmlns:p14="http://schemas.microsoft.com/office/powerpoint/2010/main" val="4961033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anner image of a medical assistants ready serve">
            <a:extLst>
              <a:ext uri="{FF2B5EF4-FFF2-40B4-BE49-F238E27FC236}">
                <a16:creationId xmlns:a16="http://schemas.microsoft.com/office/drawing/2014/main" id="{5780A86C-9B26-7B0E-BDD9-F178F4B279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640894"/>
            <a:ext cx="12192000" cy="45402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2DE57DB-3CF8-CB84-8E85-1895CBC309AD}"/>
              </a:ext>
            </a:extLst>
          </p:cNvPr>
          <p:cNvSpPr txBox="1">
            <a:spLocks/>
          </p:cNvSpPr>
          <p:nvPr/>
        </p:nvSpPr>
        <p:spPr>
          <a:xfrm>
            <a:off x="0" y="27384"/>
            <a:ext cx="12191999" cy="1770420"/>
          </a:xfrm>
          <a:prstGeom prst="rect">
            <a:avLst/>
          </a:prstGeom>
          <a:solidFill>
            <a:schemeClr val="bg1">
              <a:lumMod val="65000"/>
            </a:schemeClr>
          </a:solidFill>
        </p:spPr>
        <p:txBody>
          <a:bodyPr>
            <a:no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a:endParaRPr lang="en-US" sz="4400" b="1" dirty="0">
              <a:solidFill>
                <a:schemeClr val="accent1">
                  <a:lumMod val="50000"/>
                </a:schemeClr>
              </a:solidFill>
              <a:latin typeface="Aharoni" panose="02010803020104030203" pitchFamily="2" charset="-79"/>
              <a:cs typeface="Aharoni" panose="02010803020104030203" pitchFamily="2" charset="-79"/>
            </a:endParaRPr>
          </a:p>
          <a:p>
            <a:pPr algn="ctr"/>
            <a:r>
              <a:rPr lang="en-US" sz="4800" b="1" dirty="0">
                <a:solidFill>
                  <a:schemeClr val="accent1">
                    <a:lumMod val="50000"/>
                  </a:schemeClr>
                </a:solidFill>
                <a:latin typeface="Aharoni" panose="02010803020104030203" pitchFamily="2" charset="-79"/>
                <a:cs typeface="Aharoni" panose="02010803020104030203" pitchFamily="2" charset="-79"/>
              </a:rPr>
              <a:t>Medical Assistants</a:t>
            </a:r>
          </a:p>
        </p:txBody>
      </p:sp>
      <p:sp>
        <p:nvSpPr>
          <p:cNvPr id="7" name="TextBox 6">
            <a:extLst>
              <a:ext uri="{FF2B5EF4-FFF2-40B4-BE49-F238E27FC236}">
                <a16:creationId xmlns:a16="http://schemas.microsoft.com/office/drawing/2014/main" id="{88B54A87-3EEF-05D3-5F41-824E101F8828}"/>
              </a:ext>
            </a:extLst>
          </p:cNvPr>
          <p:cNvSpPr txBox="1"/>
          <p:nvPr/>
        </p:nvSpPr>
        <p:spPr>
          <a:xfrm>
            <a:off x="519953" y="1931652"/>
            <a:ext cx="6311153" cy="3046988"/>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Aharoni" panose="02010803020104030203" pitchFamily="2" charset="-79"/>
                <a:cs typeface="Aharoni" panose="02010803020104030203" pitchFamily="2" charset="-79"/>
              </a:rPr>
              <a:t>Dictation and Transcribing</a:t>
            </a:r>
          </a:p>
          <a:p>
            <a:pPr marL="285750" indent="-285750">
              <a:buFont typeface="Arial" panose="020B0604020202020204" pitchFamily="34" charset="0"/>
              <a:buChar char="•"/>
            </a:pPr>
            <a:r>
              <a:rPr lang="en-US" sz="2400" dirty="0">
                <a:latin typeface="Aharoni" panose="02010803020104030203" pitchFamily="2" charset="-79"/>
                <a:cs typeface="Aharoni" panose="02010803020104030203" pitchFamily="2" charset="-79"/>
              </a:rPr>
              <a:t>Medical Assistants – Scribes nonmedical</a:t>
            </a:r>
          </a:p>
          <a:p>
            <a:pPr marL="285750" indent="-285750">
              <a:buFont typeface="Arial" panose="020B0604020202020204" pitchFamily="34" charset="0"/>
              <a:buChar char="•"/>
            </a:pPr>
            <a:r>
              <a:rPr lang="en-US" sz="2400" dirty="0">
                <a:latin typeface="Aharoni" panose="02010803020104030203" pitchFamily="2" charset="-79"/>
                <a:cs typeface="Aharoni" panose="02010803020104030203" pitchFamily="2" charset="-79"/>
              </a:rPr>
              <a:t>Voice to Text – using NLP (AI)</a:t>
            </a:r>
          </a:p>
          <a:p>
            <a:pPr marL="285750" indent="-285750">
              <a:buFont typeface="Arial" panose="020B0604020202020204" pitchFamily="34" charset="0"/>
              <a:buChar char="•"/>
            </a:pPr>
            <a:r>
              <a:rPr lang="en-US" sz="2400" dirty="0">
                <a:latin typeface="Aharoni" panose="02010803020104030203" pitchFamily="2" charset="-79"/>
                <a:cs typeface="Aharoni" panose="02010803020104030203" pitchFamily="2" charset="-79"/>
              </a:rPr>
              <a:t>Symptom Checkers</a:t>
            </a:r>
          </a:p>
          <a:p>
            <a:pPr marL="285750" indent="-285750">
              <a:buFont typeface="Arial" panose="020B0604020202020204" pitchFamily="34" charset="0"/>
              <a:buChar char="•"/>
            </a:pPr>
            <a:r>
              <a:rPr lang="en-US" sz="2400" dirty="0">
                <a:latin typeface="Aharoni" panose="02010803020104030203" pitchFamily="2" charset="-79"/>
                <a:cs typeface="Aharoni" panose="02010803020104030203" pitchFamily="2" charset="-79"/>
              </a:rPr>
              <a:t>Virtual Medical Assistant – Remote Live</a:t>
            </a:r>
          </a:p>
          <a:p>
            <a:pPr marL="285750" indent="-285750">
              <a:buFont typeface="Arial" panose="020B0604020202020204" pitchFamily="34" charset="0"/>
              <a:buChar char="•"/>
            </a:pPr>
            <a:r>
              <a:rPr lang="en-US" sz="2400" dirty="0">
                <a:latin typeface="Aharoni" panose="02010803020104030203" pitchFamily="2" charset="-79"/>
                <a:cs typeface="Aharoni" panose="02010803020104030203" pitchFamily="2" charset="-79"/>
              </a:rPr>
              <a:t>Chat Bots (Chat GPT, </a:t>
            </a:r>
            <a:r>
              <a:rPr lang="en-US" sz="2400" i="0" u="none" strike="noStrike" dirty="0">
                <a:effectLst/>
                <a:latin typeface="Aharoni" panose="02010803020104030203" pitchFamily="2" charset="-79"/>
                <a:cs typeface="Aharoni" panose="02010803020104030203" pitchFamily="2" charset="-79"/>
                <a:hlinkClick r:id="rId4">
                  <a:extLst>
                    <a:ext uri="{A12FA001-AC4F-418D-AE19-62706E023703}">
                      <ahyp:hlinkClr xmlns:ahyp="http://schemas.microsoft.com/office/drawing/2018/hyperlinkcolor" val="tx"/>
                    </a:ext>
                  </a:extLst>
                </a:hlinkClick>
              </a:rPr>
              <a:t>The</a:t>
            </a:r>
            <a:r>
              <a:rPr lang="en-US" sz="2400" i="0" u="none" strike="noStrike" dirty="0">
                <a:solidFill>
                  <a:srgbClr val="FA2B5C"/>
                </a:solidFill>
                <a:effectLst/>
                <a:latin typeface="Aharoni" panose="02010803020104030203" pitchFamily="2" charset="-79"/>
                <a:cs typeface="Aharoni" panose="02010803020104030203" pitchFamily="2" charset="-79"/>
                <a:hlinkClick r:id="rId4">
                  <a:extLst>
                    <a:ext uri="{A12FA001-AC4F-418D-AE19-62706E023703}">
                      <ahyp:hlinkClr xmlns:ahyp="http://schemas.microsoft.com/office/drawing/2018/hyperlinkcolor" val="tx"/>
                    </a:ext>
                  </a:extLst>
                </a:hlinkClick>
              </a:rPr>
              <a:t> </a:t>
            </a:r>
            <a:r>
              <a:rPr lang="en-US" sz="2400" i="0" u="none" strike="noStrike" dirty="0" err="1">
                <a:effectLst/>
                <a:latin typeface="Aharoni" panose="02010803020104030203" pitchFamily="2" charset="-79"/>
                <a:cs typeface="Aharoni" panose="02010803020104030203" pitchFamily="2" charset="-79"/>
                <a:hlinkClick r:id="rId4">
                  <a:extLst>
                    <a:ext uri="{A12FA001-AC4F-418D-AE19-62706E023703}">
                      <ahyp:hlinkClr xmlns:ahyp="http://schemas.microsoft.com/office/drawing/2018/hyperlinkcolor" val="tx"/>
                    </a:ext>
                  </a:extLst>
                </a:hlinkClick>
              </a:rPr>
              <a:t>PyCoach</a:t>
            </a:r>
            <a:r>
              <a:rPr lang="en-US" sz="2400" i="0" u="none" strike="noStrike" dirty="0">
                <a:effectLst/>
                <a:latin typeface="Aharoni" panose="02010803020104030203" pitchFamily="2" charset="-79"/>
                <a:cs typeface="Aharoni" panose="02010803020104030203" pitchFamily="2" charset="-79"/>
              </a:rPr>
              <a:t>)</a:t>
            </a:r>
          </a:p>
          <a:p>
            <a:pPr marL="285750" indent="-285750">
              <a:buFont typeface="Arial" panose="020B0604020202020204" pitchFamily="34" charset="0"/>
              <a:buChar char="•"/>
            </a:pPr>
            <a:r>
              <a:rPr lang="en-US" sz="2400" i="0" dirty="0">
                <a:effectLst/>
                <a:latin typeface="Aharoni" panose="02010803020104030203" pitchFamily="2" charset="-79"/>
                <a:cs typeface="Aharoni" panose="02010803020104030203" pitchFamily="2" charset="-79"/>
              </a:rPr>
              <a:t>Google Bard’s </a:t>
            </a:r>
            <a:r>
              <a:rPr lang="en-US" sz="2400" i="0" dirty="0">
                <a:solidFill>
                  <a:srgbClr val="242424"/>
                </a:solidFill>
                <a:effectLst/>
                <a:latin typeface="Aharoni" panose="02010803020104030203" pitchFamily="2" charset="-79"/>
                <a:cs typeface="Aharoni" panose="02010803020104030203" pitchFamily="2" charset="-79"/>
              </a:rPr>
              <a:t>Image Recognition</a:t>
            </a:r>
          </a:p>
          <a:p>
            <a:pPr marL="285750" indent="-285750">
              <a:buFont typeface="Arial" panose="020B0604020202020204" pitchFamily="34" charset="0"/>
              <a:buChar char="•"/>
            </a:pPr>
            <a:r>
              <a:rPr lang="en-US" sz="2400" dirty="0">
                <a:solidFill>
                  <a:srgbClr val="242424"/>
                </a:solidFill>
                <a:latin typeface="Aharoni" panose="02010803020104030203" pitchFamily="2" charset="-79"/>
                <a:cs typeface="Aharoni" panose="02010803020104030203" pitchFamily="2" charset="-79"/>
              </a:rPr>
              <a:t>Humanoid Medical Assistants</a:t>
            </a:r>
            <a:endParaRPr lang="en-US" sz="2400" i="0" dirty="0">
              <a:solidFill>
                <a:srgbClr val="242424"/>
              </a:solidFill>
              <a:effectLst/>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384929933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a:extLst>
              <a:ext uri="{FF2B5EF4-FFF2-40B4-BE49-F238E27FC236}">
                <a16:creationId xmlns:a16="http://schemas.microsoft.com/office/drawing/2014/main" id="{7D6E3F40-6D98-07C3-FFDE-9A1ECB2FA2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867" y="-453135"/>
            <a:ext cx="5828195" cy="328599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EC6139A-6076-48B8-2EFA-ECE0ADA4CD8E}"/>
              </a:ext>
            </a:extLst>
          </p:cNvPr>
          <p:cNvSpPr txBox="1"/>
          <p:nvPr/>
        </p:nvSpPr>
        <p:spPr>
          <a:xfrm>
            <a:off x="1005346" y="3285563"/>
            <a:ext cx="10648771" cy="2308324"/>
          </a:xfrm>
          <a:prstGeom prst="rect">
            <a:avLst/>
          </a:prstGeom>
          <a:noFill/>
        </p:spPr>
        <p:txBody>
          <a:bodyPr wrap="square">
            <a:spAutoFit/>
          </a:bodyPr>
          <a:lstStyle/>
          <a:p>
            <a:pPr marL="342900" indent="-342900">
              <a:buFont typeface="Arial" panose="020B0604020202020204" pitchFamily="34" charset="0"/>
              <a:buChar char="•"/>
            </a:pPr>
            <a:r>
              <a:rPr lang="en-US" sz="2400" b="1" dirty="0">
                <a:solidFill>
                  <a:srgbClr val="242424"/>
                </a:solidFill>
                <a:latin typeface="source-serif-pro"/>
              </a:rPr>
              <a:t>Virtual assistant</a:t>
            </a:r>
            <a:r>
              <a:rPr lang="en-US" sz="2400" dirty="0">
                <a:solidFill>
                  <a:srgbClr val="242424"/>
                </a:solidFill>
                <a:latin typeface="source-serif-pro"/>
              </a:rPr>
              <a:t> can handle appointment scheduling, patient registration, insurance verification, and basic triage…</a:t>
            </a:r>
          </a:p>
          <a:p>
            <a:pPr marL="342900" indent="-342900" algn="l">
              <a:buFont typeface="Arial" panose="020B0604020202020204" pitchFamily="34" charset="0"/>
              <a:buChar char="•"/>
            </a:pPr>
            <a:r>
              <a:rPr lang="en-US" sz="2400" dirty="0">
                <a:solidFill>
                  <a:srgbClr val="242424"/>
                </a:solidFill>
                <a:latin typeface="source-serif-pro"/>
              </a:rPr>
              <a:t>I</a:t>
            </a:r>
            <a:r>
              <a:rPr lang="en-US" sz="2400" b="1" i="0" dirty="0">
                <a:solidFill>
                  <a:srgbClr val="242424"/>
                </a:solidFill>
                <a:effectLst/>
                <a:latin typeface="source-serif-pro"/>
              </a:rPr>
              <a:t>ntelligent software solution, in a computer or chat bot (</a:t>
            </a:r>
            <a:r>
              <a:rPr lang="en-US" sz="2400" b="1" dirty="0">
                <a:solidFill>
                  <a:srgbClr val="C00000"/>
                </a:solidFill>
                <a:latin typeface="source-serif-pro"/>
              </a:rPr>
              <a:t>c</a:t>
            </a:r>
            <a:r>
              <a:rPr lang="en-US" sz="2400" b="1" i="0" dirty="0">
                <a:solidFill>
                  <a:srgbClr val="C00000"/>
                </a:solidFill>
                <a:effectLst/>
                <a:latin typeface="source-serif-pro"/>
              </a:rPr>
              <a:t>hat</a:t>
            </a:r>
            <a:r>
              <a:rPr lang="en-US" sz="2400" b="1" i="0" dirty="0">
                <a:solidFill>
                  <a:srgbClr val="242424"/>
                </a:solidFill>
                <a:effectLst/>
                <a:latin typeface="source-serif-pro"/>
              </a:rPr>
              <a:t>ting ro</a:t>
            </a:r>
            <a:r>
              <a:rPr lang="en-US" sz="2400" b="1" i="0" dirty="0">
                <a:solidFill>
                  <a:srgbClr val="C00000"/>
                </a:solidFill>
                <a:effectLst/>
                <a:latin typeface="source-serif-pro"/>
              </a:rPr>
              <a:t>bot</a:t>
            </a:r>
            <a:r>
              <a:rPr lang="en-US" sz="2400" b="1" i="0" dirty="0">
                <a:solidFill>
                  <a:srgbClr val="242424"/>
                </a:solidFill>
                <a:effectLst/>
                <a:latin typeface="source-serif-pro"/>
              </a:rPr>
              <a:t>), </a:t>
            </a:r>
            <a:r>
              <a:rPr lang="en-US" sz="2400" b="0" i="0" dirty="0">
                <a:solidFill>
                  <a:srgbClr val="242424"/>
                </a:solidFill>
                <a:effectLst/>
                <a:latin typeface="source-serif-pro"/>
              </a:rPr>
              <a:t>automates administrative tasks typically performed by human receptionists.</a:t>
            </a:r>
            <a:endParaRPr lang="en-US" sz="2400" dirty="0">
              <a:solidFill>
                <a:srgbClr val="242424"/>
              </a:solidFill>
              <a:latin typeface="source-serif-pro"/>
            </a:endParaRPr>
          </a:p>
          <a:p>
            <a:pPr marL="342900" indent="-342900" algn="l">
              <a:buFont typeface="Arial" panose="020B0604020202020204" pitchFamily="34" charset="0"/>
              <a:buChar char="•"/>
            </a:pPr>
            <a:r>
              <a:rPr lang="en-US" sz="2400" b="1" i="0" dirty="0">
                <a:solidFill>
                  <a:srgbClr val="242424"/>
                </a:solidFill>
                <a:effectLst/>
                <a:latin typeface="source-serif-pro"/>
              </a:rPr>
              <a:t>Uses artificial intelligence (AI), natural language processing (NLP), and machine learning (ML) algorithms.</a:t>
            </a:r>
          </a:p>
        </p:txBody>
      </p:sp>
      <p:pic>
        <p:nvPicPr>
          <p:cNvPr id="5" name="Picture 2">
            <a:extLst>
              <a:ext uri="{FF2B5EF4-FFF2-40B4-BE49-F238E27FC236}">
                <a16:creationId xmlns:a16="http://schemas.microsoft.com/office/drawing/2014/main" id="{507A71B1-71FE-6E78-FA6E-1A2C40EA29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00048" y="102204"/>
            <a:ext cx="4086606" cy="34035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791781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edical staff busy with their job while chatbot handle patient queries">
            <a:extLst>
              <a:ext uri="{FF2B5EF4-FFF2-40B4-BE49-F238E27FC236}">
                <a16:creationId xmlns:a16="http://schemas.microsoft.com/office/drawing/2014/main" id="{1E98E6CF-3297-8500-C075-5979CF55E7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745" y="806824"/>
            <a:ext cx="11178478" cy="5312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079611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n infographic on ways a chatbot can help a medica institute">
            <a:extLst>
              <a:ext uri="{FF2B5EF4-FFF2-40B4-BE49-F238E27FC236}">
                <a16:creationId xmlns:a16="http://schemas.microsoft.com/office/drawing/2014/main" id="{6651C62F-48CB-F85A-90DB-0E5E407727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5410" y="494179"/>
            <a:ext cx="9950824" cy="5597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262893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ard image with information on various medical services">
            <a:extLst>
              <a:ext uri="{FF2B5EF4-FFF2-40B4-BE49-F238E27FC236}">
                <a16:creationId xmlns:a16="http://schemas.microsoft.com/office/drawing/2014/main" id="{740A4601-A771-8D08-6A0F-EEE965E64F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11" y="75505"/>
            <a:ext cx="5852272" cy="607735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03AB9C8-8703-4C78-F271-ED947D9BD846}"/>
              </a:ext>
            </a:extLst>
          </p:cNvPr>
          <p:cNvSpPr txBox="1"/>
          <p:nvPr/>
        </p:nvSpPr>
        <p:spPr>
          <a:xfrm>
            <a:off x="5966265" y="1498766"/>
            <a:ext cx="6104964" cy="2554545"/>
          </a:xfrm>
          <a:prstGeom prst="rect">
            <a:avLst/>
          </a:prstGeom>
          <a:noFill/>
        </p:spPr>
        <p:txBody>
          <a:bodyPr wrap="square">
            <a:spAutoFit/>
          </a:bodyPr>
          <a:lstStyle/>
          <a:p>
            <a:pPr algn="l"/>
            <a:r>
              <a:rPr lang="en-US" sz="3200" b="1" i="0" dirty="0">
                <a:effectLst/>
                <a:latin typeface="Tahoma" panose="020B0604030504040204" pitchFamily="34" charset="0"/>
                <a:ea typeface="Tahoma" panose="020B0604030504040204" pitchFamily="34" charset="0"/>
                <a:cs typeface="Tahoma" panose="020B0604030504040204" pitchFamily="34" charset="0"/>
              </a:rPr>
              <a:t>Easy access to information related to the medical center, </a:t>
            </a:r>
            <a:r>
              <a:rPr lang="en-US" sz="3200" b="0" i="0" dirty="0">
                <a:effectLst/>
                <a:latin typeface="Tahoma" panose="020B0604030504040204" pitchFamily="34" charset="0"/>
                <a:ea typeface="Tahoma" panose="020B0604030504040204" pitchFamily="34" charset="0"/>
                <a:cs typeface="Tahoma" panose="020B0604030504040204" pitchFamily="34" charset="0"/>
              </a:rPr>
              <a:t>including list of centers, location, driving info, open hours, visitor hours and more</a:t>
            </a:r>
          </a:p>
        </p:txBody>
      </p:sp>
    </p:spTree>
    <p:extLst>
      <p:ext uri="{BB962C8B-B14F-4D97-AF65-F5344CB8AC3E}">
        <p14:creationId xmlns:p14="http://schemas.microsoft.com/office/powerpoint/2010/main" val="297844375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A long queue at the front office of a hospital">
            <a:extLst>
              <a:ext uri="{FF2B5EF4-FFF2-40B4-BE49-F238E27FC236}">
                <a16:creationId xmlns:a16="http://schemas.microsoft.com/office/drawing/2014/main" id="{69A42CF7-BE2E-E88B-0906-089385097E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4353" y="-1"/>
            <a:ext cx="9807388" cy="387275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D21F113-D014-61AE-A3AB-FE2066092765}"/>
              </a:ext>
            </a:extLst>
          </p:cNvPr>
          <p:cNvSpPr txBox="1"/>
          <p:nvPr/>
        </p:nvSpPr>
        <p:spPr>
          <a:xfrm>
            <a:off x="1434353" y="4282638"/>
            <a:ext cx="10021526" cy="1384995"/>
          </a:xfrm>
          <a:prstGeom prst="rect">
            <a:avLst/>
          </a:prstGeom>
          <a:noFill/>
        </p:spPr>
        <p:txBody>
          <a:bodyPr wrap="square">
            <a:spAutoFit/>
          </a:bodyPr>
          <a:lstStyle/>
          <a:p>
            <a:pPr marL="457200" indent="-457200" algn="l">
              <a:buFont typeface="Arial" panose="020B0604020202020204" pitchFamily="34" charset="0"/>
              <a:buChar char="•"/>
            </a:pPr>
            <a:r>
              <a:rPr lang="en-US" sz="2800" b="1" i="0" dirty="0">
                <a:effectLst/>
                <a:latin typeface="Raleway" pitchFamily="2" charset="0"/>
              </a:rPr>
              <a:t>Reduce front office work load</a:t>
            </a:r>
          </a:p>
          <a:p>
            <a:pPr marL="457200" indent="-457200" algn="l">
              <a:buFont typeface="Arial" panose="020B0604020202020204" pitchFamily="34" charset="0"/>
              <a:buChar char="•"/>
            </a:pPr>
            <a:r>
              <a:rPr lang="en-US" sz="2800" b="1" i="0" dirty="0">
                <a:effectLst/>
                <a:latin typeface="Raleway" pitchFamily="2" charset="0"/>
              </a:rPr>
              <a:t>Enable patient registration thru natural conversation. </a:t>
            </a:r>
          </a:p>
          <a:p>
            <a:pPr marL="457200" indent="-457200" algn="l">
              <a:buFont typeface="Arial" panose="020B0604020202020204" pitchFamily="34" charset="0"/>
              <a:buChar char="•"/>
            </a:pPr>
            <a:r>
              <a:rPr lang="en-US" sz="2800" b="1" i="0" dirty="0">
                <a:effectLst/>
                <a:latin typeface="Raleway" pitchFamily="2" charset="0"/>
              </a:rPr>
              <a:t>Reduce patient wait time before consultation.</a:t>
            </a:r>
          </a:p>
        </p:txBody>
      </p:sp>
    </p:spTree>
    <p:extLst>
      <p:ext uri="{BB962C8B-B14F-4D97-AF65-F5344CB8AC3E}">
        <p14:creationId xmlns:p14="http://schemas.microsoft.com/office/powerpoint/2010/main" val="296138176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octor and nurses attending patients">
            <a:extLst>
              <a:ext uri="{FF2B5EF4-FFF2-40B4-BE49-F238E27FC236}">
                <a16:creationId xmlns:a16="http://schemas.microsoft.com/office/drawing/2014/main" id="{69547161-5BE6-599B-204C-6B630F5C6D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563" y="339264"/>
            <a:ext cx="5894191" cy="533692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83A6D77-8007-4562-6EC7-8DD8A3F4C5B6}"/>
              </a:ext>
            </a:extLst>
          </p:cNvPr>
          <p:cNvSpPr txBox="1"/>
          <p:nvPr/>
        </p:nvSpPr>
        <p:spPr>
          <a:xfrm>
            <a:off x="6521570" y="1508445"/>
            <a:ext cx="5349052" cy="3108543"/>
          </a:xfrm>
          <a:prstGeom prst="rect">
            <a:avLst/>
          </a:prstGeom>
          <a:noFill/>
        </p:spPr>
        <p:txBody>
          <a:bodyPr wrap="square">
            <a:spAutoFit/>
          </a:bodyPr>
          <a:lstStyle/>
          <a:p>
            <a:pPr marL="457200" indent="-457200" algn="l">
              <a:buFont typeface="Arial" panose="020B0604020202020204" pitchFamily="34" charset="0"/>
              <a:buChar char="•"/>
            </a:pPr>
            <a:r>
              <a:rPr lang="en-US" sz="2800" b="1" i="0" dirty="0">
                <a:effectLst/>
                <a:latin typeface="Raleway" pitchFamily="2" charset="0"/>
              </a:rPr>
              <a:t>Enable doctor appointment booking thru casual chat with AI bots round the clock.</a:t>
            </a:r>
          </a:p>
          <a:p>
            <a:pPr marL="457200" indent="-457200" algn="l">
              <a:buFont typeface="Arial" panose="020B0604020202020204" pitchFamily="34" charset="0"/>
              <a:buChar char="•"/>
            </a:pPr>
            <a:r>
              <a:rPr lang="en-US" sz="2800" b="1" i="0" dirty="0">
                <a:effectLst/>
                <a:latin typeface="Raleway" pitchFamily="2" charset="0"/>
              </a:rPr>
              <a:t>Avoid the unnecessary phone calls to the front desk</a:t>
            </a:r>
            <a:r>
              <a:rPr lang="en-US" b="1" i="0" dirty="0">
                <a:solidFill>
                  <a:srgbClr val="4D4B4B"/>
                </a:solidFill>
                <a:effectLst/>
                <a:latin typeface="Raleway" pitchFamily="2" charset="0"/>
              </a:rPr>
              <a:t>.</a:t>
            </a:r>
          </a:p>
        </p:txBody>
      </p:sp>
    </p:spTree>
    <p:extLst>
      <p:ext uri="{BB962C8B-B14F-4D97-AF65-F5344CB8AC3E}">
        <p14:creationId xmlns:p14="http://schemas.microsoft.com/office/powerpoint/2010/main" val="22549893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5B8E6C0-29B8-1D39-4800-323FA7B7F5F3}"/>
              </a:ext>
            </a:extLst>
          </p:cNvPr>
          <p:cNvSpPr txBox="1"/>
          <p:nvPr/>
        </p:nvSpPr>
        <p:spPr>
          <a:xfrm>
            <a:off x="647438" y="2849337"/>
            <a:ext cx="10897124" cy="2139817"/>
          </a:xfrm>
          <a:prstGeom prst="rect">
            <a:avLst/>
          </a:prstGeom>
          <a:noFill/>
        </p:spPr>
        <p:txBody>
          <a:bodyPr wrap="square">
            <a:spAutoFit/>
          </a:bodyPr>
          <a:lstStyle/>
          <a:p>
            <a:pPr marL="457200" marR="0">
              <a:lnSpc>
                <a:spcPct val="115000"/>
              </a:lnSpc>
              <a:spcBef>
                <a:spcPts val="0"/>
              </a:spcBef>
              <a:spcAft>
                <a:spcPts val="1020"/>
              </a:spcAft>
            </a:pPr>
            <a:r>
              <a:rPr lang="en-US" sz="2400" b="1" dirty="0">
                <a:solidFill>
                  <a:srgbClr val="333333"/>
                </a:solidFill>
                <a:latin typeface="Arial" panose="020B0604020202020204" pitchFamily="34" charset="0"/>
                <a:ea typeface="Times New Roman" panose="02020603050405020304" pitchFamily="18" charset="0"/>
                <a:cs typeface="Times New Roman" panose="02020603050405020304" pitchFamily="18" charset="0"/>
              </a:rPr>
              <a:t>Both P</a:t>
            </a:r>
            <a:r>
              <a:rPr lang="en-US" sz="2400" b="1"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aper and Electronic Medical Records </a:t>
            </a:r>
            <a:r>
              <a:rPr lang="en-US" sz="2400" b="1" dirty="0">
                <a:solidFill>
                  <a:srgbClr val="C00000"/>
                </a:solidFill>
                <a:effectLst/>
                <a:latin typeface="Arial" panose="020B0604020202020204" pitchFamily="34" charset="0"/>
                <a:ea typeface="Times New Roman" panose="02020603050405020304" pitchFamily="18" charset="0"/>
                <a:cs typeface="Times New Roman" panose="02020603050405020304" pitchFamily="18" charset="0"/>
              </a:rPr>
              <a:t>must: </a:t>
            </a:r>
          </a:p>
          <a:p>
            <a:pPr marL="914400" marR="0" indent="-457200">
              <a:lnSpc>
                <a:spcPct val="115000"/>
              </a:lnSpc>
              <a:spcBef>
                <a:spcPts val="0"/>
              </a:spcBef>
              <a:spcAft>
                <a:spcPts val="1020"/>
              </a:spcAft>
              <a:buFont typeface="+mj-lt"/>
              <a:buAutoNum type="arabicPeriod"/>
            </a:pPr>
            <a:r>
              <a:rPr lang="en-US" sz="2400" b="1" dirty="0">
                <a:solidFill>
                  <a:srgbClr val="000099"/>
                </a:solidFill>
                <a:latin typeface="Arial" panose="020B0604020202020204" pitchFamily="34" charset="0"/>
                <a:ea typeface="Times New Roman" panose="02020603050405020304" pitchFamily="18" charset="0"/>
                <a:cs typeface="Times New Roman" panose="02020603050405020304" pitchFamily="18" charset="0"/>
              </a:rPr>
              <a:t>B</a:t>
            </a:r>
            <a:r>
              <a:rPr lang="en-US" sz="2400" b="1" dirty="0">
                <a:solidFill>
                  <a:srgbClr val="000099"/>
                </a:solidFill>
                <a:effectLst/>
                <a:latin typeface="Arial" panose="020B0604020202020204" pitchFamily="34" charset="0"/>
                <a:ea typeface="Times New Roman" panose="02020603050405020304" pitchFamily="18" charset="0"/>
                <a:cs typeface="Times New Roman" panose="02020603050405020304" pitchFamily="18" charset="0"/>
              </a:rPr>
              <a:t>e “ adequate”, “accurate” and “complete”, and </a:t>
            </a:r>
            <a:r>
              <a:rPr lang="en-US" sz="2400" b="1" dirty="0">
                <a:solidFill>
                  <a:srgbClr val="000099"/>
                </a:solidFill>
                <a:latin typeface="Arial" panose="020B0604020202020204" pitchFamily="34" charset="0"/>
                <a:ea typeface="Times New Roman" panose="02020603050405020304" pitchFamily="18" charset="0"/>
                <a:cs typeface="Times New Roman" panose="02020603050405020304" pitchFamily="18" charset="0"/>
              </a:rPr>
              <a:t>R</a:t>
            </a:r>
            <a:r>
              <a:rPr lang="en-US" sz="2400" b="1" dirty="0">
                <a:solidFill>
                  <a:srgbClr val="000099"/>
                </a:solidFill>
                <a:effectLst/>
                <a:latin typeface="Arial" panose="020B0604020202020204" pitchFamily="34" charset="0"/>
                <a:ea typeface="Times New Roman" panose="02020603050405020304" pitchFamily="18" charset="0"/>
                <a:cs typeface="Times New Roman" panose="02020603050405020304" pitchFamily="18" charset="0"/>
              </a:rPr>
              <a:t>emain current, </a:t>
            </a:r>
          </a:p>
          <a:p>
            <a:pPr marL="914400" marR="0" indent="-457200">
              <a:lnSpc>
                <a:spcPct val="115000"/>
              </a:lnSpc>
              <a:spcBef>
                <a:spcPts val="0"/>
              </a:spcBef>
              <a:spcAft>
                <a:spcPts val="1020"/>
              </a:spcAft>
              <a:buFont typeface="+mj-lt"/>
              <a:buAutoNum type="arabicPeriod"/>
            </a:pPr>
            <a:r>
              <a:rPr lang="en-US" sz="2400" b="1" dirty="0">
                <a:solidFill>
                  <a:srgbClr val="000099"/>
                </a:solidFill>
                <a:latin typeface="Arial" panose="020B0604020202020204" pitchFamily="34" charset="0"/>
                <a:ea typeface="Times New Roman" panose="02020603050405020304" pitchFamily="18" charset="0"/>
                <a:cs typeface="Times New Roman" panose="02020603050405020304" pitchFamily="18" charset="0"/>
              </a:rPr>
              <a:t>M</a:t>
            </a:r>
            <a:r>
              <a:rPr lang="en-US" sz="2400" b="1" dirty="0">
                <a:solidFill>
                  <a:srgbClr val="000099"/>
                </a:solidFill>
                <a:effectLst/>
                <a:latin typeface="Arial" panose="020B0604020202020204" pitchFamily="34" charset="0"/>
                <a:ea typeface="Times New Roman" panose="02020603050405020304" pitchFamily="18" charset="0"/>
                <a:cs typeface="Times New Roman" panose="02020603050405020304" pitchFamily="18" charset="0"/>
              </a:rPr>
              <a:t>aintained in an accessible manner, </a:t>
            </a:r>
            <a:r>
              <a:rPr lang="en-US" sz="2400" b="1" dirty="0">
                <a:solidFill>
                  <a:srgbClr val="000099"/>
                </a:solidFill>
                <a:latin typeface="Arial" panose="020B0604020202020204" pitchFamily="34" charset="0"/>
                <a:ea typeface="Times New Roman" panose="02020603050405020304" pitchFamily="18" charset="0"/>
                <a:cs typeface="Times New Roman" panose="02020603050405020304" pitchFamily="18" charset="0"/>
              </a:rPr>
              <a:t>R</a:t>
            </a:r>
            <a:r>
              <a:rPr lang="en-US" sz="2400" b="1" dirty="0">
                <a:solidFill>
                  <a:srgbClr val="000099"/>
                </a:solidFill>
                <a:effectLst/>
                <a:latin typeface="Arial" panose="020B0604020202020204" pitchFamily="34" charset="0"/>
                <a:ea typeface="Times New Roman" panose="02020603050405020304" pitchFamily="18" charset="0"/>
                <a:cs typeface="Times New Roman" panose="02020603050405020304" pitchFamily="18" charset="0"/>
              </a:rPr>
              <a:t>eadily available for review</a:t>
            </a:r>
            <a:r>
              <a:rPr lang="en-US" sz="2400" b="1"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 </a:t>
            </a:r>
          </a:p>
          <a:p>
            <a:pPr marL="914400" marR="0" indent="-457200">
              <a:lnSpc>
                <a:spcPct val="115000"/>
              </a:lnSpc>
              <a:spcBef>
                <a:spcPts val="0"/>
              </a:spcBef>
              <a:spcAft>
                <a:spcPts val="1020"/>
              </a:spcAft>
              <a:buFont typeface="+mj-lt"/>
              <a:buAutoNum type="arabicPeriod"/>
            </a:pPr>
            <a:r>
              <a:rPr lang="en-US" sz="2400" b="1" dirty="0">
                <a:solidFill>
                  <a:srgbClr val="C00000"/>
                </a:solidFill>
                <a:latin typeface="Arial" panose="020B0604020202020204" pitchFamily="34" charset="0"/>
                <a:ea typeface="Times New Roman" panose="02020603050405020304" pitchFamily="18" charset="0"/>
                <a:cs typeface="Times New Roman" panose="02020603050405020304" pitchFamily="18" charset="0"/>
              </a:rPr>
              <a:t>M</a:t>
            </a:r>
            <a:r>
              <a:rPr lang="en-US" sz="2400" b="1" dirty="0">
                <a:solidFill>
                  <a:srgbClr val="C00000"/>
                </a:solidFill>
                <a:effectLst/>
                <a:latin typeface="Arial" panose="020B0604020202020204" pitchFamily="34" charset="0"/>
                <a:ea typeface="Times New Roman" panose="02020603050405020304" pitchFamily="18" charset="0"/>
                <a:cs typeface="Times New Roman" panose="02020603050405020304" pitchFamily="18" charset="0"/>
              </a:rPr>
              <a:t>ust</a:t>
            </a:r>
            <a:r>
              <a:rPr lang="en-US" sz="2400" b="1"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 be in full compliance with Federal and State Laws. </a:t>
            </a:r>
          </a:p>
        </p:txBody>
      </p:sp>
      <p:pic>
        <p:nvPicPr>
          <p:cNvPr id="3078" name="Picture 6">
            <a:extLst>
              <a:ext uri="{FF2B5EF4-FFF2-40B4-BE49-F238E27FC236}">
                <a16:creationId xmlns:a16="http://schemas.microsoft.com/office/drawing/2014/main" id="{658DD8EB-42B9-3F73-B39A-BBDF0BE1D1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7738" y="290635"/>
            <a:ext cx="3996524" cy="2276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188203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A medical diagnosys lab">
            <a:extLst>
              <a:ext uri="{FF2B5EF4-FFF2-40B4-BE49-F238E27FC236}">
                <a16:creationId xmlns:a16="http://schemas.microsoft.com/office/drawing/2014/main" id="{BB320D48-3E03-6088-9220-81B2C7C770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5" y="870133"/>
            <a:ext cx="6336813" cy="373637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3D9EFFB-CBDD-D275-04EB-BEE72EA68640}"/>
              </a:ext>
            </a:extLst>
          </p:cNvPr>
          <p:cNvSpPr txBox="1"/>
          <p:nvPr/>
        </p:nvSpPr>
        <p:spPr>
          <a:xfrm>
            <a:off x="6797615" y="1029218"/>
            <a:ext cx="4887877" cy="3970318"/>
          </a:xfrm>
          <a:prstGeom prst="rect">
            <a:avLst/>
          </a:prstGeom>
          <a:noFill/>
        </p:spPr>
        <p:txBody>
          <a:bodyPr wrap="square">
            <a:spAutoFit/>
          </a:bodyPr>
          <a:lstStyle/>
          <a:p>
            <a:pPr marL="457200" indent="-457200" algn="l">
              <a:buFont typeface="Arial" panose="020B0604020202020204" pitchFamily="34" charset="0"/>
              <a:buChar char="•"/>
            </a:pPr>
            <a:r>
              <a:rPr lang="en-US" sz="2800" b="1" i="0" dirty="0">
                <a:effectLst/>
                <a:latin typeface="Raleway" pitchFamily="2" charset="0"/>
              </a:rPr>
              <a:t>Enable registration for diagnostic testing</a:t>
            </a:r>
          </a:p>
          <a:p>
            <a:pPr marL="457200" indent="-457200" algn="l">
              <a:buFont typeface="Arial" panose="020B0604020202020204" pitchFamily="34" charset="0"/>
              <a:buChar char="•"/>
            </a:pPr>
            <a:r>
              <a:rPr lang="en-US" sz="2800" b="1" i="0" dirty="0">
                <a:effectLst/>
                <a:latin typeface="Raleway" pitchFamily="2" charset="0"/>
              </a:rPr>
              <a:t>View available diagnostic tests, costs </a:t>
            </a:r>
            <a:r>
              <a:rPr lang="en-US" sz="2800" b="1" i="0" dirty="0" err="1">
                <a:effectLst/>
                <a:latin typeface="Raleway" pitchFamily="2" charset="0"/>
              </a:rPr>
              <a:t>etc</a:t>
            </a:r>
            <a:r>
              <a:rPr lang="en-US" sz="2800" b="1" i="0" dirty="0">
                <a:effectLst/>
                <a:latin typeface="Raleway" pitchFamily="2" charset="0"/>
              </a:rPr>
              <a:t>…, and </a:t>
            </a:r>
          </a:p>
          <a:p>
            <a:pPr marL="457200" indent="-457200" algn="l">
              <a:buFont typeface="Arial" panose="020B0604020202020204" pitchFamily="34" charset="0"/>
              <a:buChar char="•"/>
            </a:pPr>
            <a:r>
              <a:rPr lang="en-US" sz="2800" b="1" i="0" dirty="0">
                <a:effectLst/>
                <a:latin typeface="Raleway" pitchFamily="2" charset="0"/>
              </a:rPr>
              <a:t>Book appointments for diagnostic tests thru interaction with chatbots.</a:t>
            </a:r>
          </a:p>
        </p:txBody>
      </p:sp>
    </p:spTree>
    <p:extLst>
      <p:ext uri="{BB962C8B-B14F-4D97-AF65-F5344CB8AC3E}">
        <p14:creationId xmlns:p14="http://schemas.microsoft.com/office/powerpoint/2010/main" val="410154194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Image of health updates by chatbot">
            <a:extLst>
              <a:ext uri="{FF2B5EF4-FFF2-40B4-BE49-F238E27FC236}">
                <a16:creationId xmlns:a16="http://schemas.microsoft.com/office/drawing/2014/main" id="{EB843E43-AC1F-A768-463B-62C6BD9C21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87" y="33841"/>
            <a:ext cx="6622281" cy="609801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C75DDF1-1D64-A60D-1B81-049EB670A43D}"/>
              </a:ext>
            </a:extLst>
          </p:cNvPr>
          <p:cNvSpPr txBox="1"/>
          <p:nvPr/>
        </p:nvSpPr>
        <p:spPr>
          <a:xfrm>
            <a:off x="7117976" y="1312403"/>
            <a:ext cx="4596696" cy="3539430"/>
          </a:xfrm>
          <a:prstGeom prst="rect">
            <a:avLst/>
          </a:prstGeom>
          <a:noFill/>
        </p:spPr>
        <p:txBody>
          <a:bodyPr wrap="square">
            <a:spAutoFit/>
          </a:bodyPr>
          <a:lstStyle/>
          <a:p>
            <a:pPr marL="457200" indent="-457200" algn="l">
              <a:buFont typeface="Arial" panose="020B0604020202020204" pitchFamily="34" charset="0"/>
              <a:buChar char="•"/>
            </a:pPr>
            <a:r>
              <a:rPr lang="en-US" sz="2800" b="1" i="0" dirty="0">
                <a:effectLst/>
                <a:latin typeface="Raleway" pitchFamily="2" charset="0"/>
              </a:rPr>
              <a:t>Doctor may send health updates to patients thru chatbots.</a:t>
            </a:r>
          </a:p>
          <a:p>
            <a:pPr marL="457200" indent="-457200" algn="l">
              <a:buFont typeface="Arial" panose="020B0604020202020204" pitchFamily="34" charset="0"/>
              <a:buChar char="•"/>
            </a:pPr>
            <a:r>
              <a:rPr lang="en-US" sz="2800" b="1" i="0" dirty="0">
                <a:effectLst/>
                <a:latin typeface="Raleway" pitchFamily="2" charset="0"/>
              </a:rPr>
              <a:t>Provide information about diseases, diagnostic tests, and treatment of various medical disorders.</a:t>
            </a:r>
          </a:p>
        </p:txBody>
      </p:sp>
    </p:spTree>
    <p:extLst>
      <p:ext uri="{BB962C8B-B14F-4D97-AF65-F5344CB8AC3E}">
        <p14:creationId xmlns:p14="http://schemas.microsoft.com/office/powerpoint/2010/main" val="278325209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7AA6FB6C-A0CF-D621-CC0D-11C983D8E3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 y="12563"/>
            <a:ext cx="12192000" cy="604220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B52B52B-D4AD-80A3-23DB-09246C5CB185}"/>
              </a:ext>
            </a:extLst>
          </p:cNvPr>
          <p:cNvSpPr txBox="1"/>
          <p:nvPr/>
        </p:nvSpPr>
        <p:spPr>
          <a:xfrm>
            <a:off x="2671482" y="6243027"/>
            <a:ext cx="7400364" cy="584775"/>
          </a:xfrm>
          <a:prstGeom prst="rect">
            <a:avLst/>
          </a:prstGeom>
          <a:noFill/>
        </p:spPr>
        <p:txBody>
          <a:bodyPr wrap="square">
            <a:spAutoFit/>
          </a:bodyPr>
          <a:lstStyle/>
          <a:p>
            <a:pPr algn="ctr" fontAlgn="base"/>
            <a:r>
              <a:rPr lang="en-US" sz="3200" b="0" i="0" dirty="0">
                <a:solidFill>
                  <a:srgbClr val="FFFFFF"/>
                </a:solidFill>
                <a:effectLst/>
                <a:latin typeface="Open Sans" panose="020B0606030504020204" pitchFamily="34" charset="0"/>
              </a:rPr>
              <a:t>Virtual medical assistant</a:t>
            </a:r>
          </a:p>
        </p:txBody>
      </p:sp>
    </p:spTree>
    <p:extLst>
      <p:ext uri="{BB962C8B-B14F-4D97-AF65-F5344CB8AC3E}">
        <p14:creationId xmlns:p14="http://schemas.microsoft.com/office/powerpoint/2010/main" val="206508406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1D30DB1-231D-4AC3-EF1D-7E1293A451CE}"/>
              </a:ext>
            </a:extLst>
          </p:cNvPr>
          <p:cNvSpPr txBox="1"/>
          <p:nvPr/>
        </p:nvSpPr>
        <p:spPr>
          <a:xfrm>
            <a:off x="649014" y="503832"/>
            <a:ext cx="10893971" cy="707886"/>
          </a:xfrm>
          <a:prstGeom prst="rect">
            <a:avLst/>
          </a:prstGeom>
          <a:noFill/>
        </p:spPr>
        <p:txBody>
          <a:bodyPr wrap="square">
            <a:spAutoFit/>
          </a:bodyPr>
          <a:lstStyle/>
          <a:p>
            <a:pPr algn="ctr"/>
            <a:r>
              <a:rPr lang="en-US" sz="4000" b="1" i="0" dirty="0">
                <a:solidFill>
                  <a:schemeClr val="accent1">
                    <a:lumMod val="50000"/>
                  </a:schemeClr>
                </a:solidFill>
                <a:effectLst/>
                <a:latin typeface="Assistant" panose="020F0502020204030204" pitchFamily="2" charset="-79"/>
                <a:cs typeface="Assistant" panose="020F0502020204030204" pitchFamily="2" charset="-79"/>
              </a:rPr>
              <a:t>16 to 100+ Languages Instant Translator</a:t>
            </a:r>
          </a:p>
        </p:txBody>
      </p:sp>
      <p:pic>
        <p:nvPicPr>
          <p:cNvPr id="2056" name="Picture 8">
            <a:extLst>
              <a:ext uri="{FF2B5EF4-FFF2-40B4-BE49-F238E27FC236}">
                <a16:creationId xmlns:a16="http://schemas.microsoft.com/office/drawing/2014/main" id="{5BF86562-CD26-F0FB-BC0D-BF5C7ECF68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2811" y="1526940"/>
            <a:ext cx="1871436" cy="187143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Voice Translator 16 Languages ​​Bluetooth Instant Translate Headphones  Spanish">
            <a:extLst>
              <a:ext uri="{FF2B5EF4-FFF2-40B4-BE49-F238E27FC236}">
                <a16:creationId xmlns:a16="http://schemas.microsoft.com/office/drawing/2014/main" id="{59864B93-DB1E-7D6D-663A-1A7B41148F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6415" y="1557566"/>
            <a:ext cx="1871434" cy="187143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214025A-E581-B955-80C7-44BC0F9E9497}"/>
              </a:ext>
            </a:extLst>
          </p:cNvPr>
          <p:cNvSpPr txBox="1"/>
          <p:nvPr/>
        </p:nvSpPr>
        <p:spPr>
          <a:xfrm>
            <a:off x="404446" y="3481487"/>
            <a:ext cx="11138539" cy="2246769"/>
          </a:xfrm>
          <a:prstGeom prst="rect">
            <a:avLst/>
          </a:prstGeom>
          <a:noFill/>
        </p:spPr>
        <p:txBody>
          <a:bodyPr wrap="square">
            <a:spAutoFit/>
          </a:bodyPr>
          <a:lstStyle/>
          <a:p>
            <a:pPr algn="l" fontAlgn="t"/>
            <a:r>
              <a:rPr lang="en-US" sz="2400" b="1" i="0" dirty="0">
                <a:solidFill>
                  <a:srgbClr val="000099"/>
                </a:solidFill>
                <a:effectLst/>
                <a:latin typeface="Roboto" panose="02000000000000000000" pitchFamily="2" charset="0"/>
              </a:rPr>
              <a:t>64,129,473 views Feb 22, 2019</a:t>
            </a:r>
          </a:p>
          <a:p>
            <a:r>
              <a:rPr lang="en-US" sz="2400" dirty="0">
                <a:solidFill>
                  <a:srgbClr val="131313"/>
                </a:solidFill>
                <a:effectLst/>
              </a:rPr>
              <a:t>Talk &amp; Translate is an essential voice and text translator that allows you to communicate anywhere in the world. Whether you are on a holiday abroad, an international business meeting, or just chatting with foreign friends, Talk &amp; Translate will help you speak 33 languages instantly using its advanced speech recognition and translation engines.</a:t>
            </a:r>
            <a:br>
              <a:rPr lang="en-US" sz="2000" dirty="0"/>
            </a:br>
            <a:r>
              <a:rPr lang="en-US" sz="2000" b="0" i="0" u="sng" strike="noStrike" dirty="0">
                <a:solidFill>
                  <a:srgbClr val="000099"/>
                </a:solidFill>
                <a:effectLst/>
                <a:latin typeface="arial" panose="020B0604020202020204" pitchFamily="34" charset="0"/>
                <a:hlinkClick r:id="rId4">
                  <a:extLst>
                    <a:ext uri="{A12FA001-AC4F-418D-AE19-62706E023703}">
                      <ahyp:hlinkClr xmlns:ahyp="http://schemas.microsoft.com/office/drawing/2018/hyperlinkcolor" val="tx"/>
                    </a:ext>
                  </a:extLst>
                </a:hlinkClick>
              </a:rPr>
              <a:t>You can now speak over 30 languages with Talk &amp; Translate</a:t>
            </a:r>
          </a:p>
        </p:txBody>
      </p:sp>
      <p:sp>
        <p:nvSpPr>
          <p:cNvPr id="10" name="Rectangle 14">
            <a:extLst>
              <a:ext uri="{FF2B5EF4-FFF2-40B4-BE49-F238E27FC236}">
                <a16:creationId xmlns:a16="http://schemas.microsoft.com/office/drawing/2014/main" id="{F89E1C20-0F1D-16C6-9B10-7985F1002075}"/>
              </a:ext>
            </a:extLst>
          </p:cNvPr>
          <p:cNvSpPr>
            <a:spLocks noChangeArrowheads="1"/>
          </p:cNvSpPr>
          <p:nvPr/>
        </p:nvSpPr>
        <p:spPr bwMode="auto">
          <a:xfrm>
            <a:off x="7033846" y="3144843"/>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26979"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FFFFFF"/>
                </a:solidFill>
                <a:effectLst/>
                <a:latin typeface="Arial" panose="020B0604020202020204" pitchFamily="34" charset="0"/>
                <a:cs typeface="Arial" panose="020B0604020202020204" pitchFamily="34" charset="0"/>
              </a:rPr>
              <a:t>0:49</a:t>
            </a:r>
            <a:endParaRPr kumimoji="0" lang="en-US" altLang="en-US" sz="1000" b="0" i="0" u="none" strike="noStrike" cap="none" normalizeH="0" baseline="0">
              <a:ln>
                <a:noFill/>
              </a:ln>
              <a:solidFill>
                <a:srgbClr val="1A0DAB"/>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2061" name="Picture 13">
            <a:extLst>
              <a:ext uri="{FF2B5EF4-FFF2-40B4-BE49-F238E27FC236}">
                <a16:creationId xmlns:a16="http://schemas.microsoft.com/office/drawing/2014/main" id="{31BD4877-E0CB-E023-7726-26FD6979DC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87326" y="1529931"/>
            <a:ext cx="3292698" cy="1846583"/>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a:hlinkClick r:id="rId4"/>
            <a:extLst>
              <a:ext uri="{FF2B5EF4-FFF2-40B4-BE49-F238E27FC236}">
                <a16:creationId xmlns:a16="http://schemas.microsoft.com/office/drawing/2014/main" id="{5FEF2D74-53D9-B680-24DE-36DF38DF27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48347" y="2261949"/>
            <a:ext cx="1167051" cy="1167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955518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4" name="Picture 4" descr="How To Write A Thank You Note In Five Easy Steps">
            <a:extLst>
              <a:ext uri="{FF2B5EF4-FFF2-40B4-BE49-F238E27FC236}">
                <a16:creationId xmlns:a16="http://schemas.microsoft.com/office/drawing/2014/main" id="{5EA6798F-2E50-AB5E-A418-AC5E5B36F8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3521" y="902866"/>
            <a:ext cx="9144960" cy="51529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44581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05989" y="533400"/>
            <a:ext cx="9688831" cy="990600"/>
          </a:xfrm>
          <a:solidFill>
            <a:schemeClr val="bg1">
              <a:lumMod val="75000"/>
            </a:schemeClr>
          </a:solidFill>
        </p:spPr>
        <p:txBody>
          <a:bodyPr>
            <a:normAutofit/>
          </a:bodyPr>
          <a:lstStyle/>
          <a:p>
            <a:pPr algn="ctr"/>
            <a:br>
              <a:rPr lang="en-US" altLang="en-US" sz="1200" dirty="0">
                <a:solidFill>
                  <a:srgbClr val="800000"/>
                </a:solidFill>
                <a:latin typeface="Aharoni" panose="02010803020104030203" pitchFamily="2" charset="-79"/>
                <a:cs typeface="Aharoni" panose="02010803020104030203" pitchFamily="2" charset="-79"/>
              </a:rPr>
            </a:br>
            <a:r>
              <a:rPr lang="en-US" altLang="en-US" sz="4000" dirty="0">
                <a:solidFill>
                  <a:srgbClr val="800000"/>
                </a:solidFill>
                <a:latin typeface="Aharoni" panose="02010803020104030203" pitchFamily="2" charset="-79"/>
                <a:cs typeface="Aharoni" panose="02010803020104030203" pitchFamily="2" charset="-79"/>
              </a:rPr>
              <a:t>federal law, Rules &amp; regulations</a:t>
            </a:r>
            <a:endParaRPr lang="en-US" sz="4000" dirty="0">
              <a:solidFill>
                <a:srgbClr val="800000"/>
              </a:solidFill>
              <a:latin typeface="Aharoni" panose="02010803020104030203" pitchFamily="2" charset="-79"/>
              <a:cs typeface="Aharoni" panose="02010803020104030203" pitchFamily="2" charset="-79"/>
            </a:endParaRPr>
          </a:p>
        </p:txBody>
      </p:sp>
      <p:sp>
        <p:nvSpPr>
          <p:cNvPr id="2" name="Content Placeholder 1"/>
          <p:cNvSpPr>
            <a:spLocks noGrp="1"/>
          </p:cNvSpPr>
          <p:nvPr>
            <p:ph idx="1"/>
          </p:nvPr>
        </p:nvSpPr>
        <p:spPr>
          <a:xfrm>
            <a:off x="483269" y="2043881"/>
            <a:ext cx="5088933" cy="4015388"/>
          </a:xfrm>
        </p:spPr>
        <p:txBody>
          <a:bodyPr>
            <a:noAutofit/>
          </a:bodyPr>
          <a:lstStyle/>
          <a:p>
            <a:pPr>
              <a:lnSpc>
                <a:spcPct val="90000"/>
              </a:lnSpc>
            </a:pPr>
            <a:r>
              <a:rPr lang="en-US" dirty="0">
                <a:latin typeface="Tahoma" panose="020B0604030504040204" pitchFamily="34" charset="0"/>
                <a:ea typeface="Tahoma" panose="020B0604030504040204" pitchFamily="34" charset="0"/>
                <a:cs typeface="Tahoma" panose="020B0604030504040204" pitchFamily="34" charset="0"/>
              </a:rPr>
              <a:t>1974 - Federal Privacy Act</a:t>
            </a:r>
          </a:p>
          <a:p>
            <a:pPr>
              <a:lnSpc>
                <a:spcPct val="90000"/>
              </a:lnSpc>
            </a:pPr>
            <a:r>
              <a:rPr lang="en-US" altLang="en-US" b="1" dirty="0">
                <a:solidFill>
                  <a:srgbClr val="C00000"/>
                </a:solidFill>
                <a:latin typeface="Tahoma" panose="020B0604030504040204" pitchFamily="34" charset="0"/>
                <a:ea typeface="Tahoma" panose="020B0604030504040204" pitchFamily="34" charset="0"/>
                <a:cs typeface="Tahoma" panose="020B0604030504040204" pitchFamily="34" charset="0"/>
              </a:rPr>
              <a:t>1992 - HIPAA</a:t>
            </a:r>
            <a:r>
              <a:rPr lang="en-US" altLang="en-US" dirty="0">
                <a:latin typeface="Tahoma" panose="020B0604030504040204" pitchFamily="34" charset="0"/>
                <a:ea typeface="Tahoma" panose="020B0604030504040204" pitchFamily="34" charset="0"/>
                <a:cs typeface="Tahoma" panose="020B0604030504040204" pitchFamily="34" charset="0"/>
              </a:rPr>
              <a:t>: Introduced </a:t>
            </a:r>
          </a:p>
          <a:p>
            <a:pPr>
              <a:lnSpc>
                <a:spcPct val="90000"/>
              </a:lnSpc>
            </a:pPr>
            <a:r>
              <a:rPr lang="en-US" altLang="en-US" dirty="0">
                <a:latin typeface="Tahoma" panose="020B0604030504040204" pitchFamily="34" charset="0"/>
                <a:ea typeface="Tahoma" panose="020B0604030504040204" pitchFamily="34" charset="0"/>
                <a:cs typeface="Tahoma" panose="020B0604030504040204" pitchFamily="34" charset="0"/>
              </a:rPr>
              <a:t>1996 – HIPAA amended</a:t>
            </a:r>
          </a:p>
          <a:p>
            <a:pPr>
              <a:lnSpc>
                <a:spcPct val="90000"/>
              </a:lnSpc>
            </a:pPr>
            <a:r>
              <a:rPr lang="en-US" altLang="en-US" dirty="0">
                <a:latin typeface="Tahoma" panose="020B0604030504040204" pitchFamily="34" charset="0"/>
                <a:ea typeface="Tahoma" panose="020B0604030504040204" pitchFamily="34" charset="0"/>
                <a:cs typeface="Tahoma" panose="020B0604030504040204" pitchFamily="34" charset="0"/>
              </a:rPr>
              <a:t>2000 – Privacy Rule added</a:t>
            </a:r>
          </a:p>
          <a:p>
            <a:pPr>
              <a:lnSpc>
                <a:spcPct val="90000"/>
              </a:lnSpc>
            </a:pPr>
            <a:r>
              <a:rPr lang="en-US" altLang="en-US" dirty="0">
                <a:latin typeface="Tahoma" panose="020B0604030504040204" pitchFamily="34" charset="0"/>
                <a:ea typeface="Tahoma" panose="020B0604030504040204" pitchFamily="34" charset="0"/>
                <a:cs typeface="Tahoma" panose="020B0604030504040204" pitchFamily="34" charset="0"/>
              </a:rPr>
              <a:t>2003 – Security Rule effective</a:t>
            </a:r>
          </a:p>
          <a:p>
            <a:pPr>
              <a:lnSpc>
                <a:spcPct val="90000"/>
              </a:lnSpc>
            </a:pPr>
            <a:r>
              <a:rPr lang="en-US" b="1" dirty="0">
                <a:solidFill>
                  <a:srgbClr val="C00000"/>
                </a:solidFill>
                <a:latin typeface="Tahoma" panose="020B0604030504040204" pitchFamily="34" charset="0"/>
                <a:ea typeface="Tahoma" panose="020B0604030504040204" pitchFamily="34" charset="0"/>
                <a:cs typeface="Tahoma" panose="020B0604030504040204" pitchFamily="34" charset="0"/>
              </a:rPr>
              <a:t>2004 – Office of National Coordinator (ONC)</a:t>
            </a:r>
          </a:p>
          <a:p>
            <a:pPr>
              <a:lnSpc>
                <a:spcPct val="90000"/>
              </a:lnSpc>
            </a:pPr>
            <a:r>
              <a:rPr lang="en-US" altLang="en-US" dirty="0">
                <a:latin typeface="Tahoma" panose="020B0604030504040204" pitchFamily="34" charset="0"/>
                <a:ea typeface="Tahoma" panose="020B0604030504040204" pitchFamily="34" charset="0"/>
                <a:cs typeface="Tahoma" panose="020B0604030504040204" pitchFamily="34" charset="0"/>
              </a:rPr>
              <a:t>2006 – HIPAA Enforcement Rule introduced</a:t>
            </a:r>
          </a:p>
          <a:p>
            <a:pPr>
              <a:lnSpc>
                <a:spcPct val="90000"/>
              </a:lnSpc>
            </a:pPr>
            <a:r>
              <a:rPr lang="en-US" b="1" dirty="0">
                <a:solidFill>
                  <a:srgbClr val="C00000"/>
                </a:solidFill>
                <a:latin typeface="Tahoma" panose="020B0604030504040204" pitchFamily="34" charset="0"/>
                <a:ea typeface="Tahoma" panose="020B0604030504040204" pitchFamily="34" charset="0"/>
                <a:cs typeface="Tahoma" panose="020B0604030504040204" pitchFamily="34" charset="0"/>
              </a:rPr>
              <a:t>2009 – HITECH ACT* </a:t>
            </a:r>
            <a:r>
              <a:rPr lang="en-US" dirty="0">
                <a:latin typeface="Tahoma" panose="020B0604030504040204" pitchFamily="34" charset="0"/>
                <a:ea typeface="Tahoma" panose="020B0604030504040204" pitchFamily="34" charset="0"/>
                <a:cs typeface="Tahoma" panose="020B0604030504040204" pitchFamily="34" charset="0"/>
              </a:rPr>
              <a:t>– became law</a:t>
            </a:r>
          </a:p>
          <a:p>
            <a:pPr>
              <a:lnSpc>
                <a:spcPct val="90000"/>
              </a:lnSpc>
            </a:pPr>
            <a:endParaRPr lang="en-US" sz="2400" b="1"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descr="https://tse1.mm.bing.net/th?&amp;id=JN.AupXMWlSsKNzx8RkLSPQQw&amp;w=300&amp;h=300&amp;c=0&amp;pid=1.9&amp;rs=0&amp;p=0">
            <a:extLst>
              <a:ext uri="{FF2B5EF4-FFF2-40B4-BE49-F238E27FC236}">
                <a16:creationId xmlns:a16="http://schemas.microsoft.com/office/drawing/2014/main" id="{B79E6917-A5A3-4EB5-8CC8-6A21D230BDA7}"/>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601" y="239486"/>
            <a:ext cx="2402477" cy="1436914"/>
          </a:xfrm>
          <a:prstGeom prst="rect">
            <a:avLst/>
          </a:prstGeom>
          <a:noFill/>
          <a:ln>
            <a:noFill/>
          </a:ln>
        </p:spPr>
      </p:pic>
      <p:sp>
        <p:nvSpPr>
          <p:cNvPr id="5" name="Content Placeholder 1">
            <a:extLst>
              <a:ext uri="{FF2B5EF4-FFF2-40B4-BE49-F238E27FC236}">
                <a16:creationId xmlns:a16="http://schemas.microsoft.com/office/drawing/2014/main" id="{6C936AE9-407E-D6FE-4F70-072C7C7854CD}"/>
              </a:ext>
            </a:extLst>
          </p:cNvPr>
          <p:cNvSpPr txBox="1">
            <a:spLocks/>
          </p:cNvSpPr>
          <p:nvPr/>
        </p:nvSpPr>
        <p:spPr>
          <a:xfrm>
            <a:off x="5487076" y="2043881"/>
            <a:ext cx="6398952" cy="3080143"/>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a:lnSpc>
                <a:spcPct val="90000"/>
              </a:lnSpc>
            </a:pPr>
            <a:r>
              <a:rPr lang="en-US" b="1" dirty="0">
                <a:solidFill>
                  <a:srgbClr val="C00000"/>
                </a:solidFill>
                <a:latin typeface="Tahoma" panose="020B0604030504040204" pitchFamily="34" charset="0"/>
                <a:ea typeface="Tahoma" panose="020B0604030504040204" pitchFamily="34" charset="0"/>
                <a:cs typeface="Tahoma" panose="020B0604030504040204" pitchFamily="34" charset="0"/>
              </a:rPr>
              <a:t>2011 – Office of Civil Rights (OCR)</a:t>
            </a:r>
            <a:r>
              <a:rPr lang="en-US" dirty="0">
                <a:latin typeface="Tahoma" panose="020B0604030504040204" pitchFamily="34" charset="0"/>
                <a:ea typeface="Tahoma" panose="020B0604030504040204" pitchFamily="34" charset="0"/>
                <a:cs typeface="Tahoma" panose="020B0604030504040204" pitchFamily="34" charset="0"/>
              </a:rPr>
              <a:t> </a:t>
            </a:r>
          </a:p>
          <a:p>
            <a:r>
              <a:rPr lang="en-US" dirty="0">
                <a:latin typeface="Tahoma" panose="020B0604030504040204" pitchFamily="34" charset="0"/>
                <a:ea typeface="Tahoma" panose="020B0604030504040204" pitchFamily="34" charset="0"/>
                <a:cs typeface="Tahoma" panose="020B0604030504040204" pitchFamily="34" charset="0"/>
              </a:rPr>
              <a:t>2013 – Omnibus Final Rule adopted</a:t>
            </a:r>
          </a:p>
          <a:p>
            <a:r>
              <a:rPr lang="en-US" b="1" dirty="0">
                <a:solidFill>
                  <a:srgbClr val="C00000"/>
                </a:solidFill>
                <a:latin typeface="Tahoma" panose="020B0604030504040204" pitchFamily="34" charset="0"/>
                <a:ea typeface="Tahoma" panose="020B0604030504040204" pitchFamily="34" charset="0"/>
                <a:cs typeface="Tahoma" panose="020B0604030504040204" pitchFamily="34" charset="0"/>
              </a:rPr>
              <a:t>2016 - 21st Century Cures Act </a:t>
            </a:r>
          </a:p>
          <a:p>
            <a:r>
              <a:rPr lang="en-US" dirty="0">
                <a:latin typeface="Tahoma" panose="020B0604030504040204" pitchFamily="34" charset="0"/>
                <a:ea typeface="Tahoma" panose="020B0604030504040204" pitchFamily="34" charset="0"/>
                <a:cs typeface="Tahoma" panose="020B0604030504040204" pitchFamily="34" charset="0"/>
              </a:rPr>
              <a:t>2019 – CMS audits</a:t>
            </a:r>
          </a:p>
          <a:p>
            <a:pPr marL="0" indent="0">
              <a:lnSpc>
                <a:spcPct val="90000"/>
              </a:lnSpc>
              <a:buFont typeface="Arial" panose="020B0604020202020204" pitchFamily="34" charset="0"/>
              <a:buNone/>
            </a:pPr>
            <a:endParaRPr lang="en-US" altLang="en-US" sz="2400" dirty="0"/>
          </a:p>
        </p:txBody>
      </p:sp>
      <p:sp>
        <p:nvSpPr>
          <p:cNvPr id="7" name="TextBox 6">
            <a:extLst>
              <a:ext uri="{FF2B5EF4-FFF2-40B4-BE49-F238E27FC236}">
                <a16:creationId xmlns:a16="http://schemas.microsoft.com/office/drawing/2014/main" id="{1541A4D4-1796-60BE-26DB-85312A520B74}"/>
              </a:ext>
            </a:extLst>
          </p:cNvPr>
          <p:cNvSpPr txBox="1"/>
          <p:nvPr/>
        </p:nvSpPr>
        <p:spPr>
          <a:xfrm>
            <a:off x="475542" y="6211669"/>
            <a:ext cx="11419277" cy="461665"/>
          </a:xfrm>
          <a:prstGeom prst="rect">
            <a:avLst/>
          </a:prstGeom>
          <a:noFill/>
        </p:spPr>
        <p:txBody>
          <a:bodyPr wrap="square">
            <a:spAutoFit/>
          </a:bodyPr>
          <a:lstStyle/>
          <a:p>
            <a:pPr algn="ctr"/>
            <a:r>
              <a:rPr lang="en-US" sz="2400" b="1" i="0" dirty="0">
                <a:solidFill>
                  <a:schemeClr val="bg1"/>
                </a:solidFill>
                <a:effectLst/>
                <a:latin typeface="Roboto" panose="02000000000000000000" pitchFamily="2" charset="0"/>
              </a:rPr>
              <a:t>* Health Information Technology for Economic and Clinical Health Act</a:t>
            </a:r>
            <a:endParaRPr lang="en-US" sz="2400" b="1" dirty="0">
              <a:solidFill>
                <a:schemeClr val="bg1"/>
              </a:solidFill>
            </a:endParaRPr>
          </a:p>
        </p:txBody>
      </p:sp>
      <p:pic>
        <p:nvPicPr>
          <p:cNvPr id="2050" name="Picture 2" descr="President Obama signs the 21st Century Cures Act - CBS News">
            <a:extLst>
              <a:ext uri="{FF2B5EF4-FFF2-40B4-BE49-F238E27FC236}">
                <a16:creationId xmlns:a16="http://schemas.microsoft.com/office/drawing/2014/main" id="{BEA2ADF6-A192-14B8-A369-38ADC7D463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67688" y="3547227"/>
            <a:ext cx="3901965" cy="2601310"/>
          </a:xfrm>
          <a:prstGeom prst="rect">
            <a:avLst/>
          </a:prstGeom>
          <a:noFill/>
          <a:extLst>
            <a:ext uri="{909E8E84-426E-40DD-AFC4-6F175D3DCCD1}">
              <a14:hiddenFill xmlns:a14="http://schemas.microsoft.com/office/drawing/2010/main">
                <a:solidFill>
                  <a:srgbClr val="FFFFFF"/>
                </a:solidFill>
              </a14:hiddenFill>
            </a:ext>
          </a:extLst>
        </p:spPr>
      </p:pic>
      <p:sp>
        <p:nvSpPr>
          <p:cNvPr id="6" name="Arrow: Bent 5">
            <a:extLst>
              <a:ext uri="{FF2B5EF4-FFF2-40B4-BE49-F238E27FC236}">
                <a16:creationId xmlns:a16="http://schemas.microsoft.com/office/drawing/2014/main" id="{BB35D231-3137-3EAC-4238-F20E0A31B370}"/>
              </a:ext>
            </a:extLst>
          </p:cNvPr>
          <p:cNvSpPr/>
          <p:nvPr/>
        </p:nvSpPr>
        <p:spPr>
          <a:xfrm rot="5400000">
            <a:off x="10107663" y="2756996"/>
            <a:ext cx="488731" cy="1210008"/>
          </a:xfrm>
          <a:prstGeom prst="ben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6424405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69BAB-BDC4-2503-9434-90E4CF97756D}"/>
              </a:ext>
            </a:extLst>
          </p:cNvPr>
          <p:cNvSpPr>
            <a:spLocks noGrp="1"/>
          </p:cNvSpPr>
          <p:nvPr>
            <p:ph type="ctrTitle"/>
          </p:nvPr>
        </p:nvSpPr>
        <p:spPr>
          <a:xfrm>
            <a:off x="2976673" y="6729"/>
            <a:ext cx="8637073" cy="2292822"/>
          </a:xfrm>
          <a:solidFill>
            <a:schemeClr val="bg1">
              <a:lumMod val="75000"/>
            </a:schemeClr>
          </a:solidFill>
        </p:spPr>
        <p:txBody>
          <a:bodyPr>
            <a:normAutofit/>
          </a:bodyPr>
          <a:lstStyle/>
          <a:p>
            <a:pPr algn="ctr"/>
            <a:r>
              <a:rPr kumimoji="0" lang="en-US" sz="4000" b="1" i="0" u="none" strike="noStrike" kern="1200" cap="none" spc="0" normalizeH="0" baseline="0" noProof="0" dirty="0">
                <a:ln>
                  <a:noFill/>
                </a:ln>
                <a:solidFill>
                  <a:schemeClr val="accent1">
                    <a:lumMod val="50000"/>
                  </a:schemeClr>
                </a:solidFill>
                <a:effectLst/>
                <a:uLnTx/>
                <a:uFillTx/>
                <a:latin typeface="Aharoni" panose="02010803020104030203" pitchFamily="2" charset="-79"/>
                <a:cs typeface="Aharoni" panose="02010803020104030203" pitchFamily="2" charset="-79"/>
              </a:rPr>
              <a:t>HHS ONC Rule </a:t>
            </a:r>
            <a:br>
              <a:rPr kumimoji="0" lang="en-US" sz="4000" b="1" i="1" u="none" strike="noStrike" kern="1200" cap="none" spc="0" normalizeH="0" baseline="0" noProof="0" dirty="0">
                <a:ln>
                  <a:noFill/>
                </a:ln>
                <a:effectLst/>
                <a:uLnTx/>
                <a:uFillTx/>
                <a:latin typeface="Georgia"/>
                <a:ea typeface="+mj-ea"/>
                <a:cs typeface="+mj-cs"/>
              </a:rPr>
            </a:br>
            <a:r>
              <a:rPr kumimoji="0" lang="en-US" sz="4000" b="1" i="1" u="none" strike="noStrike" kern="1200" cap="none" spc="0" normalizeH="0" baseline="0" noProof="0" dirty="0">
                <a:ln>
                  <a:noFill/>
                </a:ln>
                <a:effectLst/>
                <a:uLnTx/>
                <a:uFillTx/>
                <a:latin typeface="Georgia"/>
                <a:ea typeface="+mj-ea"/>
                <a:cs typeface="+mj-cs"/>
              </a:rPr>
              <a:t>The 21st Century Cures Act</a:t>
            </a:r>
            <a:br>
              <a:rPr kumimoji="0" lang="en-US" sz="4000" b="1" i="1" u="none" strike="noStrike" kern="1200" cap="none" spc="0" normalizeH="0" baseline="0" noProof="0" dirty="0">
                <a:ln>
                  <a:noFill/>
                </a:ln>
                <a:effectLst/>
                <a:uLnTx/>
                <a:uFillTx/>
                <a:latin typeface="Georgia"/>
                <a:ea typeface="+mj-ea"/>
                <a:cs typeface="+mj-cs"/>
              </a:rPr>
            </a:br>
            <a:r>
              <a:rPr lang="en-US" sz="2400" b="1" kern="0" dirty="0">
                <a:effectLst/>
                <a:latin typeface="Arial" panose="020B0604020202020204" pitchFamily="34" charset="0"/>
                <a:ea typeface="Times New Roman" panose="02020603050405020304" pitchFamily="18" charset="0"/>
              </a:rPr>
              <a:t>federal law </a:t>
            </a:r>
            <a:r>
              <a:rPr lang="en-US" sz="2400" b="1" u="sng" kern="0" dirty="0">
                <a:effectLst/>
                <a:latin typeface="Arial" panose="020B0604020202020204" pitchFamily="34" charset="0"/>
                <a:ea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became law in late 2016,</a:t>
            </a:r>
            <a:br>
              <a:rPr lang="en-US" sz="2400" b="1" u="sng" kern="0" dirty="0">
                <a:effectLst/>
                <a:latin typeface="Arial" panose="020B0604020202020204" pitchFamily="34" charset="0"/>
                <a:ea typeface="Times New Roman" panose="02020603050405020304" pitchFamily="18" charset="0"/>
                <a:cs typeface="Times New Roman" panose="02020603050405020304" pitchFamily="18" charset="0"/>
              </a:rPr>
            </a:br>
            <a:endParaRPr lang="en-US" sz="2400" b="1" dirty="0"/>
          </a:p>
        </p:txBody>
      </p:sp>
      <p:sp>
        <p:nvSpPr>
          <p:cNvPr id="3" name="Subtitle 2">
            <a:extLst>
              <a:ext uri="{FF2B5EF4-FFF2-40B4-BE49-F238E27FC236}">
                <a16:creationId xmlns:a16="http://schemas.microsoft.com/office/drawing/2014/main" id="{61A7702D-C691-9536-B01E-4600A7DBEDDE}"/>
              </a:ext>
            </a:extLst>
          </p:cNvPr>
          <p:cNvSpPr>
            <a:spLocks noGrp="1"/>
          </p:cNvSpPr>
          <p:nvPr>
            <p:ph type="subTitle" idx="1"/>
          </p:nvPr>
        </p:nvSpPr>
        <p:spPr>
          <a:xfrm>
            <a:off x="1718441" y="2475189"/>
            <a:ext cx="9348951" cy="3294993"/>
          </a:xfrm>
          <a:solidFill>
            <a:schemeClr val="bg1">
              <a:lumMod val="85000"/>
            </a:schemeClr>
          </a:solidFill>
        </p:spPr>
        <p:txBody>
          <a:bodyPr>
            <a:noAutofit/>
          </a:bodyPr>
          <a:lstStyle/>
          <a:p>
            <a:pPr marL="0" marR="0" lvl="0" indent="0" defTabSz="914400" rtl="0" eaLnBrk="1" fontAlgn="auto" latinLnBrk="0" hangingPunct="1">
              <a:lnSpc>
                <a:spcPct val="85000"/>
              </a:lnSpc>
              <a:spcBef>
                <a:spcPct val="0"/>
              </a:spcBef>
              <a:spcAft>
                <a:spcPts val="0"/>
              </a:spcAft>
              <a:buClrTx/>
              <a:buSzTx/>
              <a:buFontTx/>
              <a:buNone/>
              <a:tabLst/>
              <a:defRPr/>
            </a:pPr>
            <a:r>
              <a:rPr kumimoji="0" lang="en-US" sz="2400" b="1" i="1" u="none" strike="noStrike" kern="1200" cap="none" spc="0" normalizeH="0" baseline="0" noProof="0" dirty="0">
                <a:ln>
                  <a:noFill/>
                </a:ln>
                <a:effectLst/>
                <a:uLnTx/>
                <a:uFillTx/>
                <a:latin typeface="Georgia"/>
                <a:ea typeface="+mj-ea"/>
                <a:cs typeface="+mj-cs"/>
              </a:rPr>
              <a:t> </a:t>
            </a:r>
            <a:endParaRPr kumimoji="0" lang="en-US" sz="2400" i="1" u="none" strike="noStrike" kern="1200" cap="none" spc="0" normalizeH="0" baseline="0" noProof="0" dirty="0">
              <a:ln>
                <a:noFill/>
              </a:ln>
              <a:solidFill>
                <a:srgbClr val="C00000"/>
              </a:solidFill>
              <a:effectLst/>
              <a:uLnTx/>
              <a:uFillTx/>
              <a:latin typeface="Georgia"/>
              <a:ea typeface="+mj-ea"/>
              <a:cs typeface="+mj-cs"/>
            </a:endParaRPr>
          </a:p>
          <a:p>
            <a:pPr marL="971550" lvl="1" indent="-514350" algn="l">
              <a:lnSpc>
                <a:spcPct val="85000"/>
              </a:lnSpc>
              <a:spcBef>
                <a:spcPct val="0"/>
              </a:spcBef>
              <a:buFont typeface="+mj-lt"/>
              <a:buAutoNum type="arabicPeriod"/>
              <a:defRPr/>
            </a:pPr>
            <a:r>
              <a:rPr kumimoji="0" lang="en-US" sz="2400" b="1"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Interoperability</a:t>
            </a:r>
            <a:r>
              <a:rPr kumimoji="0" lang="en-US" sz="240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rPr>
              <a:t>C</a:t>
            </a:r>
            <a:r>
              <a:rPr lang="en-US" sz="2400" kern="0" dirty="0" err="1">
                <a:effectLst/>
                <a:latin typeface="Arial" panose="020B0604020202020204" pitchFamily="34"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ompliance</a:t>
            </a:r>
            <a:r>
              <a:rPr lang="en-US" sz="2400" kern="0" dirty="0">
                <a:effectLst/>
                <a:latin typeface="Arial" panose="020B0604020202020204" pitchFamily="34"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 date was </a:t>
            </a:r>
            <a:r>
              <a:rPr lang="en-US" sz="2400" kern="0" dirty="0" err="1">
                <a:effectLst/>
                <a:latin typeface="Arial" panose="020B0604020202020204" pitchFamily="34"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Decembere</a:t>
            </a:r>
            <a:r>
              <a:rPr lang="en-US" sz="2400" kern="0" dirty="0">
                <a:effectLst/>
                <a:latin typeface="Arial" panose="020B0604020202020204" pitchFamily="34"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 31, 2023.</a:t>
            </a:r>
            <a:endParaRPr lang="en-US" sz="2400" kern="0" dirty="0">
              <a:effectLst/>
              <a:latin typeface="Tahoma" panose="020B0604030504040204" pitchFamily="34" charset="0"/>
              <a:ea typeface="Tahoma" panose="020B0604030504040204" pitchFamily="34" charset="0"/>
              <a:cs typeface="Tahoma" panose="020B0604030504040204" pitchFamily="34" charset="0"/>
            </a:endParaRPr>
          </a:p>
          <a:p>
            <a:pPr lvl="2" algn="l">
              <a:lnSpc>
                <a:spcPct val="85000"/>
              </a:lnSpc>
              <a:spcBef>
                <a:spcPct val="0"/>
              </a:spcBef>
              <a:defRPr/>
            </a:pPr>
            <a:endParaRPr kumimoji="0" lang="en-US" sz="2400"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endParaRPr>
          </a:p>
          <a:p>
            <a:pPr marL="971550" lvl="1" indent="-514350" algn="l">
              <a:lnSpc>
                <a:spcPct val="85000"/>
              </a:lnSpc>
              <a:spcBef>
                <a:spcPct val="0"/>
              </a:spcBef>
              <a:buFont typeface="+mj-lt"/>
              <a:buAutoNum type="arabicPeriod"/>
              <a:defRPr/>
            </a:pPr>
            <a:r>
              <a:rPr lang="en-US" sz="2400" b="1" dirty="0">
                <a:solidFill>
                  <a:srgbClr val="C00000"/>
                </a:solidFill>
                <a:latin typeface="Tahoma" panose="020B0604030504040204" pitchFamily="34" charset="0"/>
                <a:ea typeface="Tahoma" panose="020B0604030504040204" pitchFamily="34" charset="0"/>
                <a:cs typeface="Tahoma" panose="020B0604030504040204" pitchFamily="34" charset="0"/>
              </a:rPr>
              <a:t>Information Blocking </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dirty="0">
                <a:latin typeface="Tahoma" panose="020B0604030504040204" pitchFamily="34" charset="0"/>
                <a:ea typeface="Tahoma" panose="020B0604030504040204" pitchFamily="34" charset="0"/>
                <a:cs typeface="Tahoma" panose="020B0604030504040204" pitchFamily="34" charset="0"/>
              </a:rPr>
              <a:t>Compliance date </a:t>
            </a:r>
            <a:r>
              <a:rPr lang="en-US" sz="2400" kern="0" dirty="0">
                <a:effectLst/>
                <a:latin typeface="Arial" panose="020B0604020202020204" pitchFamily="34" charset="0"/>
                <a:ea typeface="Times New Roman" panose="02020603050405020304" pitchFamily="18" charset="0"/>
              </a:rPr>
              <a:t>was </a:t>
            </a:r>
            <a:r>
              <a:rPr lang="en-US" sz="2400" kern="0" dirty="0">
                <a:effectLst/>
                <a:latin typeface="Arial" panose="020B0604020202020204" pitchFamily="34" charset="0"/>
                <a:ea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April 5, 2021.</a:t>
            </a:r>
            <a:endParaRPr lang="en-US" sz="2400" dirty="0">
              <a:latin typeface="Tahoma" panose="020B0604030504040204" pitchFamily="34" charset="0"/>
              <a:ea typeface="Tahoma" panose="020B0604030504040204" pitchFamily="34" charset="0"/>
              <a:cs typeface="Tahoma" panose="020B0604030504040204" pitchFamily="34" charset="0"/>
            </a:endParaRPr>
          </a:p>
          <a:p>
            <a:pPr lvl="2" algn="l">
              <a:lnSpc>
                <a:spcPct val="85000"/>
              </a:lnSpc>
              <a:spcBef>
                <a:spcPct val="0"/>
              </a:spcBef>
              <a:defRPr/>
            </a:pPr>
            <a:endParaRPr kumimoji="0" lang="en-US" sz="240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endParaRPr>
          </a:p>
          <a:p>
            <a:pPr marL="971550" lvl="1" indent="-514350" algn="l">
              <a:lnSpc>
                <a:spcPct val="85000"/>
              </a:lnSpc>
              <a:spcBef>
                <a:spcPct val="0"/>
              </a:spcBef>
              <a:buFont typeface="+mj-lt"/>
              <a:buAutoNum type="arabicPeriod"/>
              <a:defRPr/>
            </a:pPr>
            <a:r>
              <a:rPr lang="en-US" sz="2400" b="1" dirty="0">
                <a:solidFill>
                  <a:srgbClr val="C00000"/>
                </a:solidFill>
                <a:latin typeface="Tahoma" panose="020B0604030504040204" pitchFamily="34" charset="0"/>
                <a:ea typeface="Tahoma" panose="020B0604030504040204" pitchFamily="34" charset="0"/>
                <a:cs typeface="Tahoma" panose="020B0604030504040204" pitchFamily="34" charset="0"/>
              </a:rPr>
              <a:t>Health IT Certification Program </a:t>
            </a:r>
            <a:r>
              <a:rPr lang="en-US" sz="2400" dirty="0">
                <a:latin typeface="Tahoma" panose="020B0604030504040204" pitchFamily="34" charset="0"/>
                <a:ea typeface="Tahoma" panose="020B0604030504040204" pitchFamily="34" charset="0"/>
                <a:cs typeface="Tahoma" panose="020B0604030504040204" pitchFamily="34" charset="0"/>
              </a:rPr>
              <a:t>by Office National Coordinator (</a:t>
            </a:r>
            <a:r>
              <a:rPr kumimoji="0" lang="en-US" sz="240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rPr>
              <a:t>ONC) – Compliance Date December 2023.</a:t>
            </a:r>
            <a:endParaRPr lang="en-US" sz="2400" dirty="0"/>
          </a:p>
        </p:txBody>
      </p:sp>
      <p:pic>
        <p:nvPicPr>
          <p:cNvPr id="4" name="Picture 4" descr="Download Ai Generated Artificial Intelligence Brain Royalty-Free Stock  Illustration Image - Pixabay">
            <a:extLst>
              <a:ext uri="{FF2B5EF4-FFF2-40B4-BE49-F238E27FC236}">
                <a16:creationId xmlns:a16="http://schemas.microsoft.com/office/drawing/2014/main" id="{B2157986-0100-86A4-ACF0-4255E91B34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085" y="-19191"/>
            <a:ext cx="3050830" cy="2297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66338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E3E42-9156-EED9-7851-DBB155CC5933}"/>
              </a:ext>
            </a:extLst>
          </p:cNvPr>
          <p:cNvSpPr>
            <a:spLocks noGrp="1"/>
          </p:cNvSpPr>
          <p:nvPr>
            <p:ph type="title"/>
          </p:nvPr>
        </p:nvSpPr>
        <p:spPr>
          <a:xfrm>
            <a:off x="1294362" y="549686"/>
            <a:ext cx="9603275" cy="1049235"/>
          </a:xfrm>
          <a:solidFill>
            <a:schemeClr val="bg1">
              <a:lumMod val="75000"/>
            </a:schemeClr>
          </a:solidFill>
        </p:spPr>
        <p:txBody>
          <a:bodyPr/>
          <a:lstStyle/>
          <a:p>
            <a:pPr algn="ctr"/>
            <a:r>
              <a:rPr lang="en-US" b="1" kern="0" dirty="0">
                <a:solidFill>
                  <a:schemeClr val="accent1">
                    <a:lumMod val="50000"/>
                  </a:schemeClr>
                </a:solidFill>
                <a:latin typeface="Arial" panose="020B0604020202020204" pitchFamily="34" charset="0"/>
                <a:ea typeface="Times New Roman" panose="02020603050405020304" pitchFamily="18" charset="0"/>
                <a:cs typeface="Times New Roman" panose="02020603050405020304" pitchFamily="18" charset="0"/>
              </a:rPr>
              <a:t>21st Century Cures Act </a:t>
            </a:r>
            <a:br>
              <a:rPr lang="en-US" b="1" kern="0" dirty="0">
                <a:solidFill>
                  <a:schemeClr val="accent1">
                    <a:lumMod val="50000"/>
                  </a:schemeClr>
                </a:solidFill>
                <a:latin typeface="Arial" panose="020B0604020202020204" pitchFamily="34" charset="0"/>
                <a:ea typeface="Times New Roman" panose="02020603050405020304" pitchFamily="18" charset="0"/>
                <a:cs typeface="Times New Roman" panose="02020603050405020304" pitchFamily="18" charset="0"/>
              </a:rPr>
            </a:br>
            <a:r>
              <a:rPr lang="en-US" b="1" kern="0" dirty="0">
                <a:solidFill>
                  <a:schemeClr val="accent1">
                    <a:lumMod val="50000"/>
                  </a:schemeClr>
                </a:solidFill>
                <a:latin typeface="Arial" panose="020B0604020202020204" pitchFamily="34" charset="0"/>
                <a:ea typeface="Times New Roman" panose="02020603050405020304" pitchFamily="18" charset="0"/>
                <a:cs typeface="Times New Roman" panose="02020603050405020304" pitchFamily="18" charset="0"/>
              </a:rPr>
              <a:t>also address mental health</a:t>
            </a:r>
            <a:endParaRPr lang="en-US" dirty="0">
              <a:solidFill>
                <a:schemeClr val="accent1">
                  <a:lumMod val="50000"/>
                </a:schemeClr>
              </a:solidFill>
            </a:endParaRPr>
          </a:p>
        </p:txBody>
      </p:sp>
      <p:sp>
        <p:nvSpPr>
          <p:cNvPr id="3" name="Content Placeholder 2">
            <a:extLst>
              <a:ext uri="{FF2B5EF4-FFF2-40B4-BE49-F238E27FC236}">
                <a16:creationId xmlns:a16="http://schemas.microsoft.com/office/drawing/2014/main" id="{1DA659D7-62F0-0E06-2E27-25E29E87DEC9}"/>
              </a:ext>
            </a:extLst>
          </p:cNvPr>
          <p:cNvSpPr>
            <a:spLocks noGrp="1"/>
          </p:cNvSpPr>
          <p:nvPr>
            <p:ph idx="1"/>
          </p:nvPr>
        </p:nvSpPr>
        <p:spPr>
          <a:xfrm>
            <a:off x="1451579" y="2015732"/>
            <a:ext cx="9603275" cy="4010314"/>
          </a:xfrm>
        </p:spPr>
        <p:txBody>
          <a:bodyPr/>
          <a:lstStyle/>
          <a:p>
            <a:pPr marL="0" marR="0" indent="0">
              <a:lnSpc>
                <a:spcPct val="150000"/>
              </a:lnSpc>
              <a:spcBef>
                <a:spcPts val="0"/>
              </a:spcBef>
              <a:spcAft>
                <a:spcPts val="800"/>
              </a:spcAft>
              <a:buNone/>
            </a:pPr>
            <a:r>
              <a:rPr lang="en-US" sz="2400" u="sng" kern="0" dirty="0">
                <a:effectLst/>
                <a:latin typeface="Arial" panose="020B0604020202020204" pitchFamily="34" charset="0"/>
                <a:ea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The act calls for the following funding for mental health:</a:t>
            </a:r>
            <a:r>
              <a:rPr lang="en-US" sz="2400" kern="0" dirty="0">
                <a:effectLst/>
                <a:latin typeface="Arial" panose="020B0604020202020204" pitchFamily="34" charset="0"/>
                <a:ea typeface="Times New Roman" panose="02020603050405020304" pitchFamily="18" charset="0"/>
                <a:cs typeface="Times New Roman" panose="02020603050405020304" pitchFamily="18" charset="0"/>
              </a:rPr>
              <a:t> </a:t>
            </a:r>
          </a:p>
          <a:p>
            <a:pPr marL="457200" lvl="1">
              <a:lnSpc>
                <a:spcPct val="150000"/>
              </a:lnSpc>
              <a:spcBef>
                <a:spcPts val="0"/>
              </a:spcBef>
              <a:spcAft>
                <a:spcPts val="800"/>
              </a:spcAft>
            </a:pPr>
            <a:r>
              <a:rPr lang="en-US" sz="2400" kern="0" dirty="0">
                <a:solidFill>
                  <a:srgbClr val="1A242B"/>
                </a:solidFill>
                <a:effectLst/>
                <a:latin typeface="Arial" panose="020B0604020202020204" pitchFamily="34" charset="0"/>
                <a:ea typeface="Times New Roman" panose="02020603050405020304" pitchFamily="18" charset="0"/>
                <a:cs typeface="Times New Roman" panose="02020603050405020304" pitchFamily="18" charset="0"/>
              </a:rPr>
              <a:t>$1 billion - </a:t>
            </a:r>
            <a:r>
              <a:rPr lang="en-US" sz="2400" b="1" kern="0" dirty="0">
                <a:solidFill>
                  <a:srgbClr val="1A242B"/>
                </a:solidFill>
                <a:effectLst/>
                <a:latin typeface="Arial" panose="020B0604020202020204" pitchFamily="34" charset="0"/>
                <a:ea typeface="Times New Roman" panose="02020603050405020304" pitchFamily="18" charset="0"/>
                <a:cs typeface="Times New Roman" panose="02020603050405020304" pitchFamily="18" charset="0"/>
              </a:rPr>
              <a:t>opioid epidemic</a:t>
            </a:r>
            <a:r>
              <a:rPr lang="en-US" sz="2400" kern="0" dirty="0">
                <a:solidFill>
                  <a:srgbClr val="1A242B"/>
                </a:solidFill>
                <a:effectLst/>
                <a:latin typeface="Arial" panose="020B0604020202020204" pitchFamily="34" charset="0"/>
                <a:ea typeface="Times New Roman" panose="02020603050405020304" pitchFamily="18" charset="0"/>
                <a:cs typeface="Times New Roman" panose="02020603050405020304" pitchFamily="18" charset="0"/>
              </a:rPr>
              <a:t>, </a:t>
            </a:r>
          </a:p>
          <a:p>
            <a:pPr marL="457200" lvl="1">
              <a:lnSpc>
                <a:spcPct val="150000"/>
              </a:lnSpc>
              <a:spcBef>
                <a:spcPts val="0"/>
              </a:spcBef>
              <a:spcAft>
                <a:spcPts val="800"/>
              </a:spcAft>
            </a:pPr>
            <a:r>
              <a:rPr lang="en-US" sz="2400" kern="0" dirty="0">
                <a:solidFill>
                  <a:srgbClr val="1A242B"/>
                </a:solidFill>
                <a:effectLst/>
                <a:latin typeface="Arial" panose="020B0604020202020204" pitchFamily="34" charset="0"/>
                <a:ea typeface="Times New Roman" panose="02020603050405020304" pitchFamily="18" charset="0"/>
                <a:cs typeface="Times New Roman" panose="02020603050405020304" pitchFamily="18" charset="0"/>
              </a:rPr>
              <a:t>$30 million for </a:t>
            </a:r>
            <a:r>
              <a:rPr lang="en-US" sz="2400" b="1" kern="0" dirty="0">
                <a:solidFill>
                  <a:srgbClr val="1A242B"/>
                </a:solidFill>
                <a:effectLst/>
                <a:latin typeface="Arial" panose="020B0604020202020204" pitchFamily="34" charset="0"/>
                <a:ea typeface="Times New Roman" panose="02020603050405020304" pitchFamily="18" charset="0"/>
                <a:cs typeface="Times New Roman" panose="02020603050405020304" pitchFamily="18" charset="0"/>
              </a:rPr>
              <a:t>suicide prevention</a:t>
            </a:r>
            <a:r>
              <a:rPr lang="en-US" sz="2400" kern="0" dirty="0">
                <a:solidFill>
                  <a:srgbClr val="1A242B"/>
                </a:solidFill>
                <a:effectLst/>
                <a:latin typeface="Arial" panose="020B0604020202020204" pitchFamily="34" charset="0"/>
                <a:ea typeface="Times New Roman" panose="02020603050405020304" pitchFamily="18" charset="0"/>
                <a:cs typeface="Times New Roman" panose="02020603050405020304" pitchFamily="18" charset="0"/>
              </a:rPr>
              <a:t>, </a:t>
            </a:r>
          </a:p>
          <a:p>
            <a:pPr marL="457200" lvl="1">
              <a:lnSpc>
                <a:spcPct val="150000"/>
              </a:lnSpc>
              <a:spcBef>
                <a:spcPts val="0"/>
              </a:spcBef>
              <a:spcAft>
                <a:spcPts val="800"/>
              </a:spcAft>
            </a:pPr>
            <a:r>
              <a:rPr lang="en-US" sz="2400" kern="0" dirty="0">
                <a:solidFill>
                  <a:srgbClr val="1A242B"/>
                </a:solidFill>
                <a:effectLst/>
                <a:latin typeface="Arial" panose="020B0604020202020204" pitchFamily="34" charset="0"/>
                <a:ea typeface="Times New Roman" panose="02020603050405020304" pitchFamily="18" charset="0"/>
                <a:cs typeface="Times New Roman" panose="02020603050405020304" pitchFamily="18" charset="0"/>
              </a:rPr>
              <a:t>$12.5 million for expanded </a:t>
            </a:r>
            <a:r>
              <a:rPr lang="en-US" sz="2400" b="1" kern="0" dirty="0">
                <a:solidFill>
                  <a:srgbClr val="1A242B"/>
                </a:solidFill>
                <a:effectLst/>
                <a:latin typeface="Arial" panose="020B0604020202020204" pitchFamily="34" charset="0"/>
                <a:ea typeface="Times New Roman" panose="02020603050405020304" pitchFamily="18" charset="0"/>
                <a:cs typeface="Times New Roman" panose="02020603050405020304" pitchFamily="18" charset="0"/>
              </a:rPr>
              <a:t>crisis response capabilities</a:t>
            </a:r>
            <a:r>
              <a:rPr lang="en-US" sz="2400" kern="0" dirty="0">
                <a:solidFill>
                  <a:srgbClr val="1A242B"/>
                </a:solidFill>
                <a:effectLst/>
                <a:latin typeface="Arial" panose="020B0604020202020204" pitchFamily="34" charset="0"/>
                <a:ea typeface="Times New Roman" panose="02020603050405020304" pitchFamily="18" charset="0"/>
                <a:cs typeface="Times New Roman" panose="02020603050405020304" pitchFamily="18" charset="0"/>
              </a:rPr>
              <a:t>, and </a:t>
            </a:r>
          </a:p>
          <a:p>
            <a:pPr marL="457200" lvl="1">
              <a:lnSpc>
                <a:spcPct val="150000"/>
              </a:lnSpc>
              <a:spcBef>
                <a:spcPts val="0"/>
              </a:spcBef>
              <a:spcAft>
                <a:spcPts val="800"/>
              </a:spcAft>
            </a:pPr>
            <a:r>
              <a:rPr lang="en-US" sz="2400" kern="0" dirty="0">
                <a:solidFill>
                  <a:srgbClr val="1A242B"/>
                </a:solidFill>
                <a:effectLst/>
                <a:latin typeface="Arial" panose="020B0604020202020204" pitchFamily="34" charset="0"/>
                <a:ea typeface="Times New Roman" panose="02020603050405020304" pitchFamily="18" charset="0"/>
                <a:cs typeface="Times New Roman" panose="02020603050405020304" pitchFamily="18" charset="0"/>
              </a:rPr>
              <a:t>$5 million </a:t>
            </a:r>
            <a:r>
              <a:rPr lang="en-US" sz="2400" b="1" kern="0" dirty="0">
                <a:solidFill>
                  <a:srgbClr val="1A242B"/>
                </a:solidFill>
                <a:effectLst/>
                <a:latin typeface="Arial" panose="020B0604020202020204" pitchFamily="34" charset="0"/>
                <a:ea typeface="Times New Roman" panose="02020603050405020304" pitchFamily="18" charset="0"/>
                <a:cs typeface="Times New Roman" panose="02020603050405020304" pitchFamily="18" charset="0"/>
              </a:rPr>
              <a:t>maternal depression.</a:t>
            </a:r>
            <a:endParaRPr lang="en-US" sz="2400" b="1"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3994803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6802BEC-352A-D25B-D71F-F1D7FBF0DE9A}"/>
              </a:ext>
            </a:extLst>
          </p:cNvPr>
          <p:cNvSpPr>
            <a:spLocks noGrp="1"/>
          </p:cNvSpPr>
          <p:nvPr>
            <p:ph idx="1"/>
          </p:nvPr>
        </p:nvSpPr>
        <p:spPr>
          <a:xfrm>
            <a:off x="1150883" y="347021"/>
            <a:ext cx="10026869" cy="5767753"/>
          </a:xfrm>
        </p:spPr>
        <p:txBody>
          <a:bodyPr>
            <a:normAutofit/>
          </a:bodyPr>
          <a:lstStyle/>
          <a:p>
            <a:pPr marL="0" indent="0" algn="ctr">
              <a:buNone/>
            </a:pPr>
            <a:r>
              <a:rPr lang="en-US" sz="4400" b="1" dirty="0">
                <a:solidFill>
                  <a:schemeClr val="accent1">
                    <a:lumMod val="50000"/>
                  </a:schemeClr>
                </a:solidFill>
              </a:rPr>
              <a:t>DEFINITIONS</a:t>
            </a:r>
            <a:r>
              <a:rPr lang="en-US" sz="4400" dirty="0"/>
              <a:t> </a:t>
            </a:r>
            <a:endParaRPr lang="en-US" sz="2400" dirty="0"/>
          </a:p>
          <a:p>
            <a:r>
              <a:rPr lang="en-US" sz="2800" b="1" dirty="0"/>
              <a:t>USCDI – United States Code Data for Interoperability (Compliance 2023)</a:t>
            </a:r>
          </a:p>
          <a:p>
            <a:pPr lvl="1"/>
            <a:r>
              <a:rPr lang="en-US" sz="2600" dirty="0"/>
              <a:t>Modern nationally standardized medical record as per Cures Act.</a:t>
            </a:r>
            <a:r>
              <a:rPr lang="en-US" sz="2600" b="1" dirty="0"/>
              <a:t> </a:t>
            </a:r>
          </a:p>
          <a:p>
            <a:r>
              <a:rPr lang="en-US" sz="2800" b="1" dirty="0"/>
              <a:t>SDOH – Social Determinants of Health </a:t>
            </a:r>
            <a:br>
              <a:rPr lang="en-US" sz="2800" b="1" dirty="0"/>
            </a:br>
            <a:r>
              <a:rPr lang="en-US" sz="2800" b="1" dirty="0"/>
              <a:t>(Compliance 2025) </a:t>
            </a:r>
            <a:r>
              <a:rPr lang="en-US" sz="2400" dirty="0"/>
              <a:t>- Part of USCDI</a:t>
            </a:r>
          </a:p>
          <a:p>
            <a:pPr marL="914400" lvl="2" indent="0">
              <a:buNone/>
            </a:pPr>
            <a:r>
              <a:rPr lang="en-US" sz="2400" i="0" dirty="0">
                <a:solidFill>
                  <a:srgbClr val="202124"/>
                </a:solidFill>
                <a:effectLst/>
                <a:latin typeface="arial" panose="020B0604020202020204" pitchFamily="34" charset="0"/>
              </a:rPr>
              <a:t>Economic stability, access, quality of care, neighborhood, environment, social and community context.</a:t>
            </a:r>
            <a:endParaRPr lang="en-US" sz="2400" dirty="0"/>
          </a:p>
        </p:txBody>
      </p:sp>
      <p:sp>
        <p:nvSpPr>
          <p:cNvPr id="5" name="Date Placeholder 4">
            <a:extLst>
              <a:ext uri="{FF2B5EF4-FFF2-40B4-BE49-F238E27FC236}">
                <a16:creationId xmlns:a16="http://schemas.microsoft.com/office/drawing/2014/main" id="{AB22F073-FD42-C6A7-1160-CE284764C632}"/>
              </a:ext>
            </a:extLst>
          </p:cNvPr>
          <p:cNvSpPr>
            <a:spLocks noGrp="1"/>
          </p:cNvSpPr>
          <p:nvPr>
            <p:ph type="dt" sz="half" idx="12"/>
          </p:nvPr>
        </p:nvSpPr>
        <p:spPr/>
        <p:txBody>
          <a:bodyPr/>
          <a:lstStyle/>
          <a:p>
            <a:r>
              <a:rPr lang="en-US"/>
              <a:t>March 2020</a:t>
            </a:r>
            <a:endParaRPr lang="en-US" dirty="0"/>
          </a:p>
        </p:txBody>
      </p:sp>
      <p:sp>
        <p:nvSpPr>
          <p:cNvPr id="6" name="Slide Number Placeholder 5">
            <a:extLst>
              <a:ext uri="{FF2B5EF4-FFF2-40B4-BE49-F238E27FC236}">
                <a16:creationId xmlns:a16="http://schemas.microsoft.com/office/drawing/2014/main" id="{EA0DC9B3-BC96-5DBD-92FC-7F35F2CCF025}"/>
              </a:ext>
            </a:extLst>
          </p:cNvPr>
          <p:cNvSpPr>
            <a:spLocks noGrp="1"/>
          </p:cNvSpPr>
          <p:nvPr>
            <p:ph type="sldNum" sz="quarter" idx="11"/>
          </p:nvPr>
        </p:nvSpPr>
        <p:spPr/>
        <p:txBody>
          <a:bodyPr/>
          <a:lstStyle/>
          <a:p>
            <a:fld id="{7870704B-CE94-48CC-AF30-84932A1262A7}" type="slidenum">
              <a:rPr lang="en-US" smtClean="0"/>
              <a:pPr/>
              <a:t>16</a:t>
            </a:fld>
            <a:endParaRPr lang="en-US" dirty="0"/>
          </a:p>
        </p:txBody>
      </p:sp>
    </p:spTree>
    <p:extLst>
      <p:ext uri="{BB962C8B-B14F-4D97-AF65-F5344CB8AC3E}">
        <p14:creationId xmlns:p14="http://schemas.microsoft.com/office/powerpoint/2010/main" val="20108214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D2225-68F1-2259-570A-B63DC7A11BD4}"/>
              </a:ext>
            </a:extLst>
          </p:cNvPr>
          <p:cNvSpPr>
            <a:spLocks noGrp="1"/>
          </p:cNvSpPr>
          <p:nvPr>
            <p:ph type="title"/>
          </p:nvPr>
        </p:nvSpPr>
        <p:spPr>
          <a:xfrm>
            <a:off x="1088969" y="299551"/>
            <a:ext cx="9965885" cy="1886081"/>
          </a:xfrm>
          <a:solidFill>
            <a:schemeClr val="bg1">
              <a:lumMod val="65000"/>
            </a:schemeClr>
          </a:solidFill>
        </p:spPr>
        <p:txBody>
          <a:bodyPr>
            <a:noAutofit/>
          </a:bodyPr>
          <a:lstStyle/>
          <a:p>
            <a:pPr algn="ctr"/>
            <a:br>
              <a:rPr lang="en-US" sz="1400" b="1" kern="0" dirty="0">
                <a:solidFill>
                  <a:schemeClr val="accent1">
                    <a:lumMod val="50000"/>
                  </a:schemeClr>
                </a:solidFill>
                <a:latin typeface="Aharoni" panose="02010803020104030203" pitchFamily="2" charset="-79"/>
                <a:ea typeface="Times New Roman" panose="02020603050405020304" pitchFamily="18" charset="0"/>
                <a:cs typeface="Aharoni" panose="02010803020104030203" pitchFamily="2" charset="-79"/>
              </a:rPr>
            </a:br>
            <a:r>
              <a:rPr lang="en-US" b="1" kern="0" dirty="0">
                <a:solidFill>
                  <a:schemeClr val="accent1">
                    <a:lumMod val="50000"/>
                  </a:schemeClr>
                </a:solidFill>
                <a:effectLst/>
                <a:latin typeface="Aharoni" panose="02010803020104030203" pitchFamily="2" charset="-79"/>
                <a:ea typeface="Times New Roman" panose="02020603050405020304" pitchFamily="18" charset="0"/>
                <a:cs typeface="Aharoni" panose="02010803020104030203" pitchFamily="2" charset="-79"/>
              </a:rPr>
              <a:t>U.S. Core Data for Interoperability </a:t>
            </a:r>
            <a:br>
              <a:rPr lang="en-US" b="1" kern="0" dirty="0">
                <a:solidFill>
                  <a:schemeClr val="accent1">
                    <a:lumMod val="50000"/>
                  </a:schemeClr>
                </a:solidFill>
                <a:effectLst/>
                <a:latin typeface="Aharoni" panose="02010803020104030203" pitchFamily="2" charset="-79"/>
                <a:ea typeface="Times New Roman" panose="02020603050405020304" pitchFamily="18" charset="0"/>
                <a:cs typeface="Aharoni" panose="02010803020104030203" pitchFamily="2" charset="-79"/>
              </a:rPr>
            </a:br>
            <a:r>
              <a:rPr lang="en-US" b="1" kern="0" dirty="0">
                <a:solidFill>
                  <a:schemeClr val="accent1">
                    <a:lumMod val="50000"/>
                  </a:schemeClr>
                </a:solidFill>
                <a:effectLst/>
                <a:latin typeface="Aharoni" panose="02010803020104030203" pitchFamily="2" charset="-79"/>
                <a:ea typeface="Times New Roman" panose="02020603050405020304" pitchFamily="18" charset="0"/>
                <a:cs typeface="Aharoni" panose="02010803020104030203" pitchFamily="2" charset="-79"/>
              </a:rPr>
              <a:t>(USCDI)</a:t>
            </a:r>
            <a:r>
              <a:rPr lang="en-US" kern="0" dirty="0">
                <a:solidFill>
                  <a:srgbClr val="1A242B"/>
                </a:solidFill>
                <a:latin typeface="Tahoma" panose="020B0604030504040204" pitchFamily="34" charset="0"/>
                <a:ea typeface="Tahoma" panose="020B0604030504040204" pitchFamily="34" charset="0"/>
                <a:cs typeface="Tahoma" panose="020B0604030504040204" pitchFamily="34" charset="0"/>
              </a:rPr>
              <a:t> </a:t>
            </a:r>
            <a:br>
              <a:rPr lang="en-US" kern="0" dirty="0">
                <a:solidFill>
                  <a:srgbClr val="1A242B"/>
                </a:solidFill>
                <a:latin typeface="Tahoma" panose="020B0604030504040204" pitchFamily="34" charset="0"/>
                <a:ea typeface="Tahoma" panose="020B0604030504040204" pitchFamily="34" charset="0"/>
                <a:cs typeface="Tahoma" panose="020B0604030504040204" pitchFamily="34" charset="0"/>
              </a:rPr>
            </a:br>
            <a:r>
              <a:rPr lang="en-US" kern="0" dirty="0">
                <a:solidFill>
                  <a:srgbClr val="1A242B"/>
                </a:solidFill>
                <a:latin typeface="Tahoma" panose="020B0604030504040204" pitchFamily="34" charset="0"/>
                <a:ea typeface="Tahoma" panose="020B0604030504040204" pitchFamily="34" charset="0"/>
                <a:cs typeface="Tahoma" panose="020B0604030504040204" pitchFamily="34" charset="0"/>
              </a:rPr>
              <a:t>December 31, 2023 (Compliance date) </a:t>
            </a:r>
            <a:endParaRPr lang="en-US" dirty="0">
              <a:solidFill>
                <a:schemeClr val="accent1">
                  <a:lumMod val="50000"/>
                </a:schemeClr>
              </a:solidFill>
              <a:latin typeface="Aharoni" panose="02010803020104030203" pitchFamily="2" charset="-79"/>
              <a:cs typeface="Aharoni" panose="02010803020104030203" pitchFamily="2" charset="-79"/>
            </a:endParaRPr>
          </a:p>
        </p:txBody>
      </p:sp>
      <p:sp>
        <p:nvSpPr>
          <p:cNvPr id="3" name="Content Placeholder 2">
            <a:extLst>
              <a:ext uri="{FF2B5EF4-FFF2-40B4-BE49-F238E27FC236}">
                <a16:creationId xmlns:a16="http://schemas.microsoft.com/office/drawing/2014/main" id="{06DD91BE-8F7D-A916-7E1D-5E3F7B9DA533}"/>
              </a:ext>
            </a:extLst>
          </p:cNvPr>
          <p:cNvSpPr>
            <a:spLocks noGrp="1"/>
          </p:cNvSpPr>
          <p:nvPr>
            <p:ph idx="1"/>
          </p:nvPr>
        </p:nvSpPr>
        <p:spPr>
          <a:xfrm>
            <a:off x="1088969" y="2648607"/>
            <a:ext cx="9965885" cy="2817738"/>
          </a:xfrm>
        </p:spPr>
        <p:txBody>
          <a:bodyPr>
            <a:normAutofit/>
          </a:bodyPr>
          <a:lstStyle/>
          <a:p>
            <a:r>
              <a:rPr lang="en-US" sz="2400" b="1" kern="0" dirty="0">
                <a:solidFill>
                  <a:srgbClr val="1A242B"/>
                </a:solidFill>
                <a:latin typeface="Tahoma" panose="020B0604030504040204" pitchFamily="34" charset="0"/>
                <a:ea typeface="Tahoma" panose="020B0604030504040204" pitchFamily="34" charset="0"/>
                <a:cs typeface="Tahoma" panose="020B0604030504040204" pitchFamily="34" charset="0"/>
              </a:rPr>
              <a:t>V</a:t>
            </a:r>
            <a:r>
              <a:rPr lang="en-US" sz="2400" b="1" kern="0" dirty="0">
                <a:solidFill>
                  <a:srgbClr val="1A242B"/>
                </a:solidFill>
                <a:effectLst/>
                <a:latin typeface="Tahoma" panose="020B0604030504040204" pitchFamily="34" charset="0"/>
                <a:ea typeface="Tahoma" panose="020B0604030504040204" pitchFamily="34" charset="0"/>
                <a:cs typeface="Tahoma" panose="020B0604030504040204" pitchFamily="34" charset="0"/>
              </a:rPr>
              <a:t>endors – must </a:t>
            </a:r>
            <a:r>
              <a:rPr lang="en-US" sz="2400" kern="0" dirty="0">
                <a:solidFill>
                  <a:srgbClr val="1A242B"/>
                </a:solidFill>
                <a:effectLst/>
                <a:latin typeface="Tahoma" panose="020B0604030504040204" pitchFamily="34" charset="0"/>
                <a:ea typeface="Tahoma" panose="020B0604030504040204" pitchFamily="34" charset="0"/>
                <a:cs typeface="Tahoma" panose="020B0604030504040204" pitchFamily="34" charset="0"/>
              </a:rPr>
              <a:t>provide </a:t>
            </a:r>
            <a:r>
              <a:rPr lang="en-US" sz="2400" b="1" kern="0" dirty="0">
                <a:solidFill>
                  <a:srgbClr val="1A242B"/>
                </a:solidFill>
                <a:effectLst/>
                <a:latin typeface="Tahoma" panose="020B0604030504040204" pitchFamily="34" charset="0"/>
                <a:ea typeface="Tahoma" panose="020B0604030504040204" pitchFamily="34" charset="0"/>
                <a:cs typeface="Tahoma" panose="020B0604030504040204" pitchFamily="34" charset="0"/>
              </a:rPr>
              <a:t>USCDI </a:t>
            </a:r>
            <a:r>
              <a:rPr lang="en-US" sz="2400" kern="0" dirty="0">
                <a:solidFill>
                  <a:srgbClr val="1A242B"/>
                </a:solidFill>
                <a:effectLst/>
                <a:latin typeface="Tahoma" panose="020B0604030504040204" pitchFamily="34" charset="0"/>
                <a:ea typeface="Tahoma" panose="020B0604030504040204" pitchFamily="34" charset="0"/>
                <a:cs typeface="Tahoma" panose="020B0604030504040204" pitchFamily="34" charset="0"/>
              </a:rPr>
              <a:t>electronically, via</a:t>
            </a:r>
          </a:p>
          <a:p>
            <a:r>
              <a:rPr lang="en-US" sz="2400" b="1" kern="0" dirty="0">
                <a:solidFill>
                  <a:srgbClr val="1A242B"/>
                </a:solidFill>
                <a:latin typeface="Tahoma" panose="020B0604030504040204" pitchFamily="34" charset="0"/>
                <a:ea typeface="Tahoma" panose="020B0604030504040204" pitchFamily="34" charset="0"/>
                <a:cs typeface="Tahoma" panose="020B0604030504040204" pitchFamily="34" charset="0"/>
              </a:rPr>
              <a:t>A</a:t>
            </a:r>
            <a:r>
              <a:rPr lang="en-US" sz="2400" b="1" kern="0" dirty="0">
                <a:solidFill>
                  <a:srgbClr val="1A242B"/>
                </a:solidFill>
                <a:effectLst/>
                <a:latin typeface="Tahoma" panose="020B0604030504040204" pitchFamily="34" charset="0"/>
                <a:ea typeface="Tahoma" panose="020B0604030504040204" pitchFamily="34" charset="0"/>
                <a:cs typeface="Tahoma" panose="020B0604030504040204" pitchFamily="34" charset="0"/>
              </a:rPr>
              <a:t>pplication </a:t>
            </a:r>
            <a:r>
              <a:rPr lang="en-US" sz="2400" b="1" kern="0" dirty="0">
                <a:solidFill>
                  <a:srgbClr val="1A242B"/>
                </a:solidFill>
                <a:latin typeface="Tahoma" panose="020B0604030504040204" pitchFamily="34" charset="0"/>
                <a:ea typeface="Tahoma" panose="020B0604030504040204" pitchFamily="34" charset="0"/>
                <a:cs typeface="Tahoma" panose="020B0604030504040204" pitchFamily="34" charset="0"/>
              </a:rPr>
              <a:t>P</a:t>
            </a:r>
            <a:r>
              <a:rPr lang="en-US" sz="2400" b="1" kern="0" dirty="0">
                <a:solidFill>
                  <a:srgbClr val="1A242B"/>
                </a:solidFill>
                <a:effectLst/>
                <a:latin typeface="Tahoma" panose="020B0604030504040204" pitchFamily="34" charset="0"/>
                <a:ea typeface="Tahoma" panose="020B0604030504040204" pitchFamily="34" charset="0"/>
                <a:cs typeface="Tahoma" panose="020B0604030504040204" pitchFamily="34" charset="0"/>
              </a:rPr>
              <a:t>rogram </a:t>
            </a:r>
            <a:r>
              <a:rPr lang="en-US" sz="2400" b="1" kern="0" dirty="0">
                <a:solidFill>
                  <a:srgbClr val="1A242B"/>
                </a:solidFill>
                <a:latin typeface="Tahoma" panose="020B0604030504040204" pitchFamily="34" charset="0"/>
                <a:ea typeface="Tahoma" panose="020B0604030504040204" pitchFamily="34" charset="0"/>
                <a:cs typeface="Tahoma" panose="020B0604030504040204" pitchFamily="34" charset="0"/>
              </a:rPr>
              <a:t>I</a:t>
            </a:r>
            <a:r>
              <a:rPr lang="en-US" sz="2400" b="1" kern="0" dirty="0">
                <a:solidFill>
                  <a:srgbClr val="1A242B"/>
                </a:solidFill>
                <a:effectLst/>
                <a:latin typeface="Tahoma" panose="020B0604030504040204" pitchFamily="34" charset="0"/>
                <a:ea typeface="Tahoma" panose="020B0604030504040204" pitchFamily="34" charset="0"/>
                <a:cs typeface="Tahoma" panose="020B0604030504040204" pitchFamily="34" charset="0"/>
              </a:rPr>
              <a:t>nterfaces (APIs)</a:t>
            </a:r>
            <a:r>
              <a:rPr lang="en-US" sz="2400" kern="0" dirty="0">
                <a:solidFill>
                  <a:srgbClr val="1A242B"/>
                </a:solidFill>
                <a:effectLst/>
                <a:latin typeface="Tahoma" panose="020B0604030504040204" pitchFamily="34" charset="0"/>
                <a:ea typeface="Tahoma" panose="020B0604030504040204" pitchFamily="34" charset="0"/>
                <a:cs typeface="Tahoma" panose="020B0604030504040204" pitchFamily="34" charset="0"/>
              </a:rPr>
              <a:t> on mobile health apps.</a:t>
            </a:r>
          </a:p>
          <a:p>
            <a:r>
              <a:rPr lang="en-US" sz="2400" kern="0" dirty="0">
                <a:effectLst/>
                <a:latin typeface="Tahoma" panose="020B0604030504040204" pitchFamily="34" charset="0"/>
                <a:ea typeface="Tahoma" panose="020B0604030504040204" pitchFamily="34" charset="0"/>
                <a:cs typeface="Tahoma" panose="020B0604030504040204" pitchFamily="34" charset="0"/>
              </a:rPr>
              <a:t>All </a:t>
            </a:r>
            <a:r>
              <a:rPr lang="en-US" sz="2400" b="1" kern="0" dirty="0">
                <a:effectLst/>
                <a:latin typeface="Tahoma" panose="020B0604030504040204" pitchFamily="34" charset="0"/>
                <a:ea typeface="Tahoma" panose="020B0604030504040204" pitchFamily="34" charset="0"/>
                <a:cs typeface="Tahoma" panose="020B0604030504040204" pitchFamily="34" charset="0"/>
              </a:rPr>
              <a:t>Electronic Health Information (EHI) </a:t>
            </a:r>
            <a:r>
              <a:rPr lang="en-US" sz="2400" u="sng" kern="0" dirty="0">
                <a:effectLst/>
                <a:latin typeface="Tahoma" panose="020B0604030504040204" pitchFamily="34" charset="0"/>
                <a:ea typeface="Tahoma" panose="020B0604030504040204" pitchFamily="34" charset="0"/>
                <a:cs typeface="Tahoma" panose="020B0604030504040204" pitchFamily="34" charset="0"/>
                <a:hlinkClick r:id="rId2">
                  <a:extLst>
                    <a:ext uri="{A12FA001-AC4F-418D-AE19-62706E023703}">
                      <ahyp:hlinkClr xmlns:ahyp="http://schemas.microsoft.com/office/drawing/2018/hyperlinkcolor" val="tx"/>
                    </a:ext>
                  </a:extLst>
                </a:hlinkClick>
              </a:rPr>
              <a:t>falls under the Cures Act rule</a:t>
            </a:r>
            <a:r>
              <a:rPr lang="en-US" sz="2400" kern="0" dirty="0">
                <a:effectLst/>
                <a:latin typeface="Tahoma" panose="020B0604030504040204" pitchFamily="34" charset="0"/>
                <a:ea typeface="Tahoma" panose="020B0604030504040204" pitchFamily="34" charset="0"/>
                <a:cs typeface="Tahoma" panose="020B0604030504040204" pitchFamily="34" charset="0"/>
              </a:rPr>
              <a:t> and must be made available upon authorized request from patients, providers, payers, and health information systems. </a:t>
            </a:r>
            <a:endParaRPr lang="en-US" sz="2400" kern="100" dirty="0">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0569015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F08EC5EF-C020-4156-B092-D128FF8FE9BA}"/>
              </a:ext>
            </a:extLst>
          </p:cNvPr>
          <p:cNvSpPr>
            <a:spLocks noGrp="1"/>
          </p:cNvSpPr>
          <p:nvPr>
            <p:ph type="dt" sz="half"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srgbClr val="000000"/>
                </a:solidFill>
                <a:effectLst/>
                <a:uLnTx/>
                <a:uFillTx/>
                <a:latin typeface="Arial"/>
                <a:ea typeface="+mn-ea"/>
                <a:cs typeface="+mn-cs"/>
              </a:rPr>
              <a:t>March 2020</a:t>
            </a:r>
            <a:endParaRPr kumimoji="0" lang="en-US" sz="750" b="0" i="0" u="none" strike="noStrike" kern="1200" cap="none" spc="0" normalizeH="0" baseline="0" noProof="0" dirty="0">
              <a:ln>
                <a:noFill/>
              </a:ln>
              <a:solidFill>
                <a:srgbClr val="000000"/>
              </a:solidFill>
              <a:effectLst/>
              <a:uLnTx/>
              <a:uFillTx/>
              <a:latin typeface="Arial"/>
              <a:ea typeface="+mn-ea"/>
              <a:cs typeface="+mn-cs"/>
            </a:endParaRPr>
          </a:p>
        </p:txBody>
      </p:sp>
      <p:sp>
        <p:nvSpPr>
          <p:cNvPr id="7" name="Slide Number Placeholder 6">
            <a:extLst>
              <a:ext uri="{FF2B5EF4-FFF2-40B4-BE49-F238E27FC236}">
                <a16:creationId xmlns:a16="http://schemas.microsoft.com/office/drawing/2014/main" id="{BE0473F9-6AAC-4800-A85C-FA482390B597}"/>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70704B-CE94-48CC-AF30-84932A1262A7}" type="slidenum">
              <a:rPr kumimoji="0" lang="en-US" sz="75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750" b="0" i="0" u="none" strike="noStrike" kern="1200" cap="none" spc="0" normalizeH="0" baseline="0" noProof="0" dirty="0">
              <a:ln>
                <a:noFill/>
              </a:ln>
              <a:solidFill>
                <a:srgbClr val="000000"/>
              </a:solidFill>
              <a:effectLst/>
              <a:uLnTx/>
              <a:uFillTx/>
              <a:latin typeface="Arial"/>
              <a:ea typeface="+mn-ea"/>
              <a:cs typeface="+mn-cs"/>
            </a:endParaRPr>
          </a:p>
        </p:txBody>
      </p:sp>
      <p:grpSp>
        <p:nvGrpSpPr>
          <p:cNvPr id="2" name="Group 1">
            <a:extLst>
              <a:ext uri="{FF2B5EF4-FFF2-40B4-BE49-F238E27FC236}">
                <a16:creationId xmlns:a16="http://schemas.microsoft.com/office/drawing/2014/main" id="{796A8660-88FC-41FA-8B8A-8F38E58F60F7}"/>
              </a:ext>
            </a:extLst>
          </p:cNvPr>
          <p:cNvGrpSpPr/>
          <p:nvPr/>
        </p:nvGrpSpPr>
        <p:grpSpPr>
          <a:xfrm>
            <a:off x="6378012" y="143148"/>
            <a:ext cx="5668062" cy="5946462"/>
            <a:chOff x="7175975" y="1399768"/>
            <a:chExt cx="4352922" cy="4352925"/>
          </a:xfrm>
        </p:grpSpPr>
        <p:sp>
          <p:nvSpPr>
            <p:cNvPr id="16" name="Google Shape;523;p73">
              <a:extLst>
                <a:ext uri="{FF2B5EF4-FFF2-40B4-BE49-F238E27FC236}">
                  <a16:creationId xmlns:a16="http://schemas.microsoft.com/office/drawing/2014/main" id="{13FC6F80-9DA9-47F0-9566-27B30D648DDA}"/>
                </a:ext>
              </a:extLst>
            </p:cNvPr>
            <p:cNvSpPr/>
            <p:nvPr/>
          </p:nvSpPr>
          <p:spPr>
            <a:xfrm>
              <a:off x="9402829" y="1399768"/>
              <a:ext cx="2126068" cy="2126071"/>
            </a:xfrm>
            <a:custGeom>
              <a:avLst/>
              <a:gdLst/>
              <a:ahLst/>
              <a:cxnLst/>
              <a:rect l="l" t="t" r="r" b="b"/>
              <a:pathLst>
                <a:path w="286" h="286" extrusionOk="0">
                  <a:moveTo>
                    <a:pt x="102" y="264"/>
                  </a:moveTo>
                  <a:cubicBezTo>
                    <a:pt x="104" y="271"/>
                    <a:pt x="105" y="278"/>
                    <a:pt x="106" y="286"/>
                  </a:cubicBezTo>
                  <a:cubicBezTo>
                    <a:pt x="286" y="286"/>
                    <a:pt x="286" y="286"/>
                    <a:pt x="286" y="286"/>
                  </a:cubicBezTo>
                  <a:cubicBezTo>
                    <a:pt x="282" y="130"/>
                    <a:pt x="156" y="4"/>
                    <a:pt x="0" y="0"/>
                  </a:cubicBezTo>
                  <a:cubicBezTo>
                    <a:pt x="0" y="181"/>
                    <a:pt x="0" y="181"/>
                    <a:pt x="0" y="181"/>
                  </a:cubicBezTo>
                  <a:cubicBezTo>
                    <a:pt x="17" y="182"/>
                    <a:pt x="34" y="187"/>
                    <a:pt x="49" y="195"/>
                  </a:cubicBezTo>
                  <a:cubicBezTo>
                    <a:pt x="75" y="211"/>
                    <a:pt x="94" y="235"/>
                    <a:pt x="102" y="264"/>
                  </a:cubicBezTo>
                  <a:close/>
                </a:path>
              </a:pathLst>
            </a:custGeom>
            <a:solidFill>
              <a:srgbClr val="DB536A"/>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 name="Google Shape;524;p73">
              <a:extLst>
                <a:ext uri="{FF2B5EF4-FFF2-40B4-BE49-F238E27FC236}">
                  <a16:creationId xmlns:a16="http://schemas.microsoft.com/office/drawing/2014/main" id="{9B1656B2-24F4-42E3-90D8-24F22F550B1C}"/>
                </a:ext>
              </a:extLst>
            </p:cNvPr>
            <p:cNvSpPr/>
            <p:nvPr/>
          </p:nvSpPr>
          <p:spPr>
            <a:xfrm>
              <a:off x="7175975" y="1399768"/>
              <a:ext cx="2121270" cy="2126071"/>
            </a:xfrm>
            <a:custGeom>
              <a:avLst/>
              <a:gdLst/>
              <a:ahLst/>
              <a:cxnLst/>
              <a:rect l="l" t="t" r="r" b="b"/>
              <a:pathLst>
                <a:path w="286" h="286" extrusionOk="0">
                  <a:moveTo>
                    <a:pt x="264" y="184"/>
                  </a:moveTo>
                  <a:cubicBezTo>
                    <a:pt x="271" y="182"/>
                    <a:pt x="278" y="181"/>
                    <a:pt x="286" y="181"/>
                  </a:cubicBezTo>
                  <a:cubicBezTo>
                    <a:pt x="286" y="0"/>
                    <a:pt x="286" y="0"/>
                    <a:pt x="286" y="0"/>
                  </a:cubicBezTo>
                  <a:cubicBezTo>
                    <a:pt x="130" y="4"/>
                    <a:pt x="4" y="130"/>
                    <a:pt x="0" y="286"/>
                  </a:cubicBezTo>
                  <a:cubicBezTo>
                    <a:pt x="180" y="286"/>
                    <a:pt x="180" y="286"/>
                    <a:pt x="180" y="286"/>
                  </a:cubicBezTo>
                  <a:cubicBezTo>
                    <a:pt x="182" y="269"/>
                    <a:pt x="186" y="252"/>
                    <a:pt x="195" y="237"/>
                  </a:cubicBezTo>
                  <a:cubicBezTo>
                    <a:pt x="210" y="211"/>
                    <a:pt x="235" y="192"/>
                    <a:pt x="264" y="184"/>
                  </a:cubicBezTo>
                  <a:close/>
                </a:path>
              </a:pathLst>
            </a:custGeom>
            <a:solidFill>
              <a:srgbClr val="EB8C00"/>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 name="Google Shape;525;p73">
              <a:extLst>
                <a:ext uri="{FF2B5EF4-FFF2-40B4-BE49-F238E27FC236}">
                  <a16:creationId xmlns:a16="http://schemas.microsoft.com/office/drawing/2014/main" id="{51DB9AC6-B85E-4926-81F3-89369EE4DEAC}"/>
                </a:ext>
              </a:extLst>
            </p:cNvPr>
            <p:cNvSpPr/>
            <p:nvPr/>
          </p:nvSpPr>
          <p:spPr>
            <a:xfrm>
              <a:off x="9402829" y="3626622"/>
              <a:ext cx="2126068" cy="2126071"/>
            </a:xfrm>
            <a:custGeom>
              <a:avLst/>
              <a:gdLst/>
              <a:ahLst/>
              <a:cxnLst/>
              <a:rect l="l" t="t" r="r" b="b"/>
              <a:pathLst>
                <a:path w="286" h="286" extrusionOk="0">
                  <a:moveTo>
                    <a:pt x="106" y="0"/>
                  </a:moveTo>
                  <a:cubicBezTo>
                    <a:pt x="105" y="17"/>
                    <a:pt x="100" y="34"/>
                    <a:pt x="91" y="50"/>
                  </a:cubicBezTo>
                  <a:cubicBezTo>
                    <a:pt x="76" y="76"/>
                    <a:pt x="51" y="94"/>
                    <a:pt x="22" y="102"/>
                  </a:cubicBezTo>
                  <a:cubicBezTo>
                    <a:pt x="15" y="104"/>
                    <a:pt x="8" y="105"/>
                    <a:pt x="0" y="106"/>
                  </a:cubicBezTo>
                  <a:cubicBezTo>
                    <a:pt x="0" y="286"/>
                    <a:pt x="0" y="286"/>
                    <a:pt x="0" y="286"/>
                  </a:cubicBezTo>
                  <a:cubicBezTo>
                    <a:pt x="156" y="282"/>
                    <a:pt x="282" y="156"/>
                    <a:pt x="286" y="0"/>
                  </a:cubicBezTo>
                  <a:lnTo>
                    <a:pt x="106" y="0"/>
                  </a:lnTo>
                  <a:close/>
                </a:path>
              </a:pathLst>
            </a:custGeom>
            <a:solidFill>
              <a:srgbClr val="464646"/>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9" name="Google Shape;526;p73">
              <a:extLst>
                <a:ext uri="{FF2B5EF4-FFF2-40B4-BE49-F238E27FC236}">
                  <a16:creationId xmlns:a16="http://schemas.microsoft.com/office/drawing/2014/main" id="{251528C8-A304-4CBA-B7FE-19502584D410}"/>
                </a:ext>
              </a:extLst>
            </p:cNvPr>
            <p:cNvSpPr/>
            <p:nvPr/>
          </p:nvSpPr>
          <p:spPr>
            <a:xfrm>
              <a:off x="7175975" y="3626622"/>
              <a:ext cx="2121270" cy="2126071"/>
            </a:xfrm>
            <a:custGeom>
              <a:avLst/>
              <a:gdLst/>
              <a:ahLst/>
              <a:cxnLst/>
              <a:rect l="l" t="t" r="r" b="b"/>
              <a:pathLst>
                <a:path w="286" h="286" extrusionOk="0">
                  <a:moveTo>
                    <a:pt x="180" y="0"/>
                  </a:moveTo>
                  <a:cubicBezTo>
                    <a:pt x="0" y="0"/>
                    <a:pt x="0" y="0"/>
                    <a:pt x="0" y="0"/>
                  </a:cubicBezTo>
                  <a:cubicBezTo>
                    <a:pt x="4" y="156"/>
                    <a:pt x="130" y="282"/>
                    <a:pt x="286" y="286"/>
                  </a:cubicBezTo>
                  <a:cubicBezTo>
                    <a:pt x="286" y="106"/>
                    <a:pt x="286" y="106"/>
                    <a:pt x="286" y="106"/>
                  </a:cubicBezTo>
                  <a:cubicBezTo>
                    <a:pt x="269" y="105"/>
                    <a:pt x="252" y="100"/>
                    <a:pt x="237" y="91"/>
                  </a:cubicBezTo>
                  <a:cubicBezTo>
                    <a:pt x="203" y="71"/>
                    <a:pt x="183" y="37"/>
                    <a:pt x="180" y="0"/>
                  </a:cubicBezTo>
                  <a:close/>
                </a:path>
              </a:pathLst>
            </a:custGeom>
            <a:solidFill>
              <a:srgbClr val="D04A0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0" name="Google Shape;527;p73">
              <a:extLst>
                <a:ext uri="{FF2B5EF4-FFF2-40B4-BE49-F238E27FC236}">
                  <a16:creationId xmlns:a16="http://schemas.microsoft.com/office/drawing/2014/main" id="{C45C9235-D6B7-423A-9592-C08932F4F37D}"/>
                </a:ext>
              </a:extLst>
            </p:cNvPr>
            <p:cNvSpPr/>
            <p:nvPr/>
          </p:nvSpPr>
          <p:spPr>
            <a:xfrm>
              <a:off x="8615751" y="2844345"/>
              <a:ext cx="1468500" cy="1468500"/>
            </a:xfrm>
            <a:prstGeom prst="ellipse">
              <a:avLst/>
            </a:prstGeom>
            <a:solidFill>
              <a:srgbClr val="DEDEDE"/>
            </a:solidFill>
            <a:ln>
              <a:noFill/>
            </a:ln>
          </p:spPr>
          <p:txBody>
            <a:bodyPr spcFirstLastPara="1" wrap="square" lIns="0" tIns="0" rIns="0" bIns="0" anchor="ctr" anchorCtr="0">
              <a:noAutofit/>
            </a:bodyPr>
            <a:lstStyle/>
            <a:p>
              <a:pPr marL="152024" marR="0" lvl="0" indent="-152024" algn="ctr" defTabSz="914400" rtl="0" eaLnBrk="1" fontAlgn="auto" latinLnBrk="0" hangingPunct="1">
                <a:lnSpc>
                  <a:spcPct val="100000"/>
                </a:lnSpc>
                <a:spcBef>
                  <a:spcPts val="0"/>
                </a:spcBef>
                <a:spcAft>
                  <a:spcPts val="0"/>
                </a:spcAft>
                <a:buClrTx/>
                <a:buSzTx/>
                <a:buFontTx/>
                <a:buNone/>
                <a:tabLst/>
                <a:defRPr/>
              </a:pPr>
              <a:endParaRPr kumimoji="0" sz="900" b="1"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1" name="Google Shape;528;p73">
              <a:extLst>
                <a:ext uri="{FF2B5EF4-FFF2-40B4-BE49-F238E27FC236}">
                  <a16:creationId xmlns:a16="http://schemas.microsoft.com/office/drawing/2014/main" id="{6D361372-8F4C-4BA9-81C3-68CEE1CA8202}"/>
                </a:ext>
              </a:extLst>
            </p:cNvPr>
            <p:cNvSpPr/>
            <p:nvPr/>
          </p:nvSpPr>
          <p:spPr>
            <a:xfrm flipH="1">
              <a:off x="10203505" y="2195917"/>
              <a:ext cx="511836" cy="511759"/>
            </a:xfrm>
            <a:custGeom>
              <a:avLst/>
              <a:gdLst/>
              <a:ahLst/>
              <a:cxnLst/>
              <a:rect l="l" t="t" r="r" b="b"/>
              <a:pathLst>
                <a:path w="6673" h="6672" extrusionOk="0">
                  <a:moveTo>
                    <a:pt x="0" y="0"/>
                  </a:moveTo>
                  <a:lnTo>
                    <a:pt x="0" y="6672"/>
                  </a:lnTo>
                  <a:lnTo>
                    <a:pt x="6673" y="6672"/>
                  </a:lnTo>
                  <a:lnTo>
                    <a:pt x="6673" y="0"/>
                  </a:lnTo>
                  <a:lnTo>
                    <a:pt x="0" y="0"/>
                  </a:lnTo>
                  <a:close/>
                  <a:moveTo>
                    <a:pt x="2260" y="1734"/>
                  </a:moveTo>
                  <a:lnTo>
                    <a:pt x="2260" y="1734"/>
                  </a:lnTo>
                  <a:lnTo>
                    <a:pt x="2264" y="1688"/>
                  </a:lnTo>
                  <a:lnTo>
                    <a:pt x="2270" y="1644"/>
                  </a:lnTo>
                  <a:lnTo>
                    <a:pt x="2280" y="1600"/>
                  </a:lnTo>
                  <a:lnTo>
                    <a:pt x="2296" y="1560"/>
                  </a:lnTo>
                  <a:lnTo>
                    <a:pt x="2316" y="1520"/>
                  </a:lnTo>
                  <a:lnTo>
                    <a:pt x="2338" y="1482"/>
                  </a:lnTo>
                  <a:lnTo>
                    <a:pt x="2364" y="1448"/>
                  </a:lnTo>
                  <a:lnTo>
                    <a:pt x="2392" y="1416"/>
                  </a:lnTo>
                  <a:lnTo>
                    <a:pt x="2424" y="1386"/>
                  </a:lnTo>
                  <a:lnTo>
                    <a:pt x="2460" y="1360"/>
                  </a:lnTo>
                  <a:lnTo>
                    <a:pt x="2496" y="1338"/>
                  </a:lnTo>
                  <a:lnTo>
                    <a:pt x="2536" y="1320"/>
                  </a:lnTo>
                  <a:lnTo>
                    <a:pt x="2578" y="1304"/>
                  </a:lnTo>
                  <a:lnTo>
                    <a:pt x="2620" y="1294"/>
                  </a:lnTo>
                  <a:lnTo>
                    <a:pt x="2666" y="1286"/>
                  </a:lnTo>
                  <a:lnTo>
                    <a:pt x="2712" y="1284"/>
                  </a:lnTo>
                  <a:lnTo>
                    <a:pt x="2712" y="1284"/>
                  </a:lnTo>
                  <a:lnTo>
                    <a:pt x="2758" y="1286"/>
                  </a:lnTo>
                  <a:lnTo>
                    <a:pt x="2802" y="1294"/>
                  </a:lnTo>
                  <a:lnTo>
                    <a:pt x="2846" y="1304"/>
                  </a:lnTo>
                  <a:lnTo>
                    <a:pt x="2886" y="1320"/>
                  </a:lnTo>
                  <a:lnTo>
                    <a:pt x="2926" y="1338"/>
                  </a:lnTo>
                  <a:lnTo>
                    <a:pt x="2964" y="1360"/>
                  </a:lnTo>
                  <a:lnTo>
                    <a:pt x="2998" y="1386"/>
                  </a:lnTo>
                  <a:lnTo>
                    <a:pt x="3030" y="1416"/>
                  </a:lnTo>
                  <a:lnTo>
                    <a:pt x="3058" y="1448"/>
                  </a:lnTo>
                  <a:lnTo>
                    <a:pt x="3084" y="1482"/>
                  </a:lnTo>
                  <a:lnTo>
                    <a:pt x="3108" y="1520"/>
                  </a:lnTo>
                  <a:lnTo>
                    <a:pt x="3126" y="1560"/>
                  </a:lnTo>
                  <a:lnTo>
                    <a:pt x="3142" y="1600"/>
                  </a:lnTo>
                  <a:lnTo>
                    <a:pt x="3152" y="1644"/>
                  </a:lnTo>
                  <a:lnTo>
                    <a:pt x="3160" y="1688"/>
                  </a:lnTo>
                  <a:lnTo>
                    <a:pt x="3162" y="1734"/>
                  </a:lnTo>
                  <a:lnTo>
                    <a:pt x="3162" y="1734"/>
                  </a:lnTo>
                  <a:lnTo>
                    <a:pt x="3160" y="1780"/>
                  </a:lnTo>
                  <a:lnTo>
                    <a:pt x="3152" y="1826"/>
                  </a:lnTo>
                  <a:lnTo>
                    <a:pt x="3142" y="1868"/>
                  </a:lnTo>
                  <a:lnTo>
                    <a:pt x="3126" y="1910"/>
                  </a:lnTo>
                  <a:lnTo>
                    <a:pt x="3108" y="1950"/>
                  </a:lnTo>
                  <a:lnTo>
                    <a:pt x="3084" y="1986"/>
                  </a:lnTo>
                  <a:lnTo>
                    <a:pt x="3058" y="2022"/>
                  </a:lnTo>
                  <a:lnTo>
                    <a:pt x="3030" y="2054"/>
                  </a:lnTo>
                  <a:lnTo>
                    <a:pt x="2998" y="2082"/>
                  </a:lnTo>
                  <a:lnTo>
                    <a:pt x="2964" y="2108"/>
                  </a:lnTo>
                  <a:lnTo>
                    <a:pt x="2926" y="2130"/>
                  </a:lnTo>
                  <a:lnTo>
                    <a:pt x="2886" y="2150"/>
                  </a:lnTo>
                  <a:lnTo>
                    <a:pt x="2846" y="2164"/>
                  </a:lnTo>
                  <a:lnTo>
                    <a:pt x="2802" y="2176"/>
                  </a:lnTo>
                  <a:lnTo>
                    <a:pt x="2758" y="2182"/>
                  </a:lnTo>
                  <a:lnTo>
                    <a:pt x="2712" y="2186"/>
                  </a:lnTo>
                  <a:lnTo>
                    <a:pt x="2712" y="2186"/>
                  </a:lnTo>
                  <a:lnTo>
                    <a:pt x="2666" y="2182"/>
                  </a:lnTo>
                  <a:lnTo>
                    <a:pt x="2620" y="2176"/>
                  </a:lnTo>
                  <a:lnTo>
                    <a:pt x="2578" y="2164"/>
                  </a:lnTo>
                  <a:lnTo>
                    <a:pt x="2536" y="2150"/>
                  </a:lnTo>
                  <a:lnTo>
                    <a:pt x="2496" y="2130"/>
                  </a:lnTo>
                  <a:lnTo>
                    <a:pt x="2460" y="2108"/>
                  </a:lnTo>
                  <a:lnTo>
                    <a:pt x="2424" y="2082"/>
                  </a:lnTo>
                  <a:lnTo>
                    <a:pt x="2392" y="2054"/>
                  </a:lnTo>
                  <a:lnTo>
                    <a:pt x="2364" y="2022"/>
                  </a:lnTo>
                  <a:lnTo>
                    <a:pt x="2338" y="1986"/>
                  </a:lnTo>
                  <a:lnTo>
                    <a:pt x="2316" y="1950"/>
                  </a:lnTo>
                  <a:lnTo>
                    <a:pt x="2296" y="1910"/>
                  </a:lnTo>
                  <a:lnTo>
                    <a:pt x="2280" y="1868"/>
                  </a:lnTo>
                  <a:lnTo>
                    <a:pt x="2270" y="1826"/>
                  </a:lnTo>
                  <a:lnTo>
                    <a:pt x="2264" y="1780"/>
                  </a:lnTo>
                  <a:lnTo>
                    <a:pt x="2260" y="1734"/>
                  </a:lnTo>
                  <a:lnTo>
                    <a:pt x="2260" y="1734"/>
                  </a:lnTo>
                  <a:close/>
                  <a:moveTo>
                    <a:pt x="6389" y="6388"/>
                  </a:moveTo>
                  <a:lnTo>
                    <a:pt x="4183" y="6388"/>
                  </a:lnTo>
                  <a:lnTo>
                    <a:pt x="4183" y="5708"/>
                  </a:lnTo>
                  <a:lnTo>
                    <a:pt x="5355" y="4732"/>
                  </a:lnTo>
                  <a:lnTo>
                    <a:pt x="5355" y="2584"/>
                  </a:lnTo>
                  <a:lnTo>
                    <a:pt x="5355" y="2584"/>
                  </a:lnTo>
                  <a:lnTo>
                    <a:pt x="5387" y="2578"/>
                  </a:lnTo>
                  <a:lnTo>
                    <a:pt x="5419" y="2568"/>
                  </a:lnTo>
                  <a:lnTo>
                    <a:pt x="5449" y="2560"/>
                  </a:lnTo>
                  <a:lnTo>
                    <a:pt x="5479" y="2548"/>
                  </a:lnTo>
                  <a:lnTo>
                    <a:pt x="5507" y="2536"/>
                  </a:lnTo>
                  <a:lnTo>
                    <a:pt x="5535" y="2524"/>
                  </a:lnTo>
                  <a:lnTo>
                    <a:pt x="5563" y="2510"/>
                  </a:lnTo>
                  <a:lnTo>
                    <a:pt x="5591" y="2494"/>
                  </a:lnTo>
                  <a:lnTo>
                    <a:pt x="5617" y="2476"/>
                  </a:lnTo>
                  <a:lnTo>
                    <a:pt x="5643" y="2460"/>
                  </a:lnTo>
                  <a:lnTo>
                    <a:pt x="5667" y="2440"/>
                  </a:lnTo>
                  <a:lnTo>
                    <a:pt x="5691" y="2420"/>
                  </a:lnTo>
                  <a:lnTo>
                    <a:pt x="5715" y="2400"/>
                  </a:lnTo>
                  <a:lnTo>
                    <a:pt x="5737" y="2378"/>
                  </a:lnTo>
                  <a:lnTo>
                    <a:pt x="5759" y="2356"/>
                  </a:lnTo>
                  <a:lnTo>
                    <a:pt x="5779" y="2332"/>
                  </a:lnTo>
                  <a:lnTo>
                    <a:pt x="5799" y="2308"/>
                  </a:lnTo>
                  <a:lnTo>
                    <a:pt x="5817" y="2282"/>
                  </a:lnTo>
                  <a:lnTo>
                    <a:pt x="5833" y="2258"/>
                  </a:lnTo>
                  <a:lnTo>
                    <a:pt x="5851" y="2230"/>
                  </a:lnTo>
                  <a:lnTo>
                    <a:pt x="5865" y="2204"/>
                  </a:lnTo>
                  <a:lnTo>
                    <a:pt x="5879" y="2174"/>
                  </a:lnTo>
                  <a:lnTo>
                    <a:pt x="5891" y="2146"/>
                  </a:lnTo>
                  <a:lnTo>
                    <a:pt x="5903" y="2116"/>
                  </a:lnTo>
                  <a:lnTo>
                    <a:pt x="5913" y="2086"/>
                  </a:lnTo>
                  <a:lnTo>
                    <a:pt x="5923" y="2056"/>
                  </a:lnTo>
                  <a:lnTo>
                    <a:pt x="5931" y="2026"/>
                  </a:lnTo>
                  <a:lnTo>
                    <a:pt x="5937" y="1994"/>
                  </a:lnTo>
                  <a:lnTo>
                    <a:pt x="5943" y="1962"/>
                  </a:lnTo>
                  <a:lnTo>
                    <a:pt x="5945" y="1930"/>
                  </a:lnTo>
                  <a:lnTo>
                    <a:pt x="5947" y="1896"/>
                  </a:lnTo>
                  <a:lnTo>
                    <a:pt x="5949" y="1864"/>
                  </a:lnTo>
                  <a:lnTo>
                    <a:pt x="5949" y="1864"/>
                  </a:lnTo>
                  <a:lnTo>
                    <a:pt x="5947" y="1826"/>
                  </a:lnTo>
                  <a:lnTo>
                    <a:pt x="5945" y="1788"/>
                  </a:lnTo>
                  <a:lnTo>
                    <a:pt x="5941" y="1752"/>
                  </a:lnTo>
                  <a:lnTo>
                    <a:pt x="5933" y="1716"/>
                  </a:lnTo>
                  <a:lnTo>
                    <a:pt x="5925" y="1680"/>
                  </a:lnTo>
                  <a:lnTo>
                    <a:pt x="5915" y="1644"/>
                  </a:lnTo>
                  <a:lnTo>
                    <a:pt x="5903" y="1610"/>
                  </a:lnTo>
                  <a:lnTo>
                    <a:pt x="5891" y="1578"/>
                  </a:lnTo>
                  <a:lnTo>
                    <a:pt x="5877" y="1544"/>
                  </a:lnTo>
                  <a:lnTo>
                    <a:pt x="5859" y="1512"/>
                  </a:lnTo>
                  <a:lnTo>
                    <a:pt x="5843" y="1482"/>
                  </a:lnTo>
                  <a:lnTo>
                    <a:pt x="5823" y="1452"/>
                  </a:lnTo>
                  <a:lnTo>
                    <a:pt x="5803" y="1424"/>
                  </a:lnTo>
                  <a:lnTo>
                    <a:pt x="5781" y="1396"/>
                  </a:lnTo>
                  <a:lnTo>
                    <a:pt x="5757" y="1368"/>
                  </a:lnTo>
                  <a:lnTo>
                    <a:pt x="5733" y="1344"/>
                  </a:lnTo>
                  <a:lnTo>
                    <a:pt x="5707" y="1320"/>
                  </a:lnTo>
                  <a:lnTo>
                    <a:pt x="5681" y="1296"/>
                  </a:lnTo>
                  <a:lnTo>
                    <a:pt x="5653" y="1274"/>
                  </a:lnTo>
                  <a:lnTo>
                    <a:pt x="5625" y="1254"/>
                  </a:lnTo>
                  <a:lnTo>
                    <a:pt x="5595" y="1234"/>
                  </a:lnTo>
                  <a:lnTo>
                    <a:pt x="5563" y="1216"/>
                  </a:lnTo>
                  <a:lnTo>
                    <a:pt x="5531" y="1200"/>
                  </a:lnTo>
                  <a:lnTo>
                    <a:pt x="5499" y="1186"/>
                  </a:lnTo>
                  <a:lnTo>
                    <a:pt x="5465" y="1172"/>
                  </a:lnTo>
                  <a:lnTo>
                    <a:pt x="5431" y="1160"/>
                  </a:lnTo>
                  <a:lnTo>
                    <a:pt x="5397" y="1150"/>
                  </a:lnTo>
                  <a:lnTo>
                    <a:pt x="5361" y="1142"/>
                  </a:lnTo>
                  <a:lnTo>
                    <a:pt x="5325" y="1136"/>
                  </a:lnTo>
                  <a:lnTo>
                    <a:pt x="5289" y="1132"/>
                  </a:lnTo>
                  <a:lnTo>
                    <a:pt x="5251" y="1128"/>
                  </a:lnTo>
                  <a:lnTo>
                    <a:pt x="5213" y="1128"/>
                  </a:lnTo>
                  <a:lnTo>
                    <a:pt x="5213" y="1128"/>
                  </a:lnTo>
                  <a:lnTo>
                    <a:pt x="5175" y="1128"/>
                  </a:lnTo>
                  <a:lnTo>
                    <a:pt x="5139" y="1132"/>
                  </a:lnTo>
                  <a:lnTo>
                    <a:pt x="5101" y="1136"/>
                  </a:lnTo>
                  <a:lnTo>
                    <a:pt x="5065" y="1142"/>
                  </a:lnTo>
                  <a:lnTo>
                    <a:pt x="5029" y="1150"/>
                  </a:lnTo>
                  <a:lnTo>
                    <a:pt x="4995" y="1160"/>
                  </a:lnTo>
                  <a:lnTo>
                    <a:pt x="4961" y="1172"/>
                  </a:lnTo>
                  <a:lnTo>
                    <a:pt x="4927" y="1186"/>
                  </a:lnTo>
                  <a:lnTo>
                    <a:pt x="4895" y="1200"/>
                  </a:lnTo>
                  <a:lnTo>
                    <a:pt x="4863" y="1216"/>
                  </a:lnTo>
                  <a:lnTo>
                    <a:pt x="4833" y="1234"/>
                  </a:lnTo>
                  <a:lnTo>
                    <a:pt x="4803" y="1254"/>
                  </a:lnTo>
                  <a:lnTo>
                    <a:pt x="4773" y="1274"/>
                  </a:lnTo>
                  <a:lnTo>
                    <a:pt x="4747" y="1296"/>
                  </a:lnTo>
                  <a:lnTo>
                    <a:pt x="4719" y="1320"/>
                  </a:lnTo>
                  <a:lnTo>
                    <a:pt x="4693" y="1344"/>
                  </a:lnTo>
                  <a:lnTo>
                    <a:pt x="4669" y="1368"/>
                  </a:lnTo>
                  <a:lnTo>
                    <a:pt x="4647" y="1396"/>
                  </a:lnTo>
                  <a:lnTo>
                    <a:pt x="4625" y="1424"/>
                  </a:lnTo>
                  <a:lnTo>
                    <a:pt x="4603" y="1452"/>
                  </a:lnTo>
                  <a:lnTo>
                    <a:pt x="4585" y="1482"/>
                  </a:lnTo>
                  <a:lnTo>
                    <a:pt x="4567" y="1512"/>
                  </a:lnTo>
                  <a:lnTo>
                    <a:pt x="4551" y="1544"/>
                  </a:lnTo>
                  <a:lnTo>
                    <a:pt x="4537" y="1578"/>
                  </a:lnTo>
                  <a:lnTo>
                    <a:pt x="4523" y="1610"/>
                  </a:lnTo>
                  <a:lnTo>
                    <a:pt x="4511" y="1644"/>
                  </a:lnTo>
                  <a:lnTo>
                    <a:pt x="4501" y="1680"/>
                  </a:lnTo>
                  <a:lnTo>
                    <a:pt x="4493" y="1716"/>
                  </a:lnTo>
                  <a:lnTo>
                    <a:pt x="4487" y="1752"/>
                  </a:lnTo>
                  <a:lnTo>
                    <a:pt x="4483" y="1788"/>
                  </a:lnTo>
                  <a:lnTo>
                    <a:pt x="4479" y="1826"/>
                  </a:lnTo>
                  <a:lnTo>
                    <a:pt x="4479" y="1864"/>
                  </a:lnTo>
                  <a:lnTo>
                    <a:pt x="4479" y="1864"/>
                  </a:lnTo>
                  <a:lnTo>
                    <a:pt x="4479" y="1896"/>
                  </a:lnTo>
                  <a:lnTo>
                    <a:pt x="4481" y="1930"/>
                  </a:lnTo>
                  <a:lnTo>
                    <a:pt x="4485" y="1962"/>
                  </a:lnTo>
                  <a:lnTo>
                    <a:pt x="4489" y="1994"/>
                  </a:lnTo>
                  <a:lnTo>
                    <a:pt x="4497" y="2026"/>
                  </a:lnTo>
                  <a:lnTo>
                    <a:pt x="4505" y="2056"/>
                  </a:lnTo>
                  <a:lnTo>
                    <a:pt x="4513" y="2086"/>
                  </a:lnTo>
                  <a:lnTo>
                    <a:pt x="4523" y="2116"/>
                  </a:lnTo>
                  <a:lnTo>
                    <a:pt x="4535" y="2146"/>
                  </a:lnTo>
                  <a:lnTo>
                    <a:pt x="4547" y="2174"/>
                  </a:lnTo>
                  <a:lnTo>
                    <a:pt x="4561" y="2204"/>
                  </a:lnTo>
                  <a:lnTo>
                    <a:pt x="4577" y="2230"/>
                  </a:lnTo>
                  <a:lnTo>
                    <a:pt x="4593" y="2258"/>
                  </a:lnTo>
                  <a:lnTo>
                    <a:pt x="4611" y="2282"/>
                  </a:lnTo>
                  <a:lnTo>
                    <a:pt x="4629" y="2308"/>
                  </a:lnTo>
                  <a:lnTo>
                    <a:pt x="4649" y="2332"/>
                  </a:lnTo>
                  <a:lnTo>
                    <a:pt x="4669" y="2356"/>
                  </a:lnTo>
                  <a:lnTo>
                    <a:pt x="4689" y="2378"/>
                  </a:lnTo>
                  <a:lnTo>
                    <a:pt x="4713" y="2400"/>
                  </a:lnTo>
                  <a:lnTo>
                    <a:pt x="4735" y="2420"/>
                  </a:lnTo>
                  <a:lnTo>
                    <a:pt x="4759" y="2440"/>
                  </a:lnTo>
                  <a:lnTo>
                    <a:pt x="4785" y="2460"/>
                  </a:lnTo>
                  <a:lnTo>
                    <a:pt x="4809" y="2476"/>
                  </a:lnTo>
                  <a:lnTo>
                    <a:pt x="4837" y="2494"/>
                  </a:lnTo>
                  <a:lnTo>
                    <a:pt x="4863" y="2510"/>
                  </a:lnTo>
                  <a:lnTo>
                    <a:pt x="4891" y="2524"/>
                  </a:lnTo>
                  <a:lnTo>
                    <a:pt x="4919" y="2536"/>
                  </a:lnTo>
                  <a:lnTo>
                    <a:pt x="4949" y="2548"/>
                  </a:lnTo>
                  <a:lnTo>
                    <a:pt x="4979" y="2560"/>
                  </a:lnTo>
                  <a:lnTo>
                    <a:pt x="5009" y="2568"/>
                  </a:lnTo>
                  <a:lnTo>
                    <a:pt x="5039" y="2578"/>
                  </a:lnTo>
                  <a:lnTo>
                    <a:pt x="5071" y="2584"/>
                  </a:lnTo>
                  <a:lnTo>
                    <a:pt x="5071" y="4600"/>
                  </a:lnTo>
                  <a:lnTo>
                    <a:pt x="3899" y="5576"/>
                  </a:lnTo>
                  <a:lnTo>
                    <a:pt x="3899" y="6388"/>
                  </a:lnTo>
                  <a:lnTo>
                    <a:pt x="3567" y="6388"/>
                  </a:lnTo>
                  <a:lnTo>
                    <a:pt x="3567" y="4988"/>
                  </a:lnTo>
                  <a:lnTo>
                    <a:pt x="4105" y="4526"/>
                  </a:lnTo>
                  <a:lnTo>
                    <a:pt x="4105" y="3818"/>
                  </a:lnTo>
                  <a:lnTo>
                    <a:pt x="4105" y="3818"/>
                  </a:lnTo>
                  <a:lnTo>
                    <a:pt x="4137" y="3810"/>
                  </a:lnTo>
                  <a:lnTo>
                    <a:pt x="4167" y="3802"/>
                  </a:lnTo>
                  <a:lnTo>
                    <a:pt x="4197" y="3792"/>
                  </a:lnTo>
                  <a:lnTo>
                    <a:pt x="4227" y="3782"/>
                  </a:lnTo>
                  <a:lnTo>
                    <a:pt x="4257" y="3770"/>
                  </a:lnTo>
                  <a:lnTo>
                    <a:pt x="4285" y="3756"/>
                  </a:lnTo>
                  <a:lnTo>
                    <a:pt x="4313" y="3742"/>
                  </a:lnTo>
                  <a:lnTo>
                    <a:pt x="4341" y="3726"/>
                  </a:lnTo>
                  <a:lnTo>
                    <a:pt x="4367" y="3710"/>
                  </a:lnTo>
                  <a:lnTo>
                    <a:pt x="4393" y="3692"/>
                  </a:lnTo>
                  <a:lnTo>
                    <a:pt x="4417" y="3674"/>
                  </a:lnTo>
                  <a:lnTo>
                    <a:pt x="4441" y="3654"/>
                  </a:lnTo>
                  <a:lnTo>
                    <a:pt x="4465" y="3634"/>
                  </a:lnTo>
                  <a:lnTo>
                    <a:pt x="4487" y="3612"/>
                  </a:lnTo>
                  <a:lnTo>
                    <a:pt x="4507" y="3590"/>
                  </a:lnTo>
                  <a:lnTo>
                    <a:pt x="4529" y="3566"/>
                  </a:lnTo>
                  <a:lnTo>
                    <a:pt x="4547" y="3542"/>
                  </a:lnTo>
                  <a:lnTo>
                    <a:pt x="4565" y="3516"/>
                  </a:lnTo>
                  <a:lnTo>
                    <a:pt x="4583" y="3490"/>
                  </a:lnTo>
                  <a:lnTo>
                    <a:pt x="4599" y="3464"/>
                  </a:lnTo>
                  <a:lnTo>
                    <a:pt x="4615" y="3436"/>
                  </a:lnTo>
                  <a:lnTo>
                    <a:pt x="4629" y="3408"/>
                  </a:lnTo>
                  <a:lnTo>
                    <a:pt x="4641" y="3380"/>
                  </a:lnTo>
                  <a:lnTo>
                    <a:pt x="4653" y="3350"/>
                  </a:lnTo>
                  <a:lnTo>
                    <a:pt x="4663" y="3320"/>
                  </a:lnTo>
                  <a:lnTo>
                    <a:pt x="4673" y="3290"/>
                  </a:lnTo>
                  <a:lnTo>
                    <a:pt x="4681" y="3258"/>
                  </a:lnTo>
                  <a:lnTo>
                    <a:pt x="4687" y="3228"/>
                  </a:lnTo>
                  <a:lnTo>
                    <a:pt x="4691" y="3196"/>
                  </a:lnTo>
                  <a:lnTo>
                    <a:pt x="4695" y="3162"/>
                  </a:lnTo>
                  <a:lnTo>
                    <a:pt x="4697" y="3130"/>
                  </a:lnTo>
                  <a:lnTo>
                    <a:pt x="4699" y="3096"/>
                  </a:lnTo>
                  <a:lnTo>
                    <a:pt x="4699" y="3096"/>
                  </a:lnTo>
                  <a:lnTo>
                    <a:pt x="4697" y="3058"/>
                  </a:lnTo>
                  <a:lnTo>
                    <a:pt x="4695" y="3022"/>
                  </a:lnTo>
                  <a:lnTo>
                    <a:pt x="4689" y="2984"/>
                  </a:lnTo>
                  <a:lnTo>
                    <a:pt x="4683" y="2948"/>
                  </a:lnTo>
                  <a:lnTo>
                    <a:pt x="4675" y="2912"/>
                  </a:lnTo>
                  <a:lnTo>
                    <a:pt x="4665" y="2878"/>
                  </a:lnTo>
                  <a:lnTo>
                    <a:pt x="4653" y="2844"/>
                  </a:lnTo>
                  <a:lnTo>
                    <a:pt x="4641" y="2810"/>
                  </a:lnTo>
                  <a:lnTo>
                    <a:pt x="4625" y="2778"/>
                  </a:lnTo>
                  <a:lnTo>
                    <a:pt x="4609" y="2746"/>
                  </a:lnTo>
                  <a:lnTo>
                    <a:pt x="4591" y="2716"/>
                  </a:lnTo>
                  <a:lnTo>
                    <a:pt x="4573" y="2686"/>
                  </a:lnTo>
                  <a:lnTo>
                    <a:pt x="4551" y="2656"/>
                  </a:lnTo>
                  <a:lnTo>
                    <a:pt x="4531" y="2630"/>
                  </a:lnTo>
                  <a:lnTo>
                    <a:pt x="4507" y="2602"/>
                  </a:lnTo>
                  <a:lnTo>
                    <a:pt x="4483" y="2576"/>
                  </a:lnTo>
                  <a:lnTo>
                    <a:pt x="4457" y="2552"/>
                  </a:lnTo>
                  <a:lnTo>
                    <a:pt x="4431" y="2530"/>
                  </a:lnTo>
                  <a:lnTo>
                    <a:pt x="4403" y="2508"/>
                  </a:lnTo>
                  <a:lnTo>
                    <a:pt x="4373" y="2486"/>
                  </a:lnTo>
                  <a:lnTo>
                    <a:pt x="4343" y="2468"/>
                  </a:lnTo>
                  <a:lnTo>
                    <a:pt x="4313" y="2450"/>
                  </a:lnTo>
                  <a:lnTo>
                    <a:pt x="4281" y="2434"/>
                  </a:lnTo>
                  <a:lnTo>
                    <a:pt x="4249" y="2420"/>
                  </a:lnTo>
                  <a:lnTo>
                    <a:pt x="4215" y="2406"/>
                  </a:lnTo>
                  <a:lnTo>
                    <a:pt x="4181" y="2394"/>
                  </a:lnTo>
                  <a:lnTo>
                    <a:pt x="4147" y="2384"/>
                  </a:lnTo>
                  <a:lnTo>
                    <a:pt x="4111" y="2376"/>
                  </a:lnTo>
                  <a:lnTo>
                    <a:pt x="4075" y="2370"/>
                  </a:lnTo>
                  <a:lnTo>
                    <a:pt x="4037" y="2366"/>
                  </a:lnTo>
                  <a:lnTo>
                    <a:pt x="4001" y="2362"/>
                  </a:lnTo>
                  <a:lnTo>
                    <a:pt x="3963" y="2362"/>
                  </a:lnTo>
                  <a:lnTo>
                    <a:pt x="3963" y="2362"/>
                  </a:lnTo>
                  <a:lnTo>
                    <a:pt x="3925" y="2362"/>
                  </a:lnTo>
                  <a:lnTo>
                    <a:pt x="3887" y="2366"/>
                  </a:lnTo>
                  <a:lnTo>
                    <a:pt x="3851" y="2370"/>
                  </a:lnTo>
                  <a:lnTo>
                    <a:pt x="3815" y="2376"/>
                  </a:lnTo>
                  <a:lnTo>
                    <a:pt x="3779" y="2384"/>
                  </a:lnTo>
                  <a:lnTo>
                    <a:pt x="3745" y="2394"/>
                  </a:lnTo>
                  <a:lnTo>
                    <a:pt x="3711" y="2406"/>
                  </a:lnTo>
                  <a:lnTo>
                    <a:pt x="3677" y="2420"/>
                  </a:lnTo>
                  <a:lnTo>
                    <a:pt x="3645" y="2434"/>
                  </a:lnTo>
                  <a:lnTo>
                    <a:pt x="3613" y="2450"/>
                  </a:lnTo>
                  <a:lnTo>
                    <a:pt x="3581" y="2468"/>
                  </a:lnTo>
                  <a:lnTo>
                    <a:pt x="3553" y="2486"/>
                  </a:lnTo>
                  <a:lnTo>
                    <a:pt x="3523" y="2508"/>
                  </a:lnTo>
                  <a:lnTo>
                    <a:pt x="3495" y="2530"/>
                  </a:lnTo>
                  <a:lnTo>
                    <a:pt x="3469" y="2552"/>
                  </a:lnTo>
                  <a:lnTo>
                    <a:pt x="3443" y="2576"/>
                  </a:lnTo>
                  <a:lnTo>
                    <a:pt x="3419" y="2602"/>
                  </a:lnTo>
                  <a:lnTo>
                    <a:pt x="3395" y="2630"/>
                  </a:lnTo>
                  <a:lnTo>
                    <a:pt x="3373" y="2656"/>
                  </a:lnTo>
                  <a:lnTo>
                    <a:pt x="3353" y="2686"/>
                  </a:lnTo>
                  <a:lnTo>
                    <a:pt x="3334" y="2716"/>
                  </a:lnTo>
                  <a:lnTo>
                    <a:pt x="3316" y="2746"/>
                  </a:lnTo>
                  <a:lnTo>
                    <a:pt x="3300" y="2778"/>
                  </a:lnTo>
                  <a:lnTo>
                    <a:pt x="3284" y="2810"/>
                  </a:lnTo>
                  <a:lnTo>
                    <a:pt x="3272" y="2844"/>
                  </a:lnTo>
                  <a:lnTo>
                    <a:pt x="3260" y="2878"/>
                  </a:lnTo>
                  <a:lnTo>
                    <a:pt x="3250" y="2912"/>
                  </a:lnTo>
                  <a:lnTo>
                    <a:pt x="3242" y="2948"/>
                  </a:lnTo>
                  <a:lnTo>
                    <a:pt x="3236" y="2984"/>
                  </a:lnTo>
                  <a:lnTo>
                    <a:pt x="3230" y="3022"/>
                  </a:lnTo>
                  <a:lnTo>
                    <a:pt x="3228" y="3058"/>
                  </a:lnTo>
                  <a:lnTo>
                    <a:pt x="3226" y="3096"/>
                  </a:lnTo>
                  <a:lnTo>
                    <a:pt x="3226" y="3096"/>
                  </a:lnTo>
                  <a:lnTo>
                    <a:pt x="3228" y="3130"/>
                  </a:lnTo>
                  <a:lnTo>
                    <a:pt x="3230" y="3162"/>
                  </a:lnTo>
                  <a:lnTo>
                    <a:pt x="3234" y="3196"/>
                  </a:lnTo>
                  <a:lnTo>
                    <a:pt x="3238" y="3228"/>
                  </a:lnTo>
                  <a:lnTo>
                    <a:pt x="3244" y="3258"/>
                  </a:lnTo>
                  <a:lnTo>
                    <a:pt x="3252" y="3290"/>
                  </a:lnTo>
                  <a:lnTo>
                    <a:pt x="3262" y="3320"/>
                  </a:lnTo>
                  <a:lnTo>
                    <a:pt x="3272" y="3350"/>
                  </a:lnTo>
                  <a:lnTo>
                    <a:pt x="3284" y="3380"/>
                  </a:lnTo>
                  <a:lnTo>
                    <a:pt x="3296" y="3408"/>
                  </a:lnTo>
                  <a:lnTo>
                    <a:pt x="3310" y="3436"/>
                  </a:lnTo>
                  <a:lnTo>
                    <a:pt x="3326" y="3464"/>
                  </a:lnTo>
                  <a:lnTo>
                    <a:pt x="3343" y="3490"/>
                  </a:lnTo>
                  <a:lnTo>
                    <a:pt x="3359" y="3516"/>
                  </a:lnTo>
                  <a:lnTo>
                    <a:pt x="3379" y="3542"/>
                  </a:lnTo>
                  <a:lnTo>
                    <a:pt x="3397" y="3566"/>
                  </a:lnTo>
                  <a:lnTo>
                    <a:pt x="3417" y="3590"/>
                  </a:lnTo>
                  <a:lnTo>
                    <a:pt x="3439" y="3612"/>
                  </a:lnTo>
                  <a:lnTo>
                    <a:pt x="3461" y="3634"/>
                  </a:lnTo>
                  <a:lnTo>
                    <a:pt x="3485" y="3654"/>
                  </a:lnTo>
                  <a:lnTo>
                    <a:pt x="3509" y="3674"/>
                  </a:lnTo>
                  <a:lnTo>
                    <a:pt x="3533" y="3692"/>
                  </a:lnTo>
                  <a:lnTo>
                    <a:pt x="3559" y="3710"/>
                  </a:lnTo>
                  <a:lnTo>
                    <a:pt x="3585" y="3726"/>
                  </a:lnTo>
                  <a:lnTo>
                    <a:pt x="3613" y="3742"/>
                  </a:lnTo>
                  <a:lnTo>
                    <a:pt x="3641" y="3756"/>
                  </a:lnTo>
                  <a:lnTo>
                    <a:pt x="3669" y="3770"/>
                  </a:lnTo>
                  <a:lnTo>
                    <a:pt x="3699" y="3782"/>
                  </a:lnTo>
                  <a:lnTo>
                    <a:pt x="3729" y="3792"/>
                  </a:lnTo>
                  <a:lnTo>
                    <a:pt x="3759" y="3802"/>
                  </a:lnTo>
                  <a:lnTo>
                    <a:pt x="3789" y="3810"/>
                  </a:lnTo>
                  <a:lnTo>
                    <a:pt x="3821" y="3818"/>
                  </a:lnTo>
                  <a:lnTo>
                    <a:pt x="3821" y="4394"/>
                  </a:lnTo>
                  <a:lnTo>
                    <a:pt x="3282" y="4858"/>
                  </a:lnTo>
                  <a:lnTo>
                    <a:pt x="3282" y="6388"/>
                  </a:lnTo>
                  <a:lnTo>
                    <a:pt x="2948" y="6388"/>
                  </a:lnTo>
                  <a:lnTo>
                    <a:pt x="2856" y="2456"/>
                  </a:lnTo>
                  <a:lnTo>
                    <a:pt x="2856" y="2456"/>
                  </a:lnTo>
                  <a:lnTo>
                    <a:pt x="2888" y="2448"/>
                  </a:lnTo>
                  <a:lnTo>
                    <a:pt x="2918" y="2440"/>
                  </a:lnTo>
                  <a:lnTo>
                    <a:pt x="2948" y="2430"/>
                  </a:lnTo>
                  <a:lnTo>
                    <a:pt x="2978" y="2420"/>
                  </a:lnTo>
                  <a:lnTo>
                    <a:pt x="3008" y="2408"/>
                  </a:lnTo>
                  <a:lnTo>
                    <a:pt x="3036" y="2394"/>
                  </a:lnTo>
                  <a:lnTo>
                    <a:pt x="3064" y="2380"/>
                  </a:lnTo>
                  <a:lnTo>
                    <a:pt x="3090" y="2364"/>
                  </a:lnTo>
                  <a:lnTo>
                    <a:pt x="3116" y="2348"/>
                  </a:lnTo>
                  <a:lnTo>
                    <a:pt x="3142" y="2330"/>
                  </a:lnTo>
                  <a:lnTo>
                    <a:pt x="3168" y="2310"/>
                  </a:lnTo>
                  <a:lnTo>
                    <a:pt x="3190" y="2292"/>
                  </a:lnTo>
                  <a:lnTo>
                    <a:pt x="3214" y="2270"/>
                  </a:lnTo>
                  <a:lnTo>
                    <a:pt x="3236" y="2248"/>
                  </a:lnTo>
                  <a:lnTo>
                    <a:pt x="3258" y="2226"/>
                  </a:lnTo>
                  <a:lnTo>
                    <a:pt x="3278" y="2202"/>
                  </a:lnTo>
                  <a:lnTo>
                    <a:pt x="3296" y="2178"/>
                  </a:lnTo>
                  <a:lnTo>
                    <a:pt x="3316" y="2154"/>
                  </a:lnTo>
                  <a:lnTo>
                    <a:pt x="3332" y="2128"/>
                  </a:lnTo>
                  <a:lnTo>
                    <a:pt x="3349" y="2102"/>
                  </a:lnTo>
                  <a:lnTo>
                    <a:pt x="3365" y="2074"/>
                  </a:lnTo>
                  <a:lnTo>
                    <a:pt x="3379" y="2046"/>
                  </a:lnTo>
                  <a:lnTo>
                    <a:pt x="3391" y="2016"/>
                  </a:lnTo>
                  <a:lnTo>
                    <a:pt x="3403" y="1988"/>
                  </a:lnTo>
                  <a:lnTo>
                    <a:pt x="3413" y="1958"/>
                  </a:lnTo>
                  <a:lnTo>
                    <a:pt x="3421" y="1928"/>
                  </a:lnTo>
                  <a:lnTo>
                    <a:pt x="3429" y="1896"/>
                  </a:lnTo>
                  <a:lnTo>
                    <a:pt x="3435" y="1864"/>
                  </a:lnTo>
                  <a:lnTo>
                    <a:pt x="3441" y="1832"/>
                  </a:lnTo>
                  <a:lnTo>
                    <a:pt x="3445" y="1800"/>
                  </a:lnTo>
                  <a:lnTo>
                    <a:pt x="3447" y="1768"/>
                  </a:lnTo>
                  <a:lnTo>
                    <a:pt x="3447" y="1734"/>
                  </a:lnTo>
                  <a:lnTo>
                    <a:pt x="3447" y="1734"/>
                  </a:lnTo>
                  <a:lnTo>
                    <a:pt x="3447" y="1696"/>
                  </a:lnTo>
                  <a:lnTo>
                    <a:pt x="3443" y="1660"/>
                  </a:lnTo>
                  <a:lnTo>
                    <a:pt x="3439" y="1622"/>
                  </a:lnTo>
                  <a:lnTo>
                    <a:pt x="3433" y="1586"/>
                  </a:lnTo>
                  <a:lnTo>
                    <a:pt x="3425" y="1552"/>
                  </a:lnTo>
                  <a:lnTo>
                    <a:pt x="3415" y="1516"/>
                  </a:lnTo>
                  <a:lnTo>
                    <a:pt x="3403" y="1482"/>
                  </a:lnTo>
                  <a:lnTo>
                    <a:pt x="3389" y="1448"/>
                  </a:lnTo>
                  <a:lnTo>
                    <a:pt x="3375" y="1416"/>
                  </a:lnTo>
                  <a:lnTo>
                    <a:pt x="3359" y="1384"/>
                  </a:lnTo>
                  <a:lnTo>
                    <a:pt x="3341" y="1354"/>
                  </a:lnTo>
                  <a:lnTo>
                    <a:pt x="3320" y="1324"/>
                  </a:lnTo>
                  <a:lnTo>
                    <a:pt x="3300" y="1294"/>
                  </a:lnTo>
                  <a:lnTo>
                    <a:pt x="3278" y="1268"/>
                  </a:lnTo>
                  <a:lnTo>
                    <a:pt x="3256" y="1240"/>
                  </a:lnTo>
                  <a:lnTo>
                    <a:pt x="3230" y="1214"/>
                  </a:lnTo>
                  <a:lnTo>
                    <a:pt x="3206" y="1190"/>
                  </a:lnTo>
                  <a:lnTo>
                    <a:pt x="3178" y="1168"/>
                  </a:lnTo>
                  <a:lnTo>
                    <a:pt x="3150" y="1146"/>
                  </a:lnTo>
                  <a:lnTo>
                    <a:pt x="3122" y="1126"/>
                  </a:lnTo>
                  <a:lnTo>
                    <a:pt x="3092" y="1106"/>
                  </a:lnTo>
                  <a:lnTo>
                    <a:pt x="3062" y="1088"/>
                  </a:lnTo>
                  <a:lnTo>
                    <a:pt x="3030" y="1072"/>
                  </a:lnTo>
                  <a:lnTo>
                    <a:pt x="2998" y="1058"/>
                  </a:lnTo>
                  <a:lnTo>
                    <a:pt x="2964" y="1044"/>
                  </a:lnTo>
                  <a:lnTo>
                    <a:pt x="2930" y="1032"/>
                  </a:lnTo>
                  <a:lnTo>
                    <a:pt x="2894" y="1022"/>
                  </a:lnTo>
                  <a:lnTo>
                    <a:pt x="2860" y="1014"/>
                  </a:lnTo>
                  <a:lnTo>
                    <a:pt x="2824" y="1008"/>
                  </a:lnTo>
                  <a:lnTo>
                    <a:pt x="2786" y="1004"/>
                  </a:lnTo>
                  <a:lnTo>
                    <a:pt x="2750" y="1000"/>
                  </a:lnTo>
                  <a:lnTo>
                    <a:pt x="2712" y="1000"/>
                  </a:lnTo>
                  <a:lnTo>
                    <a:pt x="2712" y="1000"/>
                  </a:lnTo>
                  <a:lnTo>
                    <a:pt x="2674" y="1000"/>
                  </a:lnTo>
                  <a:lnTo>
                    <a:pt x="2636" y="1004"/>
                  </a:lnTo>
                  <a:lnTo>
                    <a:pt x="2600" y="1008"/>
                  </a:lnTo>
                  <a:lnTo>
                    <a:pt x="2564" y="1014"/>
                  </a:lnTo>
                  <a:lnTo>
                    <a:pt x="2528" y="1022"/>
                  </a:lnTo>
                  <a:lnTo>
                    <a:pt x="2492" y="1032"/>
                  </a:lnTo>
                  <a:lnTo>
                    <a:pt x="2458" y="1044"/>
                  </a:lnTo>
                  <a:lnTo>
                    <a:pt x="2426" y="1058"/>
                  </a:lnTo>
                  <a:lnTo>
                    <a:pt x="2392" y="1072"/>
                  </a:lnTo>
                  <a:lnTo>
                    <a:pt x="2362" y="1088"/>
                  </a:lnTo>
                  <a:lnTo>
                    <a:pt x="2330" y="1106"/>
                  </a:lnTo>
                  <a:lnTo>
                    <a:pt x="2300" y="1126"/>
                  </a:lnTo>
                  <a:lnTo>
                    <a:pt x="2272" y="1146"/>
                  </a:lnTo>
                  <a:lnTo>
                    <a:pt x="2244" y="1168"/>
                  </a:lnTo>
                  <a:lnTo>
                    <a:pt x="2218" y="1190"/>
                  </a:lnTo>
                  <a:lnTo>
                    <a:pt x="2192" y="1214"/>
                  </a:lnTo>
                  <a:lnTo>
                    <a:pt x="2168" y="1240"/>
                  </a:lnTo>
                  <a:lnTo>
                    <a:pt x="2144" y="1268"/>
                  </a:lnTo>
                  <a:lnTo>
                    <a:pt x="2122" y="1294"/>
                  </a:lnTo>
                  <a:lnTo>
                    <a:pt x="2102" y="1324"/>
                  </a:lnTo>
                  <a:lnTo>
                    <a:pt x="2082" y="1354"/>
                  </a:lnTo>
                  <a:lnTo>
                    <a:pt x="2066" y="1384"/>
                  </a:lnTo>
                  <a:lnTo>
                    <a:pt x="2048" y="1416"/>
                  </a:lnTo>
                  <a:lnTo>
                    <a:pt x="2034" y="1448"/>
                  </a:lnTo>
                  <a:lnTo>
                    <a:pt x="2020" y="1482"/>
                  </a:lnTo>
                  <a:lnTo>
                    <a:pt x="2010" y="1516"/>
                  </a:lnTo>
                  <a:lnTo>
                    <a:pt x="2000" y="1552"/>
                  </a:lnTo>
                  <a:lnTo>
                    <a:pt x="1992" y="1586"/>
                  </a:lnTo>
                  <a:lnTo>
                    <a:pt x="1984" y="1622"/>
                  </a:lnTo>
                  <a:lnTo>
                    <a:pt x="1980" y="1660"/>
                  </a:lnTo>
                  <a:lnTo>
                    <a:pt x="1978" y="1696"/>
                  </a:lnTo>
                  <a:lnTo>
                    <a:pt x="1976" y="1734"/>
                  </a:lnTo>
                  <a:lnTo>
                    <a:pt x="1976" y="1734"/>
                  </a:lnTo>
                  <a:lnTo>
                    <a:pt x="1976" y="1768"/>
                  </a:lnTo>
                  <a:lnTo>
                    <a:pt x="1980" y="1800"/>
                  </a:lnTo>
                  <a:lnTo>
                    <a:pt x="1982" y="1834"/>
                  </a:lnTo>
                  <a:lnTo>
                    <a:pt x="1988" y="1866"/>
                  </a:lnTo>
                  <a:lnTo>
                    <a:pt x="1994" y="1898"/>
                  </a:lnTo>
                  <a:lnTo>
                    <a:pt x="2002" y="1928"/>
                  </a:lnTo>
                  <a:lnTo>
                    <a:pt x="2012" y="1958"/>
                  </a:lnTo>
                  <a:lnTo>
                    <a:pt x="2022" y="1990"/>
                  </a:lnTo>
                  <a:lnTo>
                    <a:pt x="2034" y="2018"/>
                  </a:lnTo>
                  <a:lnTo>
                    <a:pt x="2046" y="2048"/>
                  </a:lnTo>
                  <a:lnTo>
                    <a:pt x="2060" y="2076"/>
                  </a:lnTo>
                  <a:lnTo>
                    <a:pt x="2076" y="2102"/>
                  </a:lnTo>
                  <a:lnTo>
                    <a:pt x="2092" y="2130"/>
                  </a:lnTo>
                  <a:lnTo>
                    <a:pt x="2110" y="2156"/>
                  </a:lnTo>
                  <a:lnTo>
                    <a:pt x="2128" y="2180"/>
                  </a:lnTo>
                  <a:lnTo>
                    <a:pt x="2146" y="2204"/>
                  </a:lnTo>
                  <a:lnTo>
                    <a:pt x="2168" y="2228"/>
                  </a:lnTo>
                  <a:lnTo>
                    <a:pt x="2188" y="2252"/>
                  </a:lnTo>
                  <a:lnTo>
                    <a:pt x="2212" y="2272"/>
                  </a:lnTo>
                  <a:lnTo>
                    <a:pt x="2234" y="2294"/>
                  </a:lnTo>
                  <a:lnTo>
                    <a:pt x="2258" y="2314"/>
                  </a:lnTo>
                  <a:lnTo>
                    <a:pt x="2284" y="2332"/>
                  </a:lnTo>
                  <a:lnTo>
                    <a:pt x="2310" y="2350"/>
                  </a:lnTo>
                  <a:lnTo>
                    <a:pt x="2336" y="2366"/>
                  </a:lnTo>
                  <a:lnTo>
                    <a:pt x="2364" y="2382"/>
                  </a:lnTo>
                  <a:lnTo>
                    <a:pt x="2392" y="2396"/>
                  </a:lnTo>
                  <a:lnTo>
                    <a:pt x="2420" y="2410"/>
                  </a:lnTo>
                  <a:lnTo>
                    <a:pt x="2450" y="2422"/>
                  </a:lnTo>
                  <a:lnTo>
                    <a:pt x="2480" y="2432"/>
                  </a:lnTo>
                  <a:lnTo>
                    <a:pt x="2510" y="2442"/>
                  </a:lnTo>
                  <a:lnTo>
                    <a:pt x="2540" y="2450"/>
                  </a:lnTo>
                  <a:lnTo>
                    <a:pt x="2572" y="2456"/>
                  </a:lnTo>
                  <a:lnTo>
                    <a:pt x="2662" y="6388"/>
                  </a:lnTo>
                  <a:lnTo>
                    <a:pt x="2332" y="6388"/>
                  </a:lnTo>
                  <a:lnTo>
                    <a:pt x="2332" y="4562"/>
                  </a:lnTo>
                  <a:lnTo>
                    <a:pt x="1724" y="3834"/>
                  </a:lnTo>
                  <a:lnTo>
                    <a:pt x="1724" y="3834"/>
                  </a:lnTo>
                  <a:lnTo>
                    <a:pt x="1774" y="3812"/>
                  </a:lnTo>
                  <a:lnTo>
                    <a:pt x="1824" y="3786"/>
                  </a:lnTo>
                  <a:lnTo>
                    <a:pt x="1870" y="3758"/>
                  </a:lnTo>
                  <a:lnTo>
                    <a:pt x="1914" y="3726"/>
                  </a:lnTo>
                  <a:lnTo>
                    <a:pt x="1956" y="3690"/>
                  </a:lnTo>
                  <a:lnTo>
                    <a:pt x="1994" y="3652"/>
                  </a:lnTo>
                  <a:lnTo>
                    <a:pt x="2030" y="3612"/>
                  </a:lnTo>
                  <a:lnTo>
                    <a:pt x="2064" y="3568"/>
                  </a:lnTo>
                  <a:lnTo>
                    <a:pt x="2092" y="3522"/>
                  </a:lnTo>
                  <a:lnTo>
                    <a:pt x="2120" y="3474"/>
                  </a:lnTo>
                  <a:lnTo>
                    <a:pt x="2142" y="3424"/>
                  </a:lnTo>
                  <a:lnTo>
                    <a:pt x="2160" y="3372"/>
                  </a:lnTo>
                  <a:lnTo>
                    <a:pt x="2176" y="3318"/>
                  </a:lnTo>
                  <a:lnTo>
                    <a:pt x="2188" y="3262"/>
                  </a:lnTo>
                  <a:lnTo>
                    <a:pt x="2194" y="3206"/>
                  </a:lnTo>
                  <a:lnTo>
                    <a:pt x="2196" y="3148"/>
                  </a:lnTo>
                  <a:lnTo>
                    <a:pt x="2196" y="3148"/>
                  </a:lnTo>
                  <a:lnTo>
                    <a:pt x="2196" y="3110"/>
                  </a:lnTo>
                  <a:lnTo>
                    <a:pt x="2192" y="3072"/>
                  </a:lnTo>
                  <a:lnTo>
                    <a:pt x="2188" y="3036"/>
                  </a:lnTo>
                  <a:lnTo>
                    <a:pt x="2182" y="3000"/>
                  </a:lnTo>
                  <a:lnTo>
                    <a:pt x="2172" y="2964"/>
                  </a:lnTo>
                  <a:lnTo>
                    <a:pt x="2162" y="2930"/>
                  </a:lnTo>
                  <a:lnTo>
                    <a:pt x="2152" y="2896"/>
                  </a:lnTo>
                  <a:lnTo>
                    <a:pt x="2138" y="2862"/>
                  </a:lnTo>
                  <a:lnTo>
                    <a:pt x="2124" y="2830"/>
                  </a:lnTo>
                  <a:lnTo>
                    <a:pt x="2108" y="2798"/>
                  </a:lnTo>
                  <a:lnTo>
                    <a:pt x="2090" y="2766"/>
                  </a:lnTo>
                  <a:lnTo>
                    <a:pt x="2070" y="2738"/>
                  </a:lnTo>
                  <a:lnTo>
                    <a:pt x="2050" y="2708"/>
                  </a:lnTo>
                  <a:lnTo>
                    <a:pt x="2028" y="2680"/>
                  </a:lnTo>
                  <a:lnTo>
                    <a:pt x="2004" y="2654"/>
                  </a:lnTo>
                  <a:lnTo>
                    <a:pt x="1980" y="2628"/>
                  </a:lnTo>
                  <a:lnTo>
                    <a:pt x="1954" y="2604"/>
                  </a:lnTo>
                  <a:lnTo>
                    <a:pt x="1928" y="2580"/>
                  </a:lnTo>
                  <a:lnTo>
                    <a:pt x="1900" y="2558"/>
                  </a:lnTo>
                  <a:lnTo>
                    <a:pt x="1872" y="2538"/>
                  </a:lnTo>
                  <a:lnTo>
                    <a:pt x="1842" y="2520"/>
                  </a:lnTo>
                  <a:lnTo>
                    <a:pt x="1810" y="2502"/>
                  </a:lnTo>
                  <a:lnTo>
                    <a:pt x="1780" y="2486"/>
                  </a:lnTo>
                  <a:lnTo>
                    <a:pt x="1746" y="2470"/>
                  </a:lnTo>
                  <a:lnTo>
                    <a:pt x="1714" y="2458"/>
                  </a:lnTo>
                  <a:lnTo>
                    <a:pt x="1680" y="2446"/>
                  </a:lnTo>
                  <a:lnTo>
                    <a:pt x="1644" y="2436"/>
                  </a:lnTo>
                  <a:lnTo>
                    <a:pt x="1608" y="2428"/>
                  </a:lnTo>
                  <a:lnTo>
                    <a:pt x="1572" y="2422"/>
                  </a:lnTo>
                  <a:lnTo>
                    <a:pt x="1536" y="2416"/>
                  </a:lnTo>
                  <a:lnTo>
                    <a:pt x="1498" y="2414"/>
                  </a:lnTo>
                  <a:lnTo>
                    <a:pt x="1460" y="2412"/>
                  </a:lnTo>
                  <a:lnTo>
                    <a:pt x="1460" y="2412"/>
                  </a:lnTo>
                  <a:lnTo>
                    <a:pt x="1424" y="2414"/>
                  </a:lnTo>
                  <a:lnTo>
                    <a:pt x="1386" y="2416"/>
                  </a:lnTo>
                  <a:lnTo>
                    <a:pt x="1348" y="2422"/>
                  </a:lnTo>
                  <a:lnTo>
                    <a:pt x="1312" y="2428"/>
                  </a:lnTo>
                  <a:lnTo>
                    <a:pt x="1278" y="2436"/>
                  </a:lnTo>
                  <a:lnTo>
                    <a:pt x="1242" y="2446"/>
                  </a:lnTo>
                  <a:lnTo>
                    <a:pt x="1208" y="2458"/>
                  </a:lnTo>
                  <a:lnTo>
                    <a:pt x="1174" y="2470"/>
                  </a:lnTo>
                  <a:lnTo>
                    <a:pt x="1142" y="2486"/>
                  </a:lnTo>
                  <a:lnTo>
                    <a:pt x="1110" y="2502"/>
                  </a:lnTo>
                  <a:lnTo>
                    <a:pt x="1080" y="2520"/>
                  </a:lnTo>
                  <a:lnTo>
                    <a:pt x="1050" y="2538"/>
                  </a:lnTo>
                  <a:lnTo>
                    <a:pt x="1022" y="2558"/>
                  </a:lnTo>
                  <a:lnTo>
                    <a:pt x="994" y="2580"/>
                  </a:lnTo>
                  <a:lnTo>
                    <a:pt x="966" y="2604"/>
                  </a:lnTo>
                  <a:lnTo>
                    <a:pt x="942" y="2628"/>
                  </a:lnTo>
                  <a:lnTo>
                    <a:pt x="916" y="2654"/>
                  </a:lnTo>
                  <a:lnTo>
                    <a:pt x="894" y="2680"/>
                  </a:lnTo>
                  <a:lnTo>
                    <a:pt x="872" y="2708"/>
                  </a:lnTo>
                  <a:lnTo>
                    <a:pt x="852" y="2738"/>
                  </a:lnTo>
                  <a:lnTo>
                    <a:pt x="832" y="2766"/>
                  </a:lnTo>
                  <a:lnTo>
                    <a:pt x="814" y="2798"/>
                  </a:lnTo>
                  <a:lnTo>
                    <a:pt x="798" y="2830"/>
                  </a:lnTo>
                  <a:lnTo>
                    <a:pt x="784" y="2862"/>
                  </a:lnTo>
                  <a:lnTo>
                    <a:pt x="770" y="2896"/>
                  </a:lnTo>
                  <a:lnTo>
                    <a:pt x="758" y="2930"/>
                  </a:lnTo>
                  <a:lnTo>
                    <a:pt x="748" y="2964"/>
                  </a:lnTo>
                  <a:lnTo>
                    <a:pt x="740" y="3000"/>
                  </a:lnTo>
                  <a:lnTo>
                    <a:pt x="734" y="3036"/>
                  </a:lnTo>
                  <a:lnTo>
                    <a:pt x="730" y="3072"/>
                  </a:lnTo>
                  <a:lnTo>
                    <a:pt x="726" y="3110"/>
                  </a:lnTo>
                  <a:lnTo>
                    <a:pt x="726" y="3148"/>
                  </a:lnTo>
                  <a:lnTo>
                    <a:pt x="726" y="3148"/>
                  </a:lnTo>
                  <a:lnTo>
                    <a:pt x="726" y="3184"/>
                  </a:lnTo>
                  <a:lnTo>
                    <a:pt x="730" y="3218"/>
                  </a:lnTo>
                  <a:lnTo>
                    <a:pt x="734" y="3254"/>
                  </a:lnTo>
                  <a:lnTo>
                    <a:pt x="738" y="3288"/>
                  </a:lnTo>
                  <a:lnTo>
                    <a:pt x="746" y="3322"/>
                  </a:lnTo>
                  <a:lnTo>
                    <a:pt x="756" y="3354"/>
                  </a:lnTo>
                  <a:lnTo>
                    <a:pt x="766" y="3386"/>
                  </a:lnTo>
                  <a:lnTo>
                    <a:pt x="778" y="3418"/>
                  </a:lnTo>
                  <a:lnTo>
                    <a:pt x="790" y="3450"/>
                  </a:lnTo>
                  <a:lnTo>
                    <a:pt x="804" y="3480"/>
                  </a:lnTo>
                  <a:lnTo>
                    <a:pt x="820" y="3510"/>
                  </a:lnTo>
                  <a:lnTo>
                    <a:pt x="838" y="3538"/>
                  </a:lnTo>
                  <a:lnTo>
                    <a:pt x="856" y="3566"/>
                  </a:lnTo>
                  <a:lnTo>
                    <a:pt x="876" y="3592"/>
                  </a:lnTo>
                  <a:lnTo>
                    <a:pt x="896" y="3618"/>
                  </a:lnTo>
                  <a:lnTo>
                    <a:pt x="918" y="3644"/>
                  </a:lnTo>
                  <a:lnTo>
                    <a:pt x="942" y="3668"/>
                  </a:lnTo>
                  <a:lnTo>
                    <a:pt x="966" y="3690"/>
                  </a:lnTo>
                  <a:lnTo>
                    <a:pt x="990" y="3712"/>
                  </a:lnTo>
                  <a:lnTo>
                    <a:pt x="1016" y="3734"/>
                  </a:lnTo>
                  <a:lnTo>
                    <a:pt x="1044" y="3752"/>
                  </a:lnTo>
                  <a:lnTo>
                    <a:pt x="1072" y="3772"/>
                  </a:lnTo>
                  <a:lnTo>
                    <a:pt x="1100" y="3788"/>
                  </a:lnTo>
                  <a:lnTo>
                    <a:pt x="1130" y="3804"/>
                  </a:lnTo>
                  <a:lnTo>
                    <a:pt x="1160" y="3818"/>
                  </a:lnTo>
                  <a:lnTo>
                    <a:pt x="1192" y="3832"/>
                  </a:lnTo>
                  <a:lnTo>
                    <a:pt x="1224" y="3844"/>
                  </a:lnTo>
                  <a:lnTo>
                    <a:pt x="1256" y="3854"/>
                  </a:lnTo>
                  <a:lnTo>
                    <a:pt x="1288" y="3862"/>
                  </a:lnTo>
                  <a:lnTo>
                    <a:pt x="1322" y="3870"/>
                  </a:lnTo>
                  <a:lnTo>
                    <a:pt x="1356" y="3876"/>
                  </a:lnTo>
                  <a:lnTo>
                    <a:pt x="1392" y="3880"/>
                  </a:lnTo>
                  <a:lnTo>
                    <a:pt x="2048" y="4666"/>
                  </a:lnTo>
                  <a:lnTo>
                    <a:pt x="2048" y="6388"/>
                  </a:lnTo>
                  <a:lnTo>
                    <a:pt x="284" y="6388"/>
                  </a:lnTo>
                  <a:lnTo>
                    <a:pt x="284" y="284"/>
                  </a:lnTo>
                  <a:lnTo>
                    <a:pt x="6389" y="284"/>
                  </a:lnTo>
                  <a:lnTo>
                    <a:pt x="6389" y="6388"/>
                  </a:lnTo>
                  <a:close/>
                  <a:moveTo>
                    <a:pt x="5213" y="2314"/>
                  </a:moveTo>
                  <a:lnTo>
                    <a:pt x="5213" y="2314"/>
                  </a:lnTo>
                  <a:lnTo>
                    <a:pt x="5167" y="2312"/>
                  </a:lnTo>
                  <a:lnTo>
                    <a:pt x="5123" y="2304"/>
                  </a:lnTo>
                  <a:lnTo>
                    <a:pt x="5079" y="2294"/>
                  </a:lnTo>
                  <a:lnTo>
                    <a:pt x="5039" y="2278"/>
                  </a:lnTo>
                  <a:lnTo>
                    <a:pt x="4999" y="2260"/>
                  </a:lnTo>
                  <a:lnTo>
                    <a:pt x="4961" y="2236"/>
                  </a:lnTo>
                  <a:lnTo>
                    <a:pt x="4927" y="2210"/>
                  </a:lnTo>
                  <a:lnTo>
                    <a:pt x="4895" y="2182"/>
                  </a:lnTo>
                  <a:lnTo>
                    <a:pt x="4865" y="2150"/>
                  </a:lnTo>
                  <a:lnTo>
                    <a:pt x="4839" y="2114"/>
                  </a:lnTo>
                  <a:lnTo>
                    <a:pt x="4817" y="2078"/>
                  </a:lnTo>
                  <a:lnTo>
                    <a:pt x="4799" y="2038"/>
                  </a:lnTo>
                  <a:lnTo>
                    <a:pt x="4783" y="1996"/>
                  </a:lnTo>
                  <a:lnTo>
                    <a:pt x="4771" y="1954"/>
                  </a:lnTo>
                  <a:lnTo>
                    <a:pt x="4765" y="1910"/>
                  </a:lnTo>
                  <a:lnTo>
                    <a:pt x="4763" y="1864"/>
                  </a:lnTo>
                  <a:lnTo>
                    <a:pt x="4763" y="1864"/>
                  </a:lnTo>
                  <a:lnTo>
                    <a:pt x="4765" y="1818"/>
                  </a:lnTo>
                  <a:lnTo>
                    <a:pt x="4771" y="1772"/>
                  </a:lnTo>
                  <a:lnTo>
                    <a:pt x="4783" y="1730"/>
                  </a:lnTo>
                  <a:lnTo>
                    <a:pt x="4799" y="1688"/>
                  </a:lnTo>
                  <a:lnTo>
                    <a:pt x="4817" y="1648"/>
                  </a:lnTo>
                  <a:lnTo>
                    <a:pt x="4839" y="1612"/>
                  </a:lnTo>
                  <a:lnTo>
                    <a:pt x="4865" y="1576"/>
                  </a:lnTo>
                  <a:lnTo>
                    <a:pt x="4895" y="1544"/>
                  </a:lnTo>
                  <a:lnTo>
                    <a:pt x="4927" y="1516"/>
                  </a:lnTo>
                  <a:lnTo>
                    <a:pt x="4961" y="1490"/>
                  </a:lnTo>
                  <a:lnTo>
                    <a:pt x="4999" y="1466"/>
                  </a:lnTo>
                  <a:lnTo>
                    <a:pt x="5039" y="1448"/>
                  </a:lnTo>
                  <a:lnTo>
                    <a:pt x="5079" y="1432"/>
                  </a:lnTo>
                  <a:lnTo>
                    <a:pt x="5123" y="1422"/>
                  </a:lnTo>
                  <a:lnTo>
                    <a:pt x="5167" y="1414"/>
                  </a:lnTo>
                  <a:lnTo>
                    <a:pt x="5213" y="1412"/>
                  </a:lnTo>
                  <a:lnTo>
                    <a:pt x="5213" y="1412"/>
                  </a:lnTo>
                  <a:lnTo>
                    <a:pt x="5259" y="1414"/>
                  </a:lnTo>
                  <a:lnTo>
                    <a:pt x="5305" y="1422"/>
                  </a:lnTo>
                  <a:lnTo>
                    <a:pt x="5347" y="1432"/>
                  </a:lnTo>
                  <a:lnTo>
                    <a:pt x="5389" y="1448"/>
                  </a:lnTo>
                  <a:lnTo>
                    <a:pt x="5429" y="1466"/>
                  </a:lnTo>
                  <a:lnTo>
                    <a:pt x="5465" y="1490"/>
                  </a:lnTo>
                  <a:lnTo>
                    <a:pt x="5499" y="1516"/>
                  </a:lnTo>
                  <a:lnTo>
                    <a:pt x="5531" y="1544"/>
                  </a:lnTo>
                  <a:lnTo>
                    <a:pt x="5561" y="1576"/>
                  </a:lnTo>
                  <a:lnTo>
                    <a:pt x="5587" y="1612"/>
                  </a:lnTo>
                  <a:lnTo>
                    <a:pt x="5609" y="1648"/>
                  </a:lnTo>
                  <a:lnTo>
                    <a:pt x="5629" y="1688"/>
                  </a:lnTo>
                  <a:lnTo>
                    <a:pt x="5643" y="1730"/>
                  </a:lnTo>
                  <a:lnTo>
                    <a:pt x="5655" y="1772"/>
                  </a:lnTo>
                  <a:lnTo>
                    <a:pt x="5661" y="1818"/>
                  </a:lnTo>
                  <a:lnTo>
                    <a:pt x="5665" y="1864"/>
                  </a:lnTo>
                  <a:lnTo>
                    <a:pt x="5665" y="1864"/>
                  </a:lnTo>
                  <a:lnTo>
                    <a:pt x="5661" y="1910"/>
                  </a:lnTo>
                  <a:lnTo>
                    <a:pt x="5655" y="1954"/>
                  </a:lnTo>
                  <a:lnTo>
                    <a:pt x="5643" y="1996"/>
                  </a:lnTo>
                  <a:lnTo>
                    <a:pt x="5629" y="2038"/>
                  </a:lnTo>
                  <a:lnTo>
                    <a:pt x="5609" y="2078"/>
                  </a:lnTo>
                  <a:lnTo>
                    <a:pt x="5587" y="2114"/>
                  </a:lnTo>
                  <a:lnTo>
                    <a:pt x="5561" y="2150"/>
                  </a:lnTo>
                  <a:lnTo>
                    <a:pt x="5531" y="2182"/>
                  </a:lnTo>
                  <a:lnTo>
                    <a:pt x="5499" y="2210"/>
                  </a:lnTo>
                  <a:lnTo>
                    <a:pt x="5465" y="2236"/>
                  </a:lnTo>
                  <a:lnTo>
                    <a:pt x="5429" y="2260"/>
                  </a:lnTo>
                  <a:lnTo>
                    <a:pt x="5389" y="2278"/>
                  </a:lnTo>
                  <a:lnTo>
                    <a:pt x="5347" y="2294"/>
                  </a:lnTo>
                  <a:lnTo>
                    <a:pt x="5305" y="2304"/>
                  </a:lnTo>
                  <a:lnTo>
                    <a:pt x="5259" y="2312"/>
                  </a:lnTo>
                  <a:lnTo>
                    <a:pt x="5213" y="2314"/>
                  </a:lnTo>
                  <a:lnTo>
                    <a:pt x="5213" y="2314"/>
                  </a:lnTo>
                  <a:close/>
                  <a:moveTo>
                    <a:pt x="3963" y="3548"/>
                  </a:moveTo>
                  <a:lnTo>
                    <a:pt x="3963" y="3548"/>
                  </a:lnTo>
                  <a:lnTo>
                    <a:pt x="3917" y="3544"/>
                  </a:lnTo>
                  <a:lnTo>
                    <a:pt x="3873" y="3538"/>
                  </a:lnTo>
                  <a:lnTo>
                    <a:pt x="3829" y="3526"/>
                  </a:lnTo>
                  <a:lnTo>
                    <a:pt x="3787" y="3512"/>
                  </a:lnTo>
                  <a:lnTo>
                    <a:pt x="3749" y="3492"/>
                  </a:lnTo>
                  <a:lnTo>
                    <a:pt x="3711" y="3470"/>
                  </a:lnTo>
                  <a:lnTo>
                    <a:pt x="3677" y="3444"/>
                  </a:lnTo>
                  <a:lnTo>
                    <a:pt x="3645" y="3414"/>
                  </a:lnTo>
                  <a:lnTo>
                    <a:pt x="3615" y="3382"/>
                  </a:lnTo>
                  <a:lnTo>
                    <a:pt x="3589" y="3348"/>
                  </a:lnTo>
                  <a:lnTo>
                    <a:pt x="3567" y="3312"/>
                  </a:lnTo>
                  <a:lnTo>
                    <a:pt x="3547" y="3272"/>
                  </a:lnTo>
                  <a:lnTo>
                    <a:pt x="3533" y="3230"/>
                  </a:lnTo>
                  <a:lnTo>
                    <a:pt x="3521" y="3188"/>
                  </a:lnTo>
                  <a:lnTo>
                    <a:pt x="3515" y="3142"/>
                  </a:lnTo>
                  <a:lnTo>
                    <a:pt x="3513" y="3096"/>
                  </a:lnTo>
                  <a:lnTo>
                    <a:pt x="3513" y="3096"/>
                  </a:lnTo>
                  <a:lnTo>
                    <a:pt x="3515" y="3050"/>
                  </a:lnTo>
                  <a:lnTo>
                    <a:pt x="3521" y="3006"/>
                  </a:lnTo>
                  <a:lnTo>
                    <a:pt x="3533" y="2962"/>
                  </a:lnTo>
                  <a:lnTo>
                    <a:pt x="3547" y="2922"/>
                  </a:lnTo>
                  <a:lnTo>
                    <a:pt x="3567" y="2882"/>
                  </a:lnTo>
                  <a:lnTo>
                    <a:pt x="3589" y="2844"/>
                  </a:lnTo>
                  <a:lnTo>
                    <a:pt x="3615" y="2810"/>
                  </a:lnTo>
                  <a:lnTo>
                    <a:pt x="3645" y="2778"/>
                  </a:lnTo>
                  <a:lnTo>
                    <a:pt x="3677" y="2748"/>
                  </a:lnTo>
                  <a:lnTo>
                    <a:pt x="3711" y="2722"/>
                  </a:lnTo>
                  <a:lnTo>
                    <a:pt x="3749" y="2700"/>
                  </a:lnTo>
                  <a:lnTo>
                    <a:pt x="3787" y="2682"/>
                  </a:lnTo>
                  <a:lnTo>
                    <a:pt x="3829" y="2666"/>
                  </a:lnTo>
                  <a:lnTo>
                    <a:pt x="3873" y="2654"/>
                  </a:lnTo>
                  <a:lnTo>
                    <a:pt x="3917" y="2648"/>
                  </a:lnTo>
                  <a:lnTo>
                    <a:pt x="3963" y="2646"/>
                  </a:lnTo>
                  <a:lnTo>
                    <a:pt x="3963" y="2646"/>
                  </a:lnTo>
                  <a:lnTo>
                    <a:pt x="4009" y="2648"/>
                  </a:lnTo>
                  <a:lnTo>
                    <a:pt x="4053" y="2654"/>
                  </a:lnTo>
                  <a:lnTo>
                    <a:pt x="4097" y="2666"/>
                  </a:lnTo>
                  <a:lnTo>
                    <a:pt x="4139" y="2682"/>
                  </a:lnTo>
                  <a:lnTo>
                    <a:pt x="4177" y="2700"/>
                  </a:lnTo>
                  <a:lnTo>
                    <a:pt x="4215" y="2722"/>
                  </a:lnTo>
                  <a:lnTo>
                    <a:pt x="4249" y="2748"/>
                  </a:lnTo>
                  <a:lnTo>
                    <a:pt x="4281" y="2778"/>
                  </a:lnTo>
                  <a:lnTo>
                    <a:pt x="4311" y="2810"/>
                  </a:lnTo>
                  <a:lnTo>
                    <a:pt x="4337" y="2844"/>
                  </a:lnTo>
                  <a:lnTo>
                    <a:pt x="4359" y="2882"/>
                  </a:lnTo>
                  <a:lnTo>
                    <a:pt x="4379" y="2922"/>
                  </a:lnTo>
                  <a:lnTo>
                    <a:pt x="4393" y="2962"/>
                  </a:lnTo>
                  <a:lnTo>
                    <a:pt x="4405" y="3006"/>
                  </a:lnTo>
                  <a:lnTo>
                    <a:pt x="4411" y="3050"/>
                  </a:lnTo>
                  <a:lnTo>
                    <a:pt x="4413" y="3096"/>
                  </a:lnTo>
                  <a:lnTo>
                    <a:pt x="4413" y="3096"/>
                  </a:lnTo>
                  <a:lnTo>
                    <a:pt x="4411" y="3142"/>
                  </a:lnTo>
                  <a:lnTo>
                    <a:pt x="4405" y="3188"/>
                  </a:lnTo>
                  <a:lnTo>
                    <a:pt x="4393" y="3230"/>
                  </a:lnTo>
                  <a:lnTo>
                    <a:pt x="4379" y="3272"/>
                  </a:lnTo>
                  <a:lnTo>
                    <a:pt x="4359" y="3312"/>
                  </a:lnTo>
                  <a:lnTo>
                    <a:pt x="4337" y="3348"/>
                  </a:lnTo>
                  <a:lnTo>
                    <a:pt x="4311" y="3382"/>
                  </a:lnTo>
                  <a:lnTo>
                    <a:pt x="4281" y="3414"/>
                  </a:lnTo>
                  <a:lnTo>
                    <a:pt x="4249" y="3444"/>
                  </a:lnTo>
                  <a:lnTo>
                    <a:pt x="4215" y="3470"/>
                  </a:lnTo>
                  <a:lnTo>
                    <a:pt x="4177" y="3492"/>
                  </a:lnTo>
                  <a:lnTo>
                    <a:pt x="4139" y="3512"/>
                  </a:lnTo>
                  <a:lnTo>
                    <a:pt x="4097" y="3526"/>
                  </a:lnTo>
                  <a:lnTo>
                    <a:pt x="4053" y="3538"/>
                  </a:lnTo>
                  <a:lnTo>
                    <a:pt x="4009" y="3544"/>
                  </a:lnTo>
                  <a:lnTo>
                    <a:pt x="3963" y="3548"/>
                  </a:lnTo>
                  <a:lnTo>
                    <a:pt x="3963" y="3548"/>
                  </a:lnTo>
                  <a:close/>
                  <a:moveTo>
                    <a:pt x="1010" y="3148"/>
                  </a:moveTo>
                  <a:lnTo>
                    <a:pt x="1010" y="3148"/>
                  </a:lnTo>
                  <a:lnTo>
                    <a:pt x="1012" y="3102"/>
                  </a:lnTo>
                  <a:lnTo>
                    <a:pt x="1020" y="3058"/>
                  </a:lnTo>
                  <a:lnTo>
                    <a:pt x="1030" y="3014"/>
                  </a:lnTo>
                  <a:lnTo>
                    <a:pt x="1046" y="2972"/>
                  </a:lnTo>
                  <a:lnTo>
                    <a:pt x="1064" y="2934"/>
                  </a:lnTo>
                  <a:lnTo>
                    <a:pt x="1088" y="2896"/>
                  </a:lnTo>
                  <a:lnTo>
                    <a:pt x="1114" y="2862"/>
                  </a:lnTo>
                  <a:lnTo>
                    <a:pt x="1142" y="2830"/>
                  </a:lnTo>
                  <a:lnTo>
                    <a:pt x="1174" y="2800"/>
                  </a:lnTo>
                  <a:lnTo>
                    <a:pt x="1210" y="2774"/>
                  </a:lnTo>
                  <a:lnTo>
                    <a:pt x="1246" y="2752"/>
                  </a:lnTo>
                  <a:lnTo>
                    <a:pt x="1286" y="2732"/>
                  </a:lnTo>
                  <a:lnTo>
                    <a:pt x="1326" y="2718"/>
                  </a:lnTo>
                  <a:lnTo>
                    <a:pt x="1370" y="2706"/>
                  </a:lnTo>
                  <a:lnTo>
                    <a:pt x="1414" y="2700"/>
                  </a:lnTo>
                  <a:lnTo>
                    <a:pt x="1460" y="2698"/>
                  </a:lnTo>
                  <a:lnTo>
                    <a:pt x="1460" y="2698"/>
                  </a:lnTo>
                  <a:lnTo>
                    <a:pt x="1506" y="2700"/>
                  </a:lnTo>
                  <a:lnTo>
                    <a:pt x="1552" y="2706"/>
                  </a:lnTo>
                  <a:lnTo>
                    <a:pt x="1594" y="2718"/>
                  </a:lnTo>
                  <a:lnTo>
                    <a:pt x="1636" y="2732"/>
                  </a:lnTo>
                  <a:lnTo>
                    <a:pt x="1676" y="2752"/>
                  </a:lnTo>
                  <a:lnTo>
                    <a:pt x="1712" y="2774"/>
                  </a:lnTo>
                  <a:lnTo>
                    <a:pt x="1748" y="2800"/>
                  </a:lnTo>
                  <a:lnTo>
                    <a:pt x="1780" y="2830"/>
                  </a:lnTo>
                  <a:lnTo>
                    <a:pt x="1808" y="2862"/>
                  </a:lnTo>
                  <a:lnTo>
                    <a:pt x="1834" y="2896"/>
                  </a:lnTo>
                  <a:lnTo>
                    <a:pt x="1856" y="2934"/>
                  </a:lnTo>
                  <a:lnTo>
                    <a:pt x="1876" y="2972"/>
                  </a:lnTo>
                  <a:lnTo>
                    <a:pt x="1892" y="3014"/>
                  </a:lnTo>
                  <a:lnTo>
                    <a:pt x="1902" y="3058"/>
                  </a:lnTo>
                  <a:lnTo>
                    <a:pt x="1910" y="3102"/>
                  </a:lnTo>
                  <a:lnTo>
                    <a:pt x="1912" y="3148"/>
                  </a:lnTo>
                  <a:lnTo>
                    <a:pt x="1912" y="3148"/>
                  </a:lnTo>
                  <a:lnTo>
                    <a:pt x="1910" y="3194"/>
                  </a:lnTo>
                  <a:lnTo>
                    <a:pt x="1902" y="3238"/>
                  </a:lnTo>
                  <a:lnTo>
                    <a:pt x="1892" y="3282"/>
                  </a:lnTo>
                  <a:lnTo>
                    <a:pt x="1876" y="3324"/>
                  </a:lnTo>
                  <a:lnTo>
                    <a:pt x="1856" y="3362"/>
                  </a:lnTo>
                  <a:lnTo>
                    <a:pt x="1834" y="3400"/>
                  </a:lnTo>
                  <a:lnTo>
                    <a:pt x="1808" y="3434"/>
                  </a:lnTo>
                  <a:lnTo>
                    <a:pt x="1780" y="3466"/>
                  </a:lnTo>
                  <a:lnTo>
                    <a:pt x="1748" y="3496"/>
                  </a:lnTo>
                  <a:lnTo>
                    <a:pt x="1712" y="3522"/>
                  </a:lnTo>
                  <a:lnTo>
                    <a:pt x="1676" y="3544"/>
                  </a:lnTo>
                  <a:lnTo>
                    <a:pt x="1636" y="3564"/>
                  </a:lnTo>
                  <a:lnTo>
                    <a:pt x="1594" y="3578"/>
                  </a:lnTo>
                  <a:lnTo>
                    <a:pt x="1552" y="3590"/>
                  </a:lnTo>
                  <a:lnTo>
                    <a:pt x="1506" y="3596"/>
                  </a:lnTo>
                  <a:lnTo>
                    <a:pt x="1460" y="3598"/>
                  </a:lnTo>
                  <a:lnTo>
                    <a:pt x="1460" y="3598"/>
                  </a:lnTo>
                  <a:lnTo>
                    <a:pt x="1414" y="3596"/>
                  </a:lnTo>
                  <a:lnTo>
                    <a:pt x="1370" y="3590"/>
                  </a:lnTo>
                  <a:lnTo>
                    <a:pt x="1326" y="3578"/>
                  </a:lnTo>
                  <a:lnTo>
                    <a:pt x="1286" y="3564"/>
                  </a:lnTo>
                  <a:lnTo>
                    <a:pt x="1246" y="3544"/>
                  </a:lnTo>
                  <a:lnTo>
                    <a:pt x="1210" y="3522"/>
                  </a:lnTo>
                  <a:lnTo>
                    <a:pt x="1174" y="3496"/>
                  </a:lnTo>
                  <a:lnTo>
                    <a:pt x="1142" y="3466"/>
                  </a:lnTo>
                  <a:lnTo>
                    <a:pt x="1114" y="3434"/>
                  </a:lnTo>
                  <a:lnTo>
                    <a:pt x="1088" y="3400"/>
                  </a:lnTo>
                  <a:lnTo>
                    <a:pt x="1064" y="3362"/>
                  </a:lnTo>
                  <a:lnTo>
                    <a:pt x="1046" y="3324"/>
                  </a:lnTo>
                  <a:lnTo>
                    <a:pt x="1030" y="3282"/>
                  </a:lnTo>
                  <a:lnTo>
                    <a:pt x="1020" y="3238"/>
                  </a:lnTo>
                  <a:lnTo>
                    <a:pt x="1012" y="3194"/>
                  </a:lnTo>
                  <a:lnTo>
                    <a:pt x="1010" y="3148"/>
                  </a:lnTo>
                  <a:lnTo>
                    <a:pt x="1010" y="3148"/>
                  </a:lnTo>
                  <a:close/>
                </a:path>
              </a:pathLst>
            </a:custGeom>
            <a:solidFill>
              <a:srgbClr val="FFFFFF"/>
            </a:solidFill>
            <a:ln>
              <a:noFill/>
            </a:ln>
          </p:spPr>
          <p:txBody>
            <a:bodyPr spcFirstLastPara="1" wrap="square" lIns="78175" tIns="39075" rIns="78175" bIns="39075"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800" b="0"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22" name="Google Shape;529;p73">
              <a:extLst>
                <a:ext uri="{FF2B5EF4-FFF2-40B4-BE49-F238E27FC236}">
                  <a16:creationId xmlns:a16="http://schemas.microsoft.com/office/drawing/2014/main" id="{EC74942D-4F5E-4DE1-9F89-F25B5A9B5B66}"/>
                </a:ext>
              </a:extLst>
            </p:cNvPr>
            <p:cNvSpPr txBox="1"/>
            <p:nvPr/>
          </p:nvSpPr>
          <p:spPr>
            <a:xfrm flipH="1">
              <a:off x="9847970" y="2769036"/>
              <a:ext cx="1222800" cy="430800"/>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FFFFFF"/>
                  </a:solidFill>
                  <a:effectLst/>
                  <a:uLnTx/>
                  <a:uFillTx/>
                  <a:latin typeface="Arial"/>
                  <a:ea typeface="Arial"/>
                  <a:cs typeface="Arial"/>
                  <a:sym typeface="Arial"/>
                </a:rPr>
                <a:t> </a:t>
              </a:r>
              <a:r>
                <a:rPr kumimoji="0" lang="en-GB" sz="1800" b="0" i="0" u="none" strike="noStrike" kern="1200" cap="none" spc="0" normalizeH="0" baseline="0" noProof="0">
                  <a:ln>
                    <a:noFill/>
                  </a:ln>
                  <a:solidFill>
                    <a:srgbClr val="FFFFFF"/>
                  </a:solidFill>
                  <a:effectLst/>
                  <a:uLnTx/>
                  <a:uFillTx/>
                  <a:latin typeface="Arial"/>
                  <a:ea typeface="+mn-ea"/>
                  <a:cs typeface="+mn-cs"/>
                </a:rPr>
                <a:t>V</a:t>
              </a:r>
              <a:r>
                <a:rPr kumimoji="0" lang="en-GB" sz="1400" b="0" i="0" u="none" strike="noStrike" kern="1200" cap="none" spc="0" normalizeH="0" baseline="0" noProof="0">
                  <a:ln>
                    <a:noFill/>
                  </a:ln>
                  <a:solidFill>
                    <a:srgbClr val="FFFFFF"/>
                  </a:solidFill>
                  <a:effectLst/>
                  <a:uLnTx/>
                  <a:uFillTx/>
                  <a:latin typeface="Arial"/>
                  <a:ea typeface="Arial"/>
                  <a:cs typeface="Arial"/>
                  <a:sym typeface="Arial"/>
                </a:rPr>
                <a:t>endors</a:t>
              </a:r>
              <a:endParaRPr kumimoji="0" sz="1400" b="0"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23" name="Google Shape;530;p73">
              <a:extLst>
                <a:ext uri="{FF2B5EF4-FFF2-40B4-BE49-F238E27FC236}">
                  <a16:creationId xmlns:a16="http://schemas.microsoft.com/office/drawing/2014/main" id="{3FB30144-BE8F-4709-870C-03E5480289EF}"/>
                </a:ext>
              </a:extLst>
            </p:cNvPr>
            <p:cNvSpPr/>
            <p:nvPr/>
          </p:nvSpPr>
          <p:spPr>
            <a:xfrm flipH="1">
              <a:off x="10203511" y="4207688"/>
              <a:ext cx="511830" cy="511753"/>
            </a:xfrm>
            <a:custGeom>
              <a:avLst/>
              <a:gdLst/>
              <a:ahLst/>
              <a:cxnLst/>
              <a:rect l="l" t="t" r="r" b="b"/>
              <a:pathLst>
                <a:path w="6709" h="6708" extrusionOk="0">
                  <a:moveTo>
                    <a:pt x="6709" y="0"/>
                  </a:moveTo>
                  <a:lnTo>
                    <a:pt x="0" y="0"/>
                  </a:lnTo>
                  <a:lnTo>
                    <a:pt x="0" y="6708"/>
                  </a:lnTo>
                  <a:lnTo>
                    <a:pt x="6709" y="6708"/>
                  </a:lnTo>
                  <a:lnTo>
                    <a:pt x="6709" y="6708"/>
                  </a:lnTo>
                  <a:lnTo>
                    <a:pt x="6709" y="0"/>
                  </a:lnTo>
                  <a:lnTo>
                    <a:pt x="6709" y="0"/>
                  </a:lnTo>
                  <a:close/>
                  <a:moveTo>
                    <a:pt x="1574" y="4746"/>
                  </a:moveTo>
                  <a:lnTo>
                    <a:pt x="1618" y="4708"/>
                  </a:lnTo>
                  <a:lnTo>
                    <a:pt x="2926" y="5432"/>
                  </a:lnTo>
                  <a:lnTo>
                    <a:pt x="2530" y="5772"/>
                  </a:lnTo>
                  <a:lnTo>
                    <a:pt x="2530" y="5772"/>
                  </a:lnTo>
                  <a:lnTo>
                    <a:pt x="2520" y="5780"/>
                  </a:lnTo>
                  <a:lnTo>
                    <a:pt x="2508" y="5788"/>
                  </a:lnTo>
                  <a:lnTo>
                    <a:pt x="2496" y="5794"/>
                  </a:lnTo>
                  <a:lnTo>
                    <a:pt x="2484" y="5798"/>
                  </a:lnTo>
                  <a:lnTo>
                    <a:pt x="2470" y="5802"/>
                  </a:lnTo>
                  <a:lnTo>
                    <a:pt x="2456" y="5804"/>
                  </a:lnTo>
                  <a:lnTo>
                    <a:pt x="2444" y="5806"/>
                  </a:lnTo>
                  <a:lnTo>
                    <a:pt x="2430" y="5806"/>
                  </a:lnTo>
                  <a:lnTo>
                    <a:pt x="2430" y="5806"/>
                  </a:lnTo>
                  <a:lnTo>
                    <a:pt x="2416" y="5804"/>
                  </a:lnTo>
                  <a:lnTo>
                    <a:pt x="2402" y="5800"/>
                  </a:lnTo>
                  <a:lnTo>
                    <a:pt x="2390" y="5796"/>
                  </a:lnTo>
                  <a:lnTo>
                    <a:pt x="2376" y="5790"/>
                  </a:lnTo>
                  <a:lnTo>
                    <a:pt x="2364" y="5784"/>
                  </a:lnTo>
                  <a:lnTo>
                    <a:pt x="2352" y="5774"/>
                  </a:lnTo>
                  <a:lnTo>
                    <a:pt x="2342" y="5764"/>
                  </a:lnTo>
                  <a:lnTo>
                    <a:pt x="2330" y="5752"/>
                  </a:lnTo>
                  <a:lnTo>
                    <a:pt x="1560" y="4940"/>
                  </a:lnTo>
                  <a:lnTo>
                    <a:pt x="1560" y="4940"/>
                  </a:lnTo>
                  <a:lnTo>
                    <a:pt x="1552" y="4930"/>
                  </a:lnTo>
                  <a:lnTo>
                    <a:pt x="1544" y="4918"/>
                  </a:lnTo>
                  <a:lnTo>
                    <a:pt x="1538" y="4906"/>
                  </a:lnTo>
                  <a:lnTo>
                    <a:pt x="1534" y="4892"/>
                  </a:lnTo>
                  <a:lnTo>
                    <a:pt x="1530" y="4880"/>
                  </a:lnTo>
                  <a:lnTo>
                    <a:pt x="1528" y="4866"/>
                  </a:lnTo>
                  <a:lnTo>
                    <a:pt x="1526" y="4854"/>
                  </a:lnTo>
                  <a:lnTo>
                    <a:pt x="1528" y="4840"/>
                  </a:lnTo>
                  <a:lnTo>
                    <a:pt x="1528" y="4828"/>
                  </a:lnTo>
                  <a:lnTo>
                    <a:pt x="1532" y="4814"/>
                  </a:lnTo>
                  <a:lnTo>
                    <a:pt x="1536" y="4802"/>
                  </a:lnTo>
                  <a:lnTo>
                    <a:pt x="1540" y="4790"/>
                  </a:lnTo>
                  <a:lnTo>
                    <a:pt x="1548" y="4778"/>
                  </a:lnTo>
                  <a:lnTo>
                    <a:pt x="1554" y="4766"/>
                  </a:lnTo>
                  <a:lnTo>
                    <a:pt x="1564" y="4756"/>
                  </a:lnTo>
                  <a:lnTo>
                    <a:pt x="1574" y="4746"/>
                  </a:lnTo>
                  <a:lnTo>
                    <a:pt x="1574" y="4746"/>
                  </a:lnTo>
                  <a:close/>
                  <a:moveTo>
                    <a:pt x="1658" y="4404"/>
                  </a:moveTo>
                  <a:lnTo>
                    <a:pt x="1658" y="4404"/>
                  </a:lnTo>
                  <a:lnTo>
                    <a:pt x="1630" y="4386"/>
                  </a:lnTo>
                  <a:lnTo>
                    <a:pt x="1602" y="4368"/>
                  </a:lnTo>
                  <a:lnTo>
                    <a:pt x="1576" y="4348"/>
                  </a:lnTo>
                  <a:lnTo>
                    <a:pt x="1550" y="4326"/>
                  </a:lnTo>
                  <a:lnTo>
                    <a:pt x="1526" y="4304"/>
                  </a:lnTo>
                  <a:lnTo>
                    <a:pt x="1504" y="4280"/>
                  </a:lnTo>
                  <a:lnTo>
                    <a:pt x="1484" y="4254"/>
                  </a:lnTo>
                  <a:lnTo>
                    <a:pt x="1464" y="4228"/>
                  </a:lnTo>
                  <a:lnTo>
                    <a:pt x="1446" y="4202"/>
                  </a:lnTo>
                  <a:lnTo>
                    <a:pt x="1428" y="4174"/>
                  </a:lnTo>
                  <a:lnTo>
                    <a:pt x="1414" y="4144"/>
                  </a:lnTo>
                  <a:lnTo>
                    <a:pt x="1400" y="4114"/>
                  </a:lnTo>
                  <a:lnTo>
                    <a:pt x="1388" y="4084"/>
                  </a:lnTo>
                  <a:lnTo>
                    <a:pt x="1378" y="4052"/>
                  </a:lnTo>
                  <a:lnTo>
                    <a:pt x="1368" y="4020"/>
                  </a:lnTo>
                  <a:lnTo>
                    <a:pt x="1362" y="3988"/>
                  </a:lnTo>
                  <a:lnTo>
                    <a:pt x="1238" y="3310"/>
                  </a:lnTo>
                  <a:lnTo>
                    <a:pt x="286" y="2752"/>
                  </a:lnTo>
                  <a:lnTo>
                    <a:pt x="286" y="1148"/>
                  </a:lnTo>
                  <a:lnTo>
                    <a:pt x="1868" y="2096"/>
                  </a:lnTo>
                  <a:lnTo>
                    <a:pt x="2494" y="1794"/>
                  </a:lnTo>
                  <a:lnTo>
                    <a:pt x="2494" y="1794"/>
                  </a:lnTo>
                  <a:lnTo>
                    <a:pt x="2532" y="1776"/>
                  </a:lnTo>
                  <a:lnTo>
                    <a:pt x="2570" y="1762"/>
                  </a:lnTo>
                  <a:lnTo>
                    <a:pt x="2608" y="1752"/>
                  </a:lnTo>
                  <a:lnTo>
                    <a:pt x="2646" y="1742"/>
                  </a:lnTo>
                  <a:lnTo>
                    <a:pt x="2684" y="1736"/>
                  </a:lnTo>
                  <a:lnTo>
                    <a:pt x="2724" y="1730"/>
                  </a:lnTo>
                  <a:lnTo>
                    <a:pt x="2764" y="1728"/>
                  </a:lnTo>
                  <a:lnTo>
                    <a:pt x="2802" y="1730"/>
                  </a:lnTo>
                  <a:lnTo>
                    <a:pt x="2842" y="1732"/>
                  </a:lnTo>
                  <a:lnTo>
                    <a:pt x="2880" y="1738"/>
                  </a:lnTo>
                  <a:lnTo>
                    <a:pt x="2918" y="1744"/>
                  </a:lnTo>
                  <a:lnTo>
                    <a:pt x="2958" y="1754"/>
                  </a:lnTo>
                  <a:lnTo>
                    <a:pt x="2994" y="1766"/>
                  </a:lnTo>
                  <a:lnTo>
                    <a:pt x="3032" y="1782"/>
                  </a:lnTo>
                  <a:lnTo>
                    <a:pt x="3068" y="1798"/>
                  </a:lnTo>
                  <a:lnTo>
                    <a:pt x="3104" y="1818"/>
                  </a:lnTo>
                  <a:lnTo>
                    <a:pt x="3162" y="1850"/>
                  </a:lnTo>
                  <a:lnTo>
                    <a:pt x="1732" y="3102"/>
                  </a:lnTo>
                  <a:lnTo>
                    <a:pt x="1732" y="3102"/>
                  </a:lnTo>
                  <a:lnTo>
                    <a:pt x="1698" y="3134"/>
                  </a:lnTo>
                  <a:lnTo>
                    <a:pt x="1666" y="3172"/>
                  </a:lnTo>
                  <a:lnTo>
                    <a:pt x="1638" y="3212"/>
                  </a:lnTo>
                  <a:lnTo>
                    <a:pt x="1616" y="3254"/>
                  </a:lnTo>
                  <a:lnTo>
                    <a:pt x="1596" y="3296"/>
                  </a:lnTo>
                  <a:lnTo>
                    <a:pt x="1582" y="3342"/>
                  </a:lnTo>
                  <a:lnTo>
                    <a:pt x="1572" y="3390"/>
                  </a:lnTo>
                  <a:lnTo>
                    <a:pt x="1566" y="3438"/>
                  </a:lnTo>
                  <a:lnTo>
                    <a:pt x="1566" y="3438"/>
                  </a:lnTo>
                  <a:lnTo>
                    <a:pt x="1564" y="3488"/>
                  </a:lnTo>
                  <a:lnTo>
                    <a:pt x="1568" y="3536"/>
                  </a:lnTo>
                  <a:lnTo>
                    <a:pt x="1578" y="3582"/>
                  </a:lnTo>
                  <a:lnTo>
                    <a:pt x="1590" y="3628"/>
                  </a:lnTo>
                  <a:lnTo>
                    <a:pt x="1608" y="3674"/>
                  </a:lnTo>
                  <a:lnTo>
                    <a:pt x="1630" y="3716"/>
                  </a:lnTo>
                  <a:lnTo>
                    <a:pt x="1656" y="3756"/>
                  </a:lnTo>
                  <a:lnTo>
                    <a:pt x="1686" y="3794"/>
                  </a:lnTo>
                  <a:lnTo>
                    <a:pt x="1686" y="3794"/>
                  </a:lnTo>
                  <a:lnTo>
                    <a:pt x="1704" y="3814"/>
                  </a:lnTo>
                  <a:lnTo>
                    <a:pt x="1722" y="3832"/>
                  </a:lnTo>
                  <a:lnTo>
                    <a:pt x="1740" y="3848"/>
                  </a:lnTo>
                  <a:lnTo>
                    <a:pt x="1760" y="3862"/>
                  </a:lnTo>
                  <a:lnTo>
                    <a:pt x="1778" y="3878"/>
                  </a:lnTo>
                  <a:lnTo>
                    <a:pt x="1800" y="3890"/>
                  </a:lnTo>
                  <a:lnTo>
                    <a:pt x="1842" y="3914"/>
                  </a:lnTo>
                  <a:lnTo>
                    <a:pt x="1886" y="3932"/>
                  </a:lnTo>
                  <a:lnTo>
                    <a:pt x="1930" y="3946"/>
                  </a:lnTo>
                  <a:lnTo>
                    <a:pt x="1978" y="3956"/>
                  </a:lnTo>
                  <a:lnTo>
                    <a:pt x="2024" y="3962"/>
                  </a:lnTo>
                  <a:lnTo>
                    <a:pt x="2072" y="3962"/>
                  </a:lnTo>
                  <a:lnTo>
                    <a:pt x="2118" y="3958"/>
                  </a:lnTo>
                  <a:lnTo>
                    <a:pt x="2166" y="3950"/>
                  </a:lnTo>
                  <a:lnTo>
                    <a:pt x="2212" y="3938"/>
                  </a:lnTo>
                  <a:lnTo>
                    <a:pt x="2256" y="3920"/>
                  </a:lnTo>
                  <a:lnTo>
                    <a:pt x="2278" y="3910"/>
                  </a:lnTo>
                  <a:lnTo>
                    <a:pt x="2300" y="3898"/>
                  </a:lnTo>
                  <a:lnTo>
                    <a:pt x="2320" y="3886"/>
                  </a:lnTo>
                  <a:lnTo>
                    <a:pt x="2342" y="3872"/>
                  </a:lnTo>
                  <a:lnTo>
                    <a:pt x="2362" y="3856"/>
                  </a:lnTo>
                  <a:lnTo>
                    <a:pt x="2382" y="3840"/>
                  </a:lnTo>
                  <a:lnTo>
                    <a:pt x="2882" y="3398"/>
                  </a:lnTo>
                  <a:lnTo>
                    <a:pt x="2882" y="3398"/>
                  </a:lnTo>
                  <a:lnTo>
                    <a:pt x="2928" y="3360"/>
                  </a:lnTo>
                  <a:lnTo>
                    <a:pt x="2976" y="3326"/>
                  </a:lnTo>
                  <a:lnTo>
                    <a:pt x="3024" y="3296"/>
                  </a:lnTo>
                  <a:lnTo>
                    <a:pt x="3074" y="3272"/>
                  </a:lnTo>
                  <a:lnTo>
                    <a:pt x="3122" y="3252"/>
                  </a:lnTo>
                  <a:lnTo>
                    <a:pt x="3148" y="3244"/>
                  </a:lnTo>
                  <a:lnTo>
                    <a:pt x="3172" y="3238"/>
                  </a:lnTo>
                  <a:lnTo>
                    <a:pt x="3198" y="3232"/>
                  </a:lnTo>
                  <a:lnTo>
                    <a:pt x="3222" y="3228"/>
                  </a:lnTo>
                  <a:lnTo>
                    <a:pt x="3248" y="3226"/>
                  </a:lnTo>
                  <a:lnTo>
                    <a:pt x="3274" y="3224"/>
                  </a:lnTo>
                  <a:lnTo>
                    <a:pt x="3298" y="3222"/>
                  </a:lnTo>
                  <a:lnTo>
                    <a:pt x="3324" y="3224"/>
                  </a:lnTo>
                  <a:lnTo>
                    <a:pt x="3377" y="3228"/>
                  </a:lnTo>
                  <a:lnTo>
                    <a:pt x="3429" y="3238"/>
                  </a:lnTo>
                  <a:lnTo>
                    <a:pt x="3483" y="3254"/>
                  </a:lnTo>
                  <a:lnTo>
                    <a:pt x="3537" y="3272"/>
                  </a:lnTo>
                  <a:lnTo>
                    <a:pt x="3591" y="3298"/>
                  </a:lnTo>
                  <a:lnTo>
                    <a:pt x="3645" y="3326"/>
                  </a:lnTo>
                  <a:lnTo>
                    <a:pt x="3701" y="3360"/>
                  </a:lnTo>
                  <a:lnTo>
                    <a:pt x="5341" y="4200"/>
                  </a:lnTo>
                  <a:lnTo>
                    <a:pt x="5341" y="4200"/>
                  </a:lnTo>
                  <a:lnTo>
                    <a:pt x="5349" y="4204"/>
                  </a:lnTo>
                  <a:lnTo>
                    <a:pt x="5357" y="4210"/>
                  </a:lnTo>
                  <a:lnTo>
                    <a:pt x="5365" y="4224"/>
                  </a:lnTo>
                  <a:lnTo>
                    <a:pt x="5371" y="4236"/>
                  </a:lnTo>
                  <a:lnTo>
                    <a:pt x="5373" y="4246"/>
                  </a:lnTo>
                  <a:lnTo>
                    <a:pt x="5373" y="4246"/>
                  </a:lnTo>
                  <a:lnTo>
                    <a:pt x="5373" y="4258"/>
                  </a:lnTo>
                  <a:lnTo>
                    <a:pt x="5373" y="4270"/>
                  </a:lnTo>
                  <a:lnTo>
                    <a:pt x="5367" y="4284"/>
                  </a:lnTo>
                  <a:lnTo>
                    <a:pt x="5363" y="4292"/>
                  </a:lnTo>
                  <a:lnTo>
                    <a:pt x="5359" y="4298"/>
                  </a:lnTo>
                  <a:lnTo>
                    <a:pt x="3997" y="5540"/>
                  </a:lnTo>
                  <a:lnTo>
                    <a:pt x="3985" y="5558"/>
                  </a:lnTo>
                  <a:lnTo>
                    <a:pt x="3985" y="5558"/>
                  </a:lnTo>
                  <a:lnTo>
                    <a:pt x="3979" y="5568"/>
                  </a:lnTo>
                  <a:lnTo>
                    <a:pt x="3971" y="5578"/>
                  </a:lnTo>
                  <a:lnTo>
                    <a:pt x="3953" y="5594"/>
                  </a:lnTo>
                  <a:lnTo>
                    <a:pt x="3933" y="5606"/>
                  </a:lnTo>
                  <a:lnTo>
                    <a:pt x="3911" y="5614"/>
                  </a:lnTo>
                  <a:lnTo>
                    <a:pt x="3889" y="5616"/>
                  </a:lnTo>
                  <a:lnTo>
                    <a:pt x="3865" y="5616"/>
                  </a:lnTo>
                  <a:lnTo>
                    <a:pt x="3841" y="5610"/>
                  </a:lnTo>
                  <a:lnTo>
                    <a:pt x="3831" y="5604"/>
                  </a:lnTo>
                  <a:lnTo>
                    <a:pt x="3819" y="5598"/>
                  </a:lnTo>
                  <a:lnTo>
                    <a:pt x="1658" y="4404"/>
                  </a:lnTo>
                  <a:close/>
                  <a:moveTo>
                    <a:pt x="5231" y="3404"/>
                  </a:moveTo>
                  <a:lnTo>
                    <a:pt x="5215" y="3814"/>
                  </a:lnTo>
                  <a:lnTo>
                    <a:pt x="3851" y="3116"/>
                  </a:lnTo>
                  <a:lnTo>
                    <a:pt x="3851" y="3116"/>
                  </a:lnTo>
                  <a:lnTo>
                    <a:pt x="3813" y="3092"/>
                  </a:lnTo>
                  <a:lnTo>
                    <a:pt x="3775" y="3070"/>
                  </a:lnTo>
                  <a:lnTo>
                    <a:pt x="3737" y="3050"/>
                  </a:lnTo>
                  <a:lnTo>
                    <a:pt x="3699" y="3032"/>
                  </a:lnTo>
                  <a:lnTo>
                    <a:pt x="3661" y="3014"/>
                  </a:lnTo>
                  <a:lnTo>
                    <a:pt x="3623" y="2998"/>
                  </a:lnTo>
                  <a:lnTo>
                    <a:pt x="3585" y="2986"/>
                  </a:lnTo>
                  <a:lnTo>
                    <a:pt x="3547" y="2974"/>
                  </a:lnTo>
                  <a:lnTo>
                    <a:pt x="3511" y="2962"/>
                  </a:lnTo>
                  <a:lnTo>
                    <a:pt x="3473" y="2954"/>
                  </a:lnTo>
                  <a:lnTo>
                    <a:pt x="3435" y="2946"/>
                  </a:lnTo>
                  <a:lnTo>
                    <a:pt x="3399" y="2942"/>
                  </a:lnTo>
                  <a:lnTo>
                    <a:pt x="3361" y="2938"/>
                  </a:lnTo>
                  <a:lnTo>
                    <a:pt x="3324" y="2936"/>
                  </a:lnTo>
                  <a:lnTo>
                    <a:pt x="3286" y="2936"/>
                  </a:lnTo>
                  <a:lnTo>
                    <a:pt x="3250" y="2936"/>
                  </a:lnTo>
                  <a:lnTo>
                    <a:pt x="3214" y="2940"/>
                  </a:lnTo>
                  <a:lnTo>
                    <a:pt x="3178" y="2944"/>
                  </a:lnTo>
                  <a:lnTo>
                    <a:pt x="3142" y="2950"/>
                  </a:lnTo>
                  <a:lnTo>
                    <a:pt x="3106" y="2958"/>
                  </a:lnTo>
                  <a:lnTo>
                    <a:pt x="3070" y="2968"/>
                  </a:lnTo>
                  <a:lnTo>
                    <a:pt x="3034" y="2980"/>
                  </a:lnTo>
                  <a:lnTo>
                    <a:pt x="2998" y="2992"/>
                  </a:lnTo>
                  <a:lnTo>
                    <a:pt x="2964" y="3006"/>
                  </a:lnTo>
                  <a:lnTo>
                    <a:pt x="2930" y="3024"/>
                  </a:lnTo>
                  <a:lnTo>
                    <a:pt x="2894" y="3042"/>
                  </a:lnTo>
                  <a:lnTo>
                    <a:pt x="2860" y="3060"/>
                  </a:lnTo>
                  <a:lnTo>
                    <a:pt x="2826" y="3082"/>
                  </a:lnTo>
                  <a:lnTo>
                    <a:pt x="2792" y="3106"/>
                  </a:lnTo>
                  <a:lnTo>
                    <a:pt x="2758" y="3130"/>
                  </a:lnTo>
                  <a:lnTo>
                    <a:pt x="2726" y="3156"/>
                  </a:lnTo>
                  <a:lnTo>
                    <a:pt x="2692" y="3184"/>
                  </a:lnTo>
                  <a:lnTo>
                    <a:pt x="2192" y="3626"/>
                  </a:lnTo>
                  <a:lnTo>
                    <a:pt x="2192" y="3626"/>
                  </a:lnTo>
                  <a:lnTo>
                    <a:pt x="2176" y="3638"/>
                  </a:lnTo>
                  <a:lnTo>
                    <a:pt x="2158" y="3650"/>
                  </a:lnTo>
                  <a:lnTo>
                    <a:pt x="2140" y="3660"/>
                  </a:lnTo>
                  <a:lnTo>
                    <a:pt x="2122" y="3666"/>
                  </a:lnTo>
                  <a:lnTo>
                    <a:pt x="2102" y="3672"/>
                  </a:lnTo>
                  <a:lnTo>
                    <a:pt x="2082" y="3676"/>
                  </a:lnTo>
                  <a:lnTo>
                    <a:pt x="2062" y="3676"/>
                  </a:lnTo>
                  <a:lnTo>
                    <a:pt x="2042" y="3676"/>
                  </a:lnTo>
                  <a:lnTo>
                    <a:pt x="2024" y="3674"/>
                  </a:lnTo>
                  <a:lnTo>
                    <a:pt x="2004" y="3670"/>
                  </a:lnTo>
                  <a:lnTo>
                    <a:pt x="1984" y="3664"/>
                  </a:lnTo>
                  <a:lnTo>
                    <a:pt x="1966" y="3656"/>
                  </a:lnTo>
                  <a:lnTo>
                    <a:pt x="1948" y="3646"/>
                  </a:lnTo>
                  <a:lnTo>
                    <a:pt x="1932" y="3634"/>
                  </a:lnTo>
                  <a:lnTo>
                    <a:pt x="1916" y="3622"/>
                  </a:lnTo>
                  <a:lnTo>
                    <a:pt x="1902" y="3606"/>
                  </a:lnTo>
                  <a:lnTo>
                    <a:pt x="1902" y="3606"/>
                  </a:lnTo>
                  <a:lnTo>
                    <a:pt x="1888" y="3590"/>
                  </a:lnTo>
                  <a:lnTo>
                    <a:pt x="1878" y="3574"/>
                  </a:lnTo>
                  <a:lnTo>
                    <a:pt x="1868" y="3556"/>
                  </a:lnTo>
                  <a:lnTo>
                    <a:pt x="1862" y="3538"/>
                  </a:lnTo>
                  <a:lnTo>
                    <a:pt x="1856" y="3518"/>
                  </a:lnTo>
                  <a:lnTo>
                    <a:pt x="1852" y="3498"/>
                  </a:lnTo>
                  <a:lnTo>
                    <a:pt x="1850" y="3478"/>
                  </a:lnTo>
                  <a:lnTo>
                    <a:pt x="1852" y="3458"/>
                  </a:lnTo>
                  <a:lnTo>
                    <a:pt x="1852" y="3458"/>
                  </a:lnTo>
                  <a:lnTo>
                    <a:pt x="1854" y="3438"/>
                  </a:lnTo>
                  <a:lnTo>
                    <a:pt x="1858" y="3418"/>
                  </a:lnTo>
                  <a:lnTo>
                    <a:pt x="1864" y="3398"/>
                  </a:lnTo>
                  <a:lnTo>
                    <a:pt x="1872" y="3380"/>
                  </a:lnTo>
                  <a:lnTo>
                    <a:pt x="1882" y="3362"/>
                  </a:lnTo>
                  <a:lnTo>
                    <a:pt x="1894" y="3346"/>
                  </a:lnTo>
                  <a:lnTo>
                    <a:pt x="1906" y="3330"/>
                  </a:lnTo>
                  <a:lnTo>
                    <a:pt x="1920" y="3316"/>
                  </a:lnTo>
                  <a:lnTo>
                    <a:pt x="3359" y="2060"/>
                  </a:lnTo>
                  <a:lnTo>
                    <a:pt x="3359" y="2060"/>
                  </a:lnTo>
                  <a:lnTo>
                    <a:pt x="3383" y="2038"/>
                  </a:lnTo>
                  <a:lnTo>
                    <a:pt x="3409" y="2020"/>
                  </a:lnTo>
                  <a:lnTo>
                    <a:pt x="3437" y="2004"/>
                  </a:lnTo>
                  <a:lnTo>
                    <a:pt x="3465" y="1990"/>
                  </a:lnTo>
                  <a:lnTo>
                    <a:pt x="3493" y="1978"/>
                  </a:lnTo>
                  <a:lnTo>
                    <a:pt x="3523" y="1970"/>
                  </a:lnTo>
                  <a:lnTo>
                    <a:pt x="3553" y="1962"/>
                  </a:lnTo>
                  <a:lnTo>
                    <a:pt x="3583" y="1956"/>
                  </a:lnTo>
                  <a:lnTo>
                    <a:pt x="3615" y="1954"/>
                  </a:lnTo>
                  <a:lnTo>
                    <a:pt x="3645" y="1952"/>
                  </a:lnTo>
                  <a:lnTo>
                    <a:pt x="3677" y="1954"/>
                  </a:lnTo>
                  <a:lnTo>
                    <a:pt x="3707" y="1956"/>
                  </a:lnTo>
                  <a:lnTo>
                    <a:pt x="3739" y="1962"/>
                  </a:lnTo>
                  <a:lnTo>
                    <a:pt x="3769" y="1970"/>
                  </a:lnTo>
                  <a:lnTo>
                    <a:pt x="3799" y="1982"/>
                  </a:lnTo>
                  <a:lnTo>
                    <a:pt x="3829" y="1994"/>
                  </a:lnTo>
                  <a:lnTo>
                    <a:pt x="4333" y="2234"/>
                  </a:lnTo>
                  <a:lnTo>
                    <a:pt x="6423" y="464"/>
                  </a:lnTo>
                  <a:lnTo>
                    <a:pt x="6423" y="2402"/>
                  </a:lnTo>
                  <a:lnTo>
                    <a:pt x="5231" y="3404"/>
                  </a:lnTo>
                  <a:close/>
                  <a:moveTo>
                    <a:pt x="6191" y="286"/>
                  </a:moveTo>
                  <a:lnTo>
                    <a:pt x="4289" y="1896"/>
                  </a:lnTo>
                  <a:lnTo>
                    <a:pt x="3951" y="1736"/>
                  </a:lnTo>
                  <a:lnTo>
                    <a:pt x="3951" y="1736"/>
                  </a:lnTo>
                  <a:lnTo>
                    <a:pt x="3921" y="1722"/>
                  </a:lnTo>
                  <a:lnTo>
                    <a:pt x="3891" y="1710"/>
                  </a:lnTo>
                  <a:lnTo>
                    <a:pt x="3861" y="1700"/>
                  </a:lnTo>
                  <a:lnTo>
                    <a:pt x="3831" y="1690"/>
                  </a:lnTo>
                  <a:lnTo>
                    <a:pt x="3799" y="1684"/>
                  </a:lnTo>
                  <a:lnTo>
                    <a:pt x="3769" y="1678"/>
                  </a:lnTo>
                  <a:lnTo>
                    <a:pt x="3737" y="1672"/>
                  </a:lnTo>
                  <a:lnTo>
                    <a:pt x="3705" y="1670"/>
                  </a:lnTo>
                  <a:lnTo>
                    <a:pt x="3675" y="1668"/>
                  </a:lnTo>
                  <a:lnTo>
                    <a:pt x="3643" y="1666"/>
                  </a:lnTo>
                  <a:lnTo>
                    <a:pt x="3611" y="1668"/>
                  </a:lnTo>
                  <a:lnTo>
                    <a:pt x="3579" y="1670"/>
                  </a:lnTo>
                  <a:lnTo>
                    <a:pt x="3549" y="1674"/>
                  </a:lnTo>
                  <a:lnTo>
                    <a:pt x="3517" y="1678"/>
                  </a:lnTo>
                  <a:lnTo>
                    <a:pt x="3487" y="1684"/>
                  </a:lnTo>
                  <a:lnTo>
                    <a:pt x="3457" y="1692"/>
                  </a:lnTo>
                  <a:lnTo>
                    <a:pt x="3248" y="1570"/>
                  </a:lnTo>
                  <a:lnTo>
                    <a:pt x="3248" y="1570"/>
                  </a:lnTo>
                  <a:lnTo>
                    <a:pt x="3196" y="1542"/>
                  </a:lnTo>
                  <a:lnTo>
                    <a:pt x="3144" y="1518"/>
                  </a:lnTo>
                  <a:lnTo>
                    <a:pt x="3092" y="1498"/>
                  </a:lnTo>
                  <a:lnTo>
                    <a:pt x="3036" y="1480"/>
                  </a:lnTo>
                  <a:lnTo>
                    <a:pt x="2982" y="1466"/>
                  </a:lnTo>
                  <a:lnTo>
                    <a:pt x="2926" y="1454"/>
                  </a:lnTo>
                  <a:lnTo>
                    <a:pt x="2870" y="1448"/>
                  </a:lnTo>
                  <a:lnTo>
                    <a:pt x="2814" y="1444"/>
                  </a:lnTo>
                  <a:lnTo>
                    <a:pt x="2758" y="1442"/>
                  </a:lnTo>
                  <a:lnTo>
                    <a:pt x="2700" y="1446"/>
                  </a:lnTo>
                  <a:lnTo>
                    <a:pt x="2644" y="1452"/>
                  </a:lnTo>
                  <a:lnTo>
                    <a:pt x="2588" y="1462"/>
                  </a:lnTo>
                  <a:lnTo>
                    <a:pt x="2532" y="1476"/>
                  </a:lnTo>
                  <a:lnTo>
                    <a:pt x="2478" y="1492"/>
                  </a:lnTo>
                  <a:lnTo>
                    <a:pt x="2424" y="1512"/>
                  </a:lnTo>
                  <a:lnTo>
                    <a:pt x="2370" y="1536"/>
                  </a:lnTo>
                  <a:lnTo>
                    <a:pt x="1884" y="1770"/>
                  </a:lnTo>
                  <a:lnTo>
                    <a:pt x="286" y="814"/>
                  </a:lnTo>
                  <a:lnTo>
                    <a:pt x="286" y="286"/>
                  </a:lnTo>
                  <a:lnTo>
                    <a:pt x="6191" y="286"/>
                  </a:lnTo>
                  <a:close/>
                  <a:moveTo>
                    <a:pt x="286" y="6422"/>
                  </a:moveTo>
                  <a:lnTo>
                    <a:pt x="286" y="3084"/>
                  </a:lnTo>
                  <a:lnTo>
                    <a:pt x="980" y="3492"/>
                  </a:lnTo>
                  <a:lnTo>
                    <a:pt x="1080" y="4038"/>
                  </a:lnTo>
                  <a:lnTo>
                    <a:pt x="1080" y="4038"/>
                  </a:lnTo>
                  <a:lnTo>
                    <a:pt x="1088" y="4076"/>
                  </a:lnTo>
                  <a:lnTo>
                    <a:pt x="1096" y="4112"/>
                  </a:lnTo>
                  <a:lnTo>
                    <a:pt x="1108" y="4148"/>
                  </a:lnTo>
                  <a:lnTo>
                    <a:pt x="1120" y="4184"/>
                  </a:lnTo>
                  <a:lnTo>
                    <a:pt x="1134" y="4218"/>
                  </a:lnTo>
                  <a:lnTo>
                    <a:pt x="1148" y="4252"/>
                  </a:lnTo>
                  <a:lnTo>
                    <a:pt x="1164" y="4286"/>
                  </a:lnTo>
                  <a:lnTo>
                    <a:pt x="1182" y="4318"/>
                  </a:lnTo>
                  <a:lnTo>
                    <a:pt x="1202" y="4350"/>
                  </a:lnTo>
                  <a:lnTo>
                    <a:pt x="1222" y="4382"/>
                  </a:lnTo>
                  <a:lnTo>
                    <a:pt x="1244" y="4412"/>
                  </a:lnTo>
                  <a:lnTo>
                    <a:pt x="1266" y="4440"/>
                  </a:lnTo>
                  <a:lnTo>
                    <a:pt x="1290" y="4468"/>
                  </a:lnTo>
                  <a:lnTo>
                    <a:pt x="1316" y="4496"/>
                  </a:lnTo>
                  <a:lnTo>
                    <a:pt x="1342" y="4522"/>
                  </a:lnTo>
                  <a:lnTo>
                    <a:pt x="1370" y="4548"/>
                  </a:lnTo>
                  <a:lnTo>
                    <a:pt x="1370" y="4548"/>
                  </a:lnTo>
                  <a:lnTo>
                    <a:pt x="1342" y="4578"/>
                  </a:lnTo>
                  <a:lnTo>
                    <a:pt x="1318" y="4610"/>
                  </a:lnTo>
                  <a:lnTo>
                    <a:pt x="1296" y="4644"/>
                  </a:lnTo>
                  <a:lnTo>
                    <a:pt x="1278" y="4680"/>
                  </a:lnTo>
                  <a:lnTo>
                    <a:pt x="1264" y="4716"/>
                  </a:lnTo>
                  <a:lnTo>
                    <a:pt x="1254" y="4754"/>
                  </a:lnTo>
                  <a:lnTo>
                    <a:pt x="1246" y="4794"/>
                  </a:lnTo>
                  <a:lnTo>
                    <a:pt x="1242" y="4832"/>
                  </a:lnTo>
                  <a:lnTo>
                    <a:pt x="1244" y="4872"/>
                  </a:lnTo>
                  <a:lnTo>
                    <a:pt x="1246" y="4912"/>
                  </a:lnTo>
                  <a:lnTo>
                    <a:pt x="1254" y="4950"/>
                  </a:lnTo>
                  <a:lnTo>
                    <a:pt x="1266" y="4988"/>
                  </a:lnTo>
                  <a:lnTo>
                    <a:pt x="1280" y="5026"/>
                  </a:lnTo>
                  <a:lnTo>
                    <a:pt x="1300" y="5062"/>
                  </a:lnTo>
                  <a:lnTo>
                    <a:pt x="1322" y="5098"/>
                  </a:lnTo>
                  <a:lnTo>
                    <a:pt x="1348" y="5132"/>
                  </a:lnTo>
                  <a:lnTo>
                    <a:pt x="2118" y="5944"/>
                  </a:lnTo>
                  <a:lnTo>
                    <a:pt x="2118" y="5944"/>
                  </a:lnTo>
                  <a:lnTo>
                    <a:pt x="2146" y="5976"/>
                  </a:lnTo>
                  <a:lnTo>
                    <a:pt x="2178" y="6002"/>
                  </a:lnTo>
                  <a:lnTo>
                    <a:pt x="2212" y="6026"/>
                  </a:lnTo>
                  <a:lnTo>
                    <a:pt x="2248" y="6046"/>
                  </a:lnTo>
                  <a:lnTo>
                    <a:pt x="2286" y="6064"/>
                  </a:lnTo>
                  <a:lnTo>
                    <a:pt x="2326" y="6076"/>
                  </a:lnTo>
                  <a:lnTo>
                    <a:pt x="2368" y="6086"/>
                  </a:lnTo>
                  <a:lnTo>
                    <a:pt x="2410" y="6090"/>
                  </a:lnTo>
                  <a:lnTo>
                    <a:pt x="2410" y="6090"/>
                  </a:lnTo>
                  <a:lnTo>
                    <a:pt x="2440" y="6092"/>
                  </a:lnTo>
                  <a:lnTo>
                    <a:pt x="2440" y="6092"/>
                  </a:lnTo>
                  <a:lnTo>
                    <a:pt x="2478" y="6090"/>
                  </a:lnTo>
                  <a:lnTo>
                    <a:pt x="2516" y="6086"/>
                  </a:lnTo>
                  <a:lnTo>
                    <a:pt x="2552" y="6076"/>
                  </a:lnTo>
                  <a:lnTo>
                    <a:pt x="2588" y="6066"/>
                  </a:lnTo>
                  <a:lnTo>
                    <a:pt x="2622" y="6050"/>
                  </a:lnTo>
                  <a:lnTo>
                    <a:pt x="2656" y="6032"/>
                  </a:lnTo>
                  <a:lnTo>
                    <a:pt x="2688" y="6012"/>
                  </a:lnTo>
                  <a:lnTo>
                    <a:pt x="2718" y="5988"/>
                  </a:lnTo>
                  <a:lnTo>
                    <a:pt x="3194" y="5580"/>
                  </a:lnTo>
                  <a:lnTo>
                    <a:pt x="3677" y="5848"/>
                  </a:lnTo>
                  <a:lnTo>
                    <a:pt x="3677" y="5848"/>
                  </a:lnTo>
                  <a:lnTo>
                    <a:pt x="3701" y="5860"/>
                  </a:lnTo>
                  <a:lnTo>
                    <a:pt x="3727" y="5872"/>
                  </a:lnTo>
                  <a:lnTo>
                    <a:pt x="3751" y="5882"/>
                  </a:lnTo>
                  <a:lnTo>
                    <a:pt x="3777" y="5890"/>
                  </a:lnTo>
                  <a:lnTo>
                    <a:pt x="3803" y="5896"/>
                  </a:lnTo>
                  <a:lnTo>
                    <a:pt x="3829" y="5900"/>
                  </a:lnTo>
                  <a:lnTo>
                    <a:pt x="3855" y="5902"/>
                  </a:lnTo>
                  <a:lnTo>
                    <a:pt x="3881" y="5904"/>
                  </a:lnTo>
                  <a:lnTo>
                    <a:pt x="3881" y="5904"/>
                  </a:lnTo>
                  <a:lnTo>
                    <a:pt x="3907" y="5902"/>
                  </a:lnTo>
                  <a:lnTo>
                    <a:pt x="3931" y="5900"/>
                  </a:lnTo>
                  <a:lnTo>
                    <a:pt x="3955" y="5896"/>
                  </a:lnTo>
                  <a:lnTo>
                    <a:pt x="3979" y="5892"/>
                  </a:lnTo>
                  <a:lnTo>
                    <a:pt x="4003" y="5886"/>
                  </a:lnTo>
                  <a:lnTo>
                    <a:pt x="4025" y="5878"/>
                  </a:lnTo>
                  <a:lnTo>
                    <a:pt x="4049" y="5868"/>
                  </a:lnTo>
                  <a:lnTo>
                    <a:pt x="4071" y="5858"/>
                  </a:lnTo>
                  <a:lnTo>
                    <a:pt x="4093" y="5846"/>
                  </a:lnTo>
                  <a:lnTo>
                    <a:pt x="4113" y="5832"/>
                  </a:lnTo>
                  <a:lnTo>
                    <a:pt x="4133" y="5816"/>
                  </a:lnTo>
                  <a:lnTo>
                    <a:pt x="4153" y="5800"/>
                  </a:lnTo>
                  <a:lnTo>
                    <a:pt x="4171" y="5784"/>
                  </a:lnTo>
                  <a:lnTo>
                    <a:pt x="4187" y="5766"/>
                  </a:lnTo>
                  <a:lnTo>
                    <a:pt x="4203" y="5746"/>
                  </a:lnTo>
                  <a:lnTo>
                    <a:pt x="4219" y="5724"/>
                  </a:lnTo>
                  <a:lnTo>
                    <a:pt x="5555" y="4506"/>
                  </a:lnTo>
                  <a:lnTo>
                    <a:pt x="5555" y="4506"/>
                  </a:lnTo>
                  <a:lnTo>
                    <a:pt x="5583" y="4476"/>
                  </a:lnTo>
                  <a:lnTo>
                    <a:pt x="5607" y="4442"/>
                  </a:lnTo>
                  <a:lnTo>
                    <a:pt x="5625" y="4408"/>
                  </a:lnTo>
                  <a:lnTo>
                    <a:pt x="5641" y="4370"/>
                  </a:lnTo>
                  <a:lnTo>
                    <a:pt x="5651" y="4332"/>
                  </a:lnTo>
                  <a:lnTo>
                    <a:pt x="5659" y="4292"/>
                  </a:lnTo>
                  <a:lnTo>
                    <a:pt x="5659" y="4252"/>
                  </a:lnTo>
                  <a:lnTo>
                    <a:pt x="5657" y="4210"/>
                  </a:lnTo>
                  <a:lnTo>
                    <a:pt x="5657" y="4210"/>
                  </a:lnTo>
                  <a:lnTo>
                    <a:pt x="5651" y="4172"/>
                  </a:lnTo>
                  <a:lnTo>
                    <a:pt x="5639" y="4136"/>
                  </a:lnTo>
                  <a:lnTo>
                    <a:pt x="5625" y="4102"/>
                  </a:lnTo>
                  <a:lnTo>
                    <a:pt x="5605" y="4068"/>
                  </a:lnTo>
                  <a:lnTo>
                    <a:pt x="5583" y="4038"/>
                  </a:lnTo>
                  <a:lnTo>
                    <a:pt x="5559" y="4010"/>
                  </a:lnTo>
                  <a:lnTo>
                    <a:pt x="5529" y="3984"/>
                  </a:lnTo>
                  <a:lnTo>
                    <a:pt x="5497" y="3960"/>
                  </a:lnTo>
                  <a:lnTo>
                    <a:pt x="5513" y="3540"/>
                  </a:lnTo>
                  <a:lnTo>
                    <a:pt x="6423" y="2774"/>
                  </a:lnTo>
                  <a:lnTo>
                    <a:pt x="6423" y="6422"/>
                  </a:lnTo>
                  <a:lnTo>
                    <a:pt x="286" y="6422"/>
                  </a:lnTo>
                  <a:close/>
                </a:path>
              </a:pathLst>
            </a:custGeom>
            <a:solidFill>
              <a:srgbClr val="FFFFFF"/>
            </a:solidFill>
            <a:ln>
              <a:noFill/>
            </a:ln>
          </p:spPr>
          <p:txBody>
            <a:bodyPr spcFirstLastPara="1" wrap="square" lIns="78175" tIns="39075" rIns="78175" bIns="3907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00" b="0"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24" name="Google Shape;531;p73">
              <a:extLst>
                <a:ext uri="{FF2B5EF4-FFF2-40B4-BE49-F238E27FC236}">
                  <a16:creationId xmlns:a16="http://schemas.microsoft.com/office/drawing/2014/main" id="{0E531112-6EC7-4195-AC67-CD4979DA5B9B}"/>
                </a:ext>
              </a:extLst>
            </p:cNvPr>
            <p:cNvSpPr txBox="1"/>
            <p:nvPr/>
          </p:nvSpPr>
          <p:spPr>
            <a:xfrm flipH="1">
              <a:off x="9847970" y="4780806"/>
              <a:ext cx="1222800" cy="215400"/>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FFFFFF"/>
                  </a:solidFill>
                  <a:effectLst/>
                  <a:uLnTx/>
                  <a:uFillTx/>
                  <a:latin typeface="Arial"/>
                  <a:ea typeface="Arial"/>
                  <a:cs typeface="Arial"/>
                  <a:sym typeface="Arial"/>
                </a:rPr>
                <a:t>Insurers</a:t>
              </a:r>
              <a:endParaRPr kumimoji="0" sz="1400" b="0" i="0" u="none" strike="noStrike" kern="1200" cap="none" spc="0" normalizeH="0" baseline="0" noProof="0">
                <a:ln>
                  <a:noFill/>
                </a:ln>
                <a:solidFill>
                  <a:srgbClr val="FFFFFF"/>
                </a:solidFill>
                <a:effectLst/>
                <a:uLnTx/>
                <a:uFillTx/>
                <a:latin typeface="Arial"/>
                <a:ea typeface="Arial"/>
                <a:cs typeface="Arial"/>
                <a:sym typeface="Arial"/>
              </a:endParaRPr>
            </a:p>
          </p:txBody>
        </p:sp>
        <p:grpSp>
          <p:nvGrpSpPr>
            <p:cNvPr id="25" name="Google Shape;532;p73">
              <a:extLst>
                <a:ext uri="{FF2B5EF4-FFF2-40B4-BE49-F238E27FC236}">
                  <a16:creationId xmlns:a16="http://schemas.microsoft.com/office/drawing/2014/main" id="{ED9F8612-94BC-43AE-9148-6CF873B07DF7}"/>
                </a:ext>
              </a:extLst>
            </p:cNvPr>
            <p:cNvGrpSpPr/>
            <p:nvPr/>
          </p:nvGrpSpPr>
          <p:grpSpPr>
            <a:xfrm flipH="1">
              <a:off x="8020755" y="2195917"/>
              <a:ext cx="511832" cy="511754"/>
              <a:chOff x="986" y="0"/>
              <a:chExt cx="6696" cy="6695"/>
            </a:xfrm>
          </p:grpSpPr>
          <p:sp>
            <p:nvSpPr>
              <p:cNvPr id="26" name="Google Shape;533;p73">
                <a:extLst>
                  <a:ext uri="{FF2B5EF4-FFF2-40B4-BE49-F238E27FC236}">
                    <a16:creationId xmlns:a16="http://schemas.microsoft.com/office/drawing/2014/main" id="{3B465CB6-4AC5-4275-A66F-4EC7317ABABE}"/>
                  </a:ext>
                </a:extLst>
              </p:cNvPr>
              <p:cNvSpPr/>
              <p:nvPr/>
            </p:nvSpPr>
            <p:spPr>
              <a:xfrm>
                <a:off x="986" y="0"/>
                <a:ext cx="6696" cy="6695"/>
              </a:xfrm>
              <a:custGeom>
                <a:avLst/>
                <a:gdLst/>
                <a:ahLst/>
                <a:cxnLst/>
                <a:rect l="l" t="t" r="r" b="b"/>
                <a:pathLst>
                  <a:path w="6696" h="6695" extrusionOk="0">
                    <a:moveTo>
                      <a:pt x="0" y="0"/>
                    </a:moveTo>
                    <a:lnTo>
                      <a:pt x="0" y="6695"/>
                    </a:lnTo>
                    <a:lnTo>
                      <a:pt x="1044" y="6695"/>
                    </a:lnTo>
                    <a:lnTo>
                      <a:pt x="1236" y="5193"/>
                    </a:lnTo>
                    <a:lnTo>
                      <a:pt x="1236" y="5193"/>
                    </a:lnTo>
                    <a:lnTo>
                      <a:pt x="1254" y="5147"/>
                    </a:lnTo>
                    <a:lnTo>
                      <a:pt x="1272" y="5103"/>
                    </a:lnTo>
                    <a:lnTo>
                      <a:pt x="1294" y="5059"/>
                    </a:lnTo>
                    <a:lnTo>
                      <a:pt x="1320" y="5017"/>
                    </a:lnTo>
                    <a:lnTo>
                      <a:pt x="1346" y="4977"/>
                    </a:lnTo>
                    <a:lnTo>
                      <a:pt x="1374" y="4939"/>
                    </a:lnTo>
                    <a:lnTo>
                      <a:pt x="1406" y="4901"/>
                    </a:lnTo>
                    <a:lnTo>
                      <a:pt x="1438" y="4865"/>
                    </a:lnTo>
                    <a:lnTo>
                      <a:pt x="1474" y="4833"/>
                    </a:lnTo>
                    <a:lnTo>
                      <a:pt x="1510" y="4801"/>
                    </a:lnTo>
                    <a:lnTo>
                      <a:pt x="1548" y="4773"/>
                    </a:lnTo>
                    <a:lnTo>
                      <a:pt x="1588" y="4745"/>
                    </a:lnTo>
                    <a:lnTo>
                      <a:pt x="1630" y="4721"/>
                    </a:lnTo>
                    <a:lnTo>
                      <a:pt x="1675" y="4699"/>
                    </a:lnTo>
                    <a:lnTo>
                      <a:pt x="1719" y="4679"/>
                    </a:lnTo>
                    <a:lnTo>
                      <a:pt x="1767" y="4661"/>
                    </a:lnTo>
                    <a:lnTo>
                      <a:pt x="2767" y="4321"/>
                    </a:lnTo>
                    <a:lnTo>
                      <a:pt x="2767" y="4321"/>
                    </a:lnTo>
                    <a:lnTo>
                      <a:pt x="2777" y="4319"/>
                    </a:lnTo>
                    <a:lnTo>
                      <a:pt x="2785" y="4321"/>
                    </a:lnTo>
                    <a:lnTo>
                      <a:pt x="2793" y="4323"/>
                    </a:lnTo>
                    <a:lnTo>
                      <a:pt x="2801" y="4329"/>
                    </a:lnTo>
                    <a:lnTo>
                      <a:pt x="2879" y="4409"/>
                    </a:lnTo>
                    <a:lnTo>
                      <a:pt x="2879" y="4409"/>
                    </a:lnTo>
                    <a:lnTo>
                      <a:pt x="2903" y="4433"/>
                    </a:lnTo>
                    <a:lnTo>
                      <a:pt x="2927" y="4455"/>
                    </a:lnTo>
                    <a:lnTo>
                      <a:pt x="2953" y="4475"/>
                    </a:lnTo>
                    <a:lnTo>
                      <a:pt x="2979" y="4495"/>
                    </a:lnTo>
                    <a:lnTo>
                      <a:pt x="3007" y="4513"/>
                    </a:lnTo>
                    <a:lnTo>
                      <a:pt x="3035" y="4529"/>
                    </a:lnTo>
                    <a:lnTo>
                      <a:pt x="3063" y="4543"/>
                    </a:lnTo>
                    <a:lnTo>
                      <a:pt x="3093" y="4557"/>
                    </a:lnTo>
                    <a:lnTo>
                      <a:pt x="3123" y="4569"/>
                    </a:lnTo>
                    <a:lnTo>
                      <a:pt x="3153" y="4579"/>
                    </a:lnTo>
                    <a:lnTo>
                      <a:pt x="3185" y="4587"/>
                    </a:lnTo>
                    <a:lnTo>
                      <a:pt x="3217" y="4595"/>
                    </a:lnTo>
                    <a:lnTo>
                      <a:pt x="3249" y="4601"/>
                    </a:lnTo>
                    <a:lnTo>
                      <a:pt x="3281" y="4605"/>
                    </a:lnTo>
                    <a:lnTo>
                      <a:pt x="3315" y="4607"/>
                    </a:lnTo>
                    <a:lnTo>
                      <a:pt x="3347" y="4607"/>
                    </a:lnTo>
                    <a:lnTo>
                      <a:pt x="3347" y="4607"/>
                    </a:lnTo>
                    <a:lnTo>
                      <a:pt x="3381" y="4607"/>
                    </a:lnTo>
                    <a:lnTo>
                      <a:pt x="3413" y="4605"/>
                    </a:lnTo>
                    <a:lnTo>
                      <a:pt x="3447" y="4601"/>
                    </a:lnTo>
                    <a:lnTo>
                      <a:pt x="3479" y="4595"/>
                    </a:lnTo>
                    <a:lnTo>
                      <a:pt x="3509" y="4587"/>
                    </a:lnTo>
                    <a:lnTo>
                      <a:pt x="3541" y="4579"/>
                    </a:lnTo>
                    <a:lnTo>
                      <a:pt x="3571" y="4569"/>
                    </a:lnTo>
                    <a:lnTo>
                      <a:pt x="3601" y="4557"/>
                    </a:lnTo>
                    <a:lnTo>
                      <a:pt x="3631" y="4543"/>
                    </a:lnTo>
                    <a:lnTo>
                      <a:pt x="3659" y="4529"/>
                    </a:lnTo>
                    <a:lnTo>
                      <a:pt x="3687" y="4513"/>
                    </a:lnTo>
                    <a:lnTo>
                      <a:pt x="3715" y="4495"/>
                    </a:lnTo>
                    <a:lnTo>
                      <a:pt x="3741" y="4475"/>
                    </a:lnTo>
                    <a:lnTo>
                      <a:pt x="3767" y="4455"/>
                    </a:lnTo>
                    <a:lnTo>
                      <a:pt x="3791" y="4433"/>
                    </a:lnTo>
                    <a:lnTo>
                      <a:pt x="3815" y="4409"/>
                    </a:lnTo>
                    <a:lnTo>
                      <a:pt x="3893" y="4329"/>
                    </a:lnTo>
                    <a:lnTo>
                      <a:pt x="3893" y="4329"/>
                    </a:lnTo>
                    <a:lnTo>
                      <a:pt x="3901" y="4323"/>
                    </a:lnTo>
                    <a:lnTo>
                      <a:pt x="3909" y="4321"/>
                    </a:lnTo>
                    <a:lnTo>
                      <a:pt x="3919" y="4319"/>
                    </a:lnTo>
                    <a:lnTo>
                      <a:pt x="3927" y="4321"/>
                    </a:lnTo>
                    <a:lnTo>
                      <a:pt x="4929" y="4661"/>
                    </a:lnTo>
                    <a:lnTo>
                      <a:pt x="4929" y="4661"/>
                    </a:lnTo>
                    <a:lnTo>
                      <a:pt x="4975" y="4679"/>
                    </a:lnTo>
                    <a:lnTo>
                      <a:pt x="5019" y="4699"/>
                    </a:lnTo>
                    <a:lnTo>
                      <a:pt x="5064" y="4721"/>
                    </a:lnTo>
                    <a:lnTo>
                      <a:pt x="5106" y="4745"/>
                    </a:lnTo>
                    <a:lnTo>
                      <a:pt x="5146" y="4773"/>
                    </a:lnTo>
                    <a:lnTo>
                      <a:pt x="5184" y="4801"/>
                    </a:lnTo>
                    <a:lnTo>
                      <a:pt x="5222" y="4833"/>
                    </a:lnTo>
                    <a:lnTo>
                      <a:pt x="5256" y="4865"/>
                    </a:lnTo>
                    <a:lnTo>
                      <a:pt x="5290" y="4901"/>
                    </a:lnTo>
                    <a:lnTo>
                      <a:pt x="5320" y="4939"/>
                    </a:lnTo>
                    <a:lnTo>
                      <a:pt x="5350" y="4977"/>
                    </a:lnTo>
                    <a:lnTo>
                      <a:pt x="5376" y="5017"/>
                    </a:lnTo>
                    <a:lnTo>
                      <a:pt x="5400" y="5059"/>
                    </a:lnTo>
                    <a:lnTo>
                      <a:pt x="5422" y="5103"/>
                    </a:lnTo>
                    <a:lnTo>
                      <a:pt x="5442" y="5147"/>
                    </a:lnTo>
                    <a:lnTo>
                      <a:pt x="5458" y="5193"/>
                    </a:lnTo>
                    <a:lnTo>
                      <a:pt x="5650" y="6695"/>
                    </a:lnTo>
                    <a:lnTo>
                      <a:pt x="6696" y="6695"/>
                    </a:lnTo>
                    <a:lnTo>
                      <a:pt x="6696" y="0"/>
                    </a:lnTo>
                    <a:lnTo>
                      <a:pt x="0" y="0"/>
                    </a:lnTo>
                    <a:close/>
                    <a:moveTo>
                      <a:pt x="6410" y="6411"/>
                    </a:moveTo>
                    <a:lnTo>
                      <a:pt x="5902" y="6411"/>
                    </a:lnTo>
                    <a:lnTo>
                      <a:pt x="5740" y="5145"/>
                    </a:lnTo>
                    <a:lnTo>
                      <a:pt x="5734" y="5121"/>
                    </a:lnTo>
                    <a:lnTo>
                      <a:pt x="5734" y="5121"/>
                    </a:lnTo>
                    <a:lnTo>
                      <a:pt x="5712" y="5057"/>
                    </a:lnTo>
                    <a:lnTo>
                      <a:pt x="5686" y="4995"/>
                    </a:lnTo>
                    <a:lnTo>
                      <a:pt x="5658" y="4935"/>
                    </a:lnTo>
                    <a:lnTo>
                      <a:pt x="5626" y="4879"/>
                    </a:lnTo>
                    <a:lnTo>
                      <a:pt x="5590" y="4823"/>
                    </a:lnTo>
                    <a:lnTo>
                      <a:pt x="5552" y="4769"/>
                    </a:lnTo>
                    <a:lnTo>
                      <a:pt x="5510" y="4719"/>
                    </a:lnTo>
                    <a:lnTo>
                      <a:pt x="5464" y="4671"/>
                    </a:lnTo>
                    <a:lnTo>
                      <a:pt x="5418" y="4625"/>
                    </a:lnTo>
                    <a:lnTo>
                      <a:pt x="5368" y="4583"/>
                    </a:lnTo>
                    <a:lnTo>
                      <a:pt x="5316" y="4543"/>
                    </a:lnTo>
                    <a:lnTo>
                      <a:pt x="5260" y="4505"/>
                    </a:lnTo>
                    <a:lnTo>
                      <a:pt x="5204" y="4471"/>
                    </a:lnTo>
                    <a:lnTo>
                      <a:pt x="5146" y="4441"/>
                    </a:lnTo>
                    <a:lnTo>
                      <a:pt x="5084" y="4415"/>
                    </a:lnTo>
                    <a:lnTo>
                      <a:pt x="5021" y="4391"/>
                    </a:lnTo>
                    <a:lnTo>
                      <a:pt x="4019" y="4051"/>
                    </a:lnTo>
                    <a:lnTo>
                      <a:pt x="4019" y="4051"/>
                    </a:lnTo>
                    <a:lnTo>
                      <a:pt x="3997" y="4045"/>
                    </a:lnTo>
                    <a:lnTo>
                      <a:pt x="3975" y="4039"/>
                    </a:lnTo>
                    <a:lnTo>
                      <a:pt x="3953" y="4037"/>
                    </a:lnTo>
                    <a:lnTo>
                      <a:pt x="3931" y="4035"/>
                    </a:lnTo>
                    <a:lnTo>
                      <a:pt x="3909" y="4035"/>
                    </a:lnTo>
                    <a:lnTo>
                      <a:pt x="3887" y="4035"/>
                    </a:lnTo>
                    <a:lnTo>
                      <a:pt x="3865" y="4039"/>
                    </a:lnTo>
                    <a:lnTo>
                      <a:pt x="3843" y="4043"/>
                    </a:lnTo>
                    <a:lnTo>
                      <a:pt x="3821" y="4049"/>
                    </a:lnTo>
                    <a:lnTo>
                      <a:pt x="3801" y="4057"/>
                    </a:lnTo>
                    <a:lnTo>
                      <a:pt x="3781" y="4065"/>
                    </a:lnTo>
                    <a:lnTo>
                      <a:pt x="3761" y="4075"/>
                    </a:lnTo>
                    <a:lnTo>
                      <a:pt x="3741" y="4087"/>
                    </a:lnTo>
                    <a:lnTo>
                      <a:pt x="3723" y="4101"/>
                    </a:lnTo>
                    <a:lnTo>
                      <a:pt x="3705" y="4115"/>
                    </a:lnTo>
                    <a:lnTo>
                      <a:pt x="3689" y="4131"/>
                    </a:lnTo>
                    <a:lnTo>
                      <a:pt x="3611" y="4211"/>
                    </a:lnTo>
                    <a:lnTo>
                      <a:pt x="3611" y="4211"/>
                    </a:lnTo>
                    <a:lnTo>
                      <a:pt x="3583" y="4237"/>
                    </a:lnTo>
                    <a:lnTo>
                      <a:pt x="3555" y="4259"/>
                    </a:lnTo>
                    <a:lnTo>
                      <a:pt x="3523" y="4277"/>
                    </a:lnTo>
                    <a:lnTo>
                      <a:pt x="3491" y="4293"/>
                    </a:lnTo>
                    <a:lnTo>
                      <a:pt x="3457" y="4305"/>
                    </a:lnTo>
                    <a:lnTo>
                      <a:pt x="3421" y="4315"/>
                    </a:lnTo>
                    <a:lnTo>
                      <a:pt x="3385" y="4321"/>
                    </a:lnTo>
                    <a:lnTo>
                      <a:pt x="3347" y="4323"/>
                    </a:lnTo>
                    <a:lnTo>
                      <a:pt x="3347" y="4323"/>
                    </a:lnTo>
                    <a:lnTo>
                      <a:pt x="3311" y="4321"/>
                    </a:lnTo>
                    <a:lnTo>
                      <a:pt x="3273" y="4315"/>
                    </a:lnTo>
                    <a:lnTo>
                      <a:pt x="3239" y="4305"/>
                    </a:lnTo>
                    <a:lnTo>
                      <a:pt x="3205" y="4293"/>
                    </a:lnTo>
                    <a:lnTo>
                      <a:pt x="3171" y="4277"/>
                    </a:lnTo>
                    <a:lnTo>
                      <a:pt x="3141" y="4259"/>
                    </a:lnTo>
                    <a:lnTo>
                      <a:pt x="3111" y="4237"/>
                    </a:lnTo>
                    <a:lnTo>
                      <a:pt x="3083" y="4211"/>
                    </a:lnTo>
                    <a:lnTo>
                      <a:pt x="3005" y="4131"/>
                    </a:lnTo>
                    <a:lnTo>
                      <a:pt x="3005" y="4131"/>
                    </a:lnTo>
                    <a:lnTo>
                      <a:pt x="2989" y="4115"/>
                    </a:lnTo>
                    <a:lnTo>
                      <a:pt x="2971" y="4101"/>
                    </a:lnTo>
                    <a:lnTo>
                      <a:pt x="2953" y="4087"/>
                    </a:lnTo>
                    <a:lnTo>
                      <a:pt x="2935" y="4075"/>
                    </a:lnTo>
                    <a:lnTo>
                      <a:pt x="2915" y="4065"/>
                    </a:lnTo>
                    <a:lnTo>
                      <a:pt x="2895" y="4057"/>
                    </a:lnTo>
                    <a:lnTo>
                      <a:pt x="2873" y="4049"/>
                    </a:lnTo>
                    <a:lnTo>
                      <a:pt x="2853" y="4043"/>
                    </a:lnTo>
                    <a:lnTo>
                      <a:pt x="2831" y="4039"/>
                    </a:lnTo>
                    <a:lnTo>
                      <a:pt x="2809" y="4035"/>
                    </a:lnTo>
                    <a:lnTo>
                      <a:pt x="2787" y="4035"/>
                    </a:lnTo>
                    <a:lnTo>
                      <a:pt x="2763" y="4035"/>
                    </a:lnTo>
                    <a:lnTo>
                      <a:pt x="2741" y="4037"/>
                    </a:lnTo>
                    <a:lnTo>
                      <a:pt x="2719" y="4039"/>
                    </a:lnTo>
                    <a:lnTo>
                      <a:pt x="2697" y="4045"/>
                    </a:lnTo>
                    <a:lnTo>
                      <a:pt x="2675" y="4051"/>
                    </a:lnTo>
                    <a:lnTo>
                      <a:pt x="1675" y="4391"/>
                    </a:lnTo>
                    <a:lnTo>
                      <a:pt x="1675" y="4391"/>
                    </a:lnTo>
                    <a:lnTo>
                      <a:pt x="1610" y="4415"/>
                    </a:lnTo>
                    <a:lnTo>
                      <a:pt x="1550" y="4441"/>
                    </a:lnTo>
                    <a:lnTo>
                      <a:pt x="1490" y="4471"/>
                    </a:lnTo>
                    <a:lnTo>
                      <a:pt x="1434" y="4505"/>
                    </a:lnTo>
                    <a:lnTo>
                      <a:pt x="1380" y="4543"/>
                    </a:lnTo>
                    <a:lnTo>
                      <a:pt x="1328" y="4583"/>
                    </a:lnTo>
                    <a:lnTo>
                      <a:pt x="1278" y="4625"/>
                    </a:lnTo>
                    <a:lnTo>
                      <a:pt x="1230" y="4671"/>
                    </a:lnTo>
                    <a:lnTo>
                      <a:pt x="1186" y="4719"/>
                    </a:lnTo>
                    <a:lnTo>
                      <a:pt x="1144" y="4769"/>
                    </a:lnTo>
                    <a:lnTo>
                      <a:pt x="1106" y="4823"/>
                    </a:lnTo>
                    <a:lnTo>
                      <a:pt x="1070" y="4879"/>
                    </a:lnTo>
                    <a:lnTo>
                      <a:pt x="1038" y="4935"/>
                    </a:lnTo>
                    <a:lnTo>
                      <a:pt x="1008" y="4995"/>
                    </a:lnTo>
                    <a:lnTo>
                      <a:pt x="982" y="5057"/>
                    </a:lnTo>
                    <a:lnTo>
                      <a:pt x="960" y="5121"/>
                    </a:lnTo>
                    <a:lnTo>
                      <a:pt x="794" y="6411"/>
                    </a:lnTo>
                    <a:lnTo>
                      <a:pt x="284" y="6411"/>
                    </a:lnTo>
                    <a:lnTo>
                      <a:pt x="284" y="286"/>
                    </a:lnTo>
                    <a:lnTo>
                      <a:pt x="6410" y="286"/>
                    </a:lnTo>
                    <a:lnTo>
                      <a:pt x="6410" y="6411"/>
                    </a:lnTo>
                    <a:close/>
                  </a:path>
                </a:pathLst>
              </a:custGeom>
              <a:solidFill>
                <a:srgbClr val="FFFFFF"/>
              </a:solidFill>
              <a:ln>
                <a:noFill/>
              </a:ln>
            </p:spPr>
            <p:txBody>
              <a:bodyPr spcFirstLastPara="1" wrap="square" lIns="78175" tIns="39075" rIns="78175" bIns="3907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00" b="0"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27" name="Google Shape;534;p73">
                <a:extLst>
                  <a:ext uri="{FF2B5EF4-FFF2-40B4-BE49-F238E27FC236}">
                    <a16:creationId xmlns:a16="http://schemas.microsoft.com/office/drawing/2014/main" id="{B5F1BF7C-80C2-4268-A39D-F13C5190F7FD}"/>
                  </a:ext>
                </a:extLst>
              </p:cNvPr>
              <p:cNvSpPr/>
              <p:nvPr/>
            </p:nvSpPr>
            <p:spPr>
              <a:xfrm>
                <a:off x="3429" y="1416"/>
                <a:ext cx="1810" cy="2483"/>
              </a:xfrm>
              <a:custGeom>
                <a:avLst/>
                <a:gdLst/>
                <a:ahLst/>
                <a:cxnLst/>
                <a:rect l="l" t="t" r="r" b="b"/>
                <a:pathLst>
                  <a:path w="1810" h="2483" extrusionOk="0">
                    <a:moveTo>
                      <a:pt x="904" y="2483"/>
                    </a:moveTo>
                    <a:lnTo>
                      <a:pt x="904" y="2483"/>
                    </a:lnTo>
                    <a:lnTo>
                      <a:pt x="956" y="2481"/>
                    </a:lnTo>
                    <a:lnTo>
                      <a:pt x="1004" y="2477"/>
                    </a:lnTo>
                    <a:lnTo>
                      <a:pt x="1050" y="2467"/>
                    </a:lnTo>
                    <a:lnTo>
                      <a:pt x="1092" y="2457"/>
                    </a:lnTo>
                    <a:lnTo>
                      <a:pt x="1134" y="2443"/>
                    </a:lnTo>
                    <a:lnTo>
                      <a:pt x="1174" y="2425"/>
                    </a:lnTo>
                    <a:lnTo>
                      <a:pt x="1212" y="2405"/>
                    </a:lnTo>
                    <a:lnTo>
                      <a:pt x="1248" y="2383"/>
                    </a:lnTo>
                    <a:lnTo>
                      <a:pt x="1284" y="2359"/>
                    </a:lnTo>
                    <a:lnTo>
                      <a:pt x="1318" y="2333"/>
                    </a:lnTo>
                    <a:lnTo>
                      <a:pt x="1350" y="2305"/>
                    </a:lnTo>
                    <a:lnTo>
                      <a:pt x="1382" y="2277"/>
                    </a:lnTo>
                    <a:lnTo>
                      <a:pt x="1414" y="2245"/>
                    </a:lnTo>
                    <a:lnTo>
                      <a:pt x="1446" y="2213"/>
                    </a:lnTo>
                    <a:lnTo>
                      <a:pt x="1506" y="2145"/>
                    </a:lnTo>
                    <a:lnTo>
                      <a:pt x="1506" y="2145"/>
                    </a:lnTo>
                    <a:lnTo>
                      <a:pt x="1544" y="2101"/>
                    </a:lnTo>
                    <a:lnTo>
                      <a:pt x="1578" y="2055"/>
                    </a:lnTo>
                    <a:lnTo>
                      <a:pt x="1610" y="2003"/>
                    </a:lnTo>
                    <a:lnTo>
                      <a:pt x="1638" y="1947"/>
                    </a:lnTo>
                    <a:lnTo>
                      <a:pt x="1666" y="1888"/>
                    </a:lnTo>
                    <a:lnTo>
                      <a:pt x="1690" y="1824"/>
                    </a:lnTo>
                    <a:lnTo>
                      <a:pt x="1714" y="1758"/>
                    </a:lnTo>
                    <a:lnTo>
                      <a:pt x="1734" y="1688"/>
                    </a:lnTo>
                    <a:lnTo>
                      <a:pt x="1750" y="1614"/>
                    </a:lnTo>
                    <a:lnTo>
                      <a:pt x="1766" y="1536"/>
                    </a:lnTo>
                    <a:lnTo>
                      <a:pt x="1780" y="1456"/>
                    </a:lnTo>
                    <a:lnTo>
                      <a:pt x="1790" y="1370"/>
                    </a:lnTo>
                    <a:lnTo>
                      <a:pt x="1798" y="1282"/>
                    </a:lnTo>
                    <a:lnTo>
                      <a:pt x="1804" y="1190"/>
                    </a:lnTo>
                    <a:lnTo>
                      <a:pt x="1808" y="1096"/>
                    </a:lnTo>
                    <a:lnTo>
                      <a:pt x="1810" y="996"/>
                    </a:lnTo>
                    <a:lnTo>
                      <a:pt x="1810" y="996"/>
                    </a:lnTo>
                    <a:lnTo>
                      <a:pt x="1808" y="946"/>
                    </a:lnTo>
                    <a:lnTo>
                      <a:pt x="1804" y="894"/>
                    </a:lnTo>
                    <a:lnTo>
                      <a:pt x="1798" y="844"/>
                    </a:lnTo>
                    <a:lnTo>
                      <a:pt x="1790" y="796"/>
                    </a:lnTo>
                    <a:lnTo>
                      <a:pt x="1780" y="748"/>
                    </a:lnTo>
                    <a:lnTo>
                      <a:pt x="1768" y="700"/>
                    </a:lnTo>
                    <a:lnTo>
                      <a:pt x="1754" y="654"/>
                    </a:lnTo>
                    <a:lnTo>
                      <a:pt x="1738" y="610"/>
                    </a:lnTo>
                    <a:lnTo>
                      <a:pt x="1720" y="564"/>
                    </a:lnTo>
                    <a:lnTo>
                      <a:pt x="1700" y="522"/>
                    </a:lnTo>
                    <a:lnTo>
                      <a:pt x="1678" y="480"/>
                    </a:lnTo>
                    <a:lnTo>
                      <a:pt x="1654" y="440"/>
                    </a:lnTo>
                    <a:lnTo>
                      <a:pt x="1630" y="400"/>
                    </a:lnTo>
                    <a:lnTo>
                      <a:pt x="1602" y="364"/>
                    </a:lnTo>
                    <a:lnTo>
                      <a:pt x="1574" y="328"/>
                    </a:lnTo>
                    <a:lnTo>
                      <a:pt x="1544" y="292"/>
                    </a:lnTo>
                    <a:lnTo>
                      <a:pt x="1512" y="260"/>
                    </a:lnTo>
                    <a:lnTo>
                      <a:pt x="1480" y="228"/>
                    </a:lnTo>
                    <a:lnTo>
                      <a:pt x="1446" y="198"/>
                    </a:lnTo>
                    <a:lnTo>
                      <a:pt x="1410" y="170"/>
                    </a:lnTo>
                    <a:lnTo>
                      <a:pt x="1374" y="144"/>
                    </a:lnTo>
                    <a:lnTo>
                      <a:pt x="1336" y="120"/>
                    </a:lnTo>
                    <a:lnTo>
                      <a:pt x="1296" y="98"/>
                    </a:lnTo>
                    <a:lnTo>
                      <a:pt x="1256" y="78"/>
                    </a:lnTo>
                    <a:lnTo>
                      <a:pt x="1216" y="62"/>
                    </a:lnTo>
                    <a:lnTo>
                      <a:pt x="1174" y="46"/>
                    </a:lnTo>
                    <a:lnTo>
                      <a:pt x="1130" y="32"/>
                    </a:lnTo>
                    <a:lnTo>
                      <a:pt x="1086" y="20"/>
                    </a:lnTo>
                    <a:lnTo>
                      <a:pt x="1042" y="12"/>
                    </a:lnTo>
                    <a:lnTo>
                      <a:pt x="996" y="6"/>
                    </a:lnTo>
                    <a:lnTo>
                      <a:pt x="950" y="2"/>
                    </a:lnTo>
                    <a:lnTo>
                      <a:pt x="904" y="0"/>
                    </a:lnTo>
                    <a:lnTo>
                      <a:pt x="904" y="0"/>
                    </a:lnTo>
                    <a:lnTo>
                      <a:pt x="858" y="2"/>
                    </a:lnTo>
                    <a:lnTo>
                      <a:pt x="812" y="6"/>
                    </a:lnTo>
                    <a:lnTo>
                      <a:pt x="766" y="12"/>
                    </a:lnTo>
                    <a:lnTo>
                      <a:pt x="722" y="20"/>
                    </a:lnTo>
                    <a:lnTo>
                      <a:pt x="678" y="32"/>
                    </a:lnTo>
                    <a:lnTo>
                      <a:pt x="636" y="46"/>
                    </a:lnTo>
                    <a:lnTo>
                      <a:pt x="594" y="62"/>
                    </a:lnTo>
                    <a:lnTo>
                      <a:pt x="552" y="78"/>
                    </a:lnTo>
                    <a:lnTo>
                      <a:pt x="512" y="98"/>
                    </a:lnTo>
                    <a:lnTo>
                      <a:pt x="474" y="120"/>
                    </a:lnTo>
                    <a:lnTo>
                      <a:pt x="436" y="144"/>
                    </a:lnTo>
                    <a:lnTo>
                      <a:pt x="400" y="170"/>
                    </a:lnTo>
                    <a:lnTo>
                      <a:pt x="364" y="198"/>
                    </a:lnTo>
                    <a:lnTo>
                      <a:pt x="330" y="228"/>
                    </a:lnTo>
                    <a:lnTo>
                      <a:pt x="296" y="260"/>
                    </a:lnTo>
                    <a:lnTo>
                      <a:pt x="266" y="292"/>
                    </a:lnTo>
                    <a:lnTo>
                      <a:pt x="236" y="328"/>
                    </a:lnTo>
                    <a:lnTo>
                      <a:pt x="206" y="364"/>
                    </a:lnTo>
                    <a:lnTo>
                      <a:pt x="180" y="400"/>
                    </a:lnTo>
                    <a:lnTo>
                      <a:pt x="154" y="440"/>
                    </a:lnTo>
                    <a:lnTo>
                      <a:pt x="130" y="480"/>
                    </a:lnTo>
                    <a:lnTo>
                      <a:pt x="110" y="522"/>
                    </a:lnTo>
                    <a:lnTo>
                      <a:pt x="90" y="564"/>
                    </a:lnTo>
                    <a:lnTo>
                      <a:pt x="72" y="610"/>
                    </a:lnTo>
                    <a:lnTo>
                      <a:pt x="54" y="654"/>
                    </a:lnTo>
                    <a:lnTo>
                      <a:pt x="40" y="700"/>
                    </a:lnTo>
                    <a:lnTo>
                      <a:pt x="28" y="748"/>
                    </a:lnTo>
                    <a:lnTo>
                      <a:pt x="18" y="796"/>
                    </a:lnTo>
                    <a:lnTo>
                      <a:pt x="10" y="844"/>
                    </a:lnTo>
                    <a:lnTo>
                      <a:pt x="4" y="894"/>
                    </a:lnTo>
                    <a:lnTo>
                      <a:pt x="2" y="946"/>
                    </a:lnTo>
                    <a:lnTo>
                      <a:pt x="0" y="996"/>
                    </a:lnTo>
                    <a:lnTo>
                      <a:pt x="0" y="996"/>
                    </a:lnTo>
                    <a:lnTo>
                      <a:pt x="2" y="1096"/>
                    </a:lnTo>
                    <a:lnTo>
                      <a:pt x="4" y="1190"/>
                    </a:lnTo>
                    <a:lnTo>
                      <a:pt x="10" y="1282"/>
                    </a:lnTo>
                    <a:lnTo>
                      <a:pt x="18" y="1370"/>
                    </a:lnTo>
                    <a:lnTo>
                      <a:pt x="30" y="1456"/>
                    </a:lnTo>
                    <a:lnTo>
                      <a:pt x="42" y="1536"/>
                    </a:lnTo>
                    <a:lnTo>
                      <a:pt x="58" y="1614"/>
                    </a:lnTo>
                    <a:lnTo>
                      <a:pt x="76" y="1688"/>
                    </a:lnTo>
                    <a:lnTo>
                      <a:pt x="96" y="1758"/>
                    </a:lnTo>
                    <a:lnTo>
                      <a:pt x="118" y="1824"/>
                    </a:lnTo>
                    <a:lnTo>
                      <a:pt x="144" y="1888"/>
                    </a:lnTo>
                    <a:lnTo>
                      <a:pt x="170" y="1947"/>
                    </a:lnTo>
                    <a:lnTo>
                      <a:pt x="200" y="2003"/>
                    </a:lnTo>
                    <a:lnTo>
                      <a:pt x="232" y="2055"/>
                    </a:lnTo>
                    <a:lnTo>
                      <a:pt x="266" y="2101"/>
                    </a:lnTo>
                    <a:lnTo>
                      <a:pt x="302" y="2145"/>
                    </a:lnTo>
                    <a:lnTo>
                      <a:pt x="302" y="2145"/>
                    </a:lnTo>
                    <a:lnTo>
                      <a:pt x="364" y="2213"/>
                    </a:lnTo>
                    <a:lnTo>
                      <a:pt x="396" y="2245"/>
                    </a:lnTo>
                    <a:lnTo>
                      <a:pt x="426" y="2277"/>
                    </a:lnTo>
                    <a:lnTo>
                      <a:pt x="458" y="2305"/>
                    </a:lnTo>
                    <a:lnTo>
                      <a:pt x="492" y="2333"/>
                    </a:lnTo>
                    <a:lnTo>
                      <a:pt x="526" y="2359"/>
                    </a:lnTo>
                    <a:lnTo>
                      <a:pt x="560" y="2383"/>
                    </a:lnTo>
                    <a:lnTo>
                      <a:pt x="598" y="2405"/>
                    </a:lnTo>
                    <a:lnTo>
                      <a:pt x="636" y="2425"/>
                    </a:lnTo>
                    <a:lnTo>
                      <a:pt x="674" y="2443"/>
                    </a:lnTo>
                    <a:lnTo>
                      <a:pt x="716" y="2457"/>
                    </a:lnTo>
                    <a:lnTo>
                      <a:pt x="760" y="2467"/>
                    </a:lnTo>
                    <a:lnTo>
                      <a:pt x="806" y="2477"/>
                    </a:lnTo>
                    <a:lnTo>
                      <a:pt x="854" y="2481"/>
                    </a:lnTo>
                    <a:lnTo>
                      <a:pt x="904" y="2483"/>
                    </a:lnTo>
                    <a:lnTo>
                      <a:pt x="904" y="2483"/>
                    </a:lnTo>
                    <a:close/>
                    <a:moveTo>
                      <a:pt x="904" y="286"/>
                    </a:moveTo>
                    <a:lnTo>
                      <a:pt x="904" y="286"/>
                    </a:lnTo>
                    <a:lnTo>
                      <a:pt x="936" y="288"/>
                    </a:lnTo>
                    <a:lnTo>
                      <a:pt x="968" y="290"/>
                    </a:lnTo>
                    <a:lnTo>
                      <a:pt x="998" y="294"/>
                    </a:lnTo>
                    <a:lnTo>
                      <a:pt x="1030" y="300"/>
                    </a:lnTo>
                    <a:lnTo>
                      <a:pt x="1060" y="308"/>
                    </a:lnTo>
                    <a:lnTo>
                      <a:pt x="1088" y="318"/>
                    </a:lnTo>
                    <a:lnTo>
                      <a:pt x="1118" y="330"/>
                    </a:lnTo>
                    <a:lnTo>
                      <a:pt x="1146" y="342"/>
                    </a:lnTo>
                    <a:lnTo>
                      <a:pt x="1172" y="356"/>
                    </a:lnTo>
                    <a:lnTo>
                      <a:pt x="1200" y="372"/>
                    </a:lnTo>
                    <a:lnTo>
                      <a:pt x="1226" y="390"/>
                    </a:lnTo>
                    <a:lnTo>
                      <a:pt x="1250" y="408"/>
                    </a:lnTo>
                    <a:lnTo>
                      <a:pt x="1274" y="428"/>
                    </a:lnTo>
                    <a:lnTo>
                      <a:pt x="1298" y="448"/>
                    </a:lnTo>
                    <a:lnTo>
                      <a:pt x="1320" y="470"/>
                    </a:lnTo>
                    <a:lnTo>
                      <a:pt x="1342" y="494"/>
                    </a:lnTo>
                    <a:lnTo>
                      <a:pt x="1362" y="518"/>
                    </a:lnTo>
                    <a:lnTo>
                      <a:pt x="1382" y="544"/>
                    </a:lnTo>
                    <a:lnTo>
                      <a:pt x="1400" y="572"/>
                    </a:lnTo>
                    <a:lnTo>
                      <a:pt x="1418" y="600"/>
                    </a:lnTo>
                    <a:lnTo>
                      <a:pt x="1434" y="628"/>
                    </a:lnTo>
                    <a:lnTo>
                      <a:pt x="1448" y="658"/>
                    </a:lnTo>
                    <a:lnTo>
                      <a:pt x="1462" y="688"/>
                    </a:lnTo>
                    <a:lnTo>
                      <a:pt x="1474" y="720"/>
                    </a:lnTo>
                    <a:lnTo>
                      <a:pt x="1486" y="752"/>
                    </a:lnTo>
                    <a:lnTo>
                      <a:pt x="1496" y="786"/>
                    </a:lnTo>
                    <a:lnTo>
                      <a:pt x="1504" y="818"/>
                    </a:lnTo>
                    <a:lnTo>
                      <a:pt x="1512" y="854"/>
                    </a:lnTo>
                    <a:lnTo>
                      <a:pt x="1516" y="888"/>
                    </a:lnTo>
                    <a:lnTo>
                      <a:pt x="1520" y="924"/>
                    </a:lnTo>
                    <a:lnTo>
                      <a:pt x="1522" y="960"/>
                    </a:lnTo>
                    <a:lnTo>
                      <a:pt x="1524" y="996"/>
                    </a:lnTo>
                    <a:lnTo>
                      <a:pt x="1524" y="996"/>
                    </a:lnTo>
                    <a:lnTo>
                      <a:pt x="1522" y="1080"/>
                    </a:lnTo>
                    <a:lnTo>
                      <a:pt x="1520" y="1160"/>
                    </a:lnTo>
                    <a:lnTo>
                      <a:pt x="1516" y="1238"/>
                    </a:lnTo>
                    <a:lnTo>
                      <a:pt x="1508" y="1314"/>
                    </a:lnTo>
                    <a:lnTo>
                      <a:pt x="1500" y="1386"/>
                    </a:lnTo>
                    <a:lnTo>
                      <a:pt x="1490" y="1454"/>
                    </a:lnTo>
                    <a:lnTo>
                      <a:pt x="1478" y="1520"/>
                    </a:lnTo>
                    <a:lnTo>
                      <a:pt x="1464" y="1582"/>
                    </a:lnTo>
                    <a:lnTo>
                      <a:pt x="1448" y="1642"/>
                    </a:lnTo>
                    <a:lnTo>
                      <a:pt x="1432" y="1698"/>
                    </a:lnTo>
                    <a:lnTo>
                      <a:pt x="1412" y="1750"/>
                    </a:lnTo>
                    <a:lnTo>
                      <a:pt x="1392" y="1798"/>
                    </a:lnTo>
                    <a:lnTo>
                      <a:pt x="1370" y="1844"/>
                    </a:lnTo>
                    <a:lnTo>
                      <a:pt x="1346" y="1884"/>
                    </a:lnTo>
                    <a:lnTo>
                      <a:pt x="1320" y="1922"/>
                    </a:lnTo>
                    <a:lnTo>
                      <a:pt x="1294" y="1955"/>
                    </a:lnTo>
                    <a:lnTo>
                      <a:pt x="1294" y="1955"/>
                    </a:lnTo>
                    <a:lnTo>
                      <a:pt x="1234" y="2021"/>
                    </a:lnTo>
                    <a:lnTo>
                      <a:pt x="1180" y="2073"/>
                    </a:lnTo>
                    <a:lnTo>
                      <a:pt x="1156" y="2097"/>
                    </a:lnTo>
                    <a:lnTo>
                      <a:pt x="1132" y="2115"/>
                    </a:lnTo>
                    <a:lnTo>
                      <a:pt x="1108" y="2133"/>
                    </a:lnTo>
                    <a:lnTo>
                      <a:pt x="1086" y="2147"/>
                    </a:lnTo>
                    <a:lnTo>
                      <a:pt x="1064" y="2161"/>
                    </a:lnTo>
                    <a:lnTo>
                      <a:pt x="1042" y="2171"/>
                    </a:lnTo>
                    <a:lnTo>
                      <a:pt x="1020" y="2179"/>
                    </a:lnTo>
                    <a:lnTo>
                      <a:pt x="998" y="2187"/>
                    </a:lnTo>
                    <a:lnTo>
                      <a:pt x="976" y="2191"/>
                    </a:lnTo>
                    <a:lnTo>
                      <a:pt x="954" y="2195"/>
                    </a:lnTo>
                    <a:lnTo>
                      <a:pt x="930" y="2197"/>
                    </a:lnTo>
                    <a:lnTo>
                      <a:pt x="904" y="2197"/>
                    </a:lnTo>
                    <a:lnTo>
                      <a:pt x="904" y="2197"/>
                    </a:lnTo>
                    <a:lnTo>
                      <a:pt x="880" y="2197"/>
                    </a:lnTo>
                    <a:lnTo>
                      <a:pt x="856" y="2195"/>
                    </a:lnTo>
                    <a:lnTo>
                      <a:pt x="832" y="2191"/>
                    </a:lnTo>
                    <a:lnTo>
                      <a:pt x="810" y="2187"/>
                    </a:lnTo>
                    <a:lnTo>
                      <a:pt x="788" y="2179"/>
                    </a:lnTo>
                    <a:lnTo>
                      <a:pt x="766" y="2171"/>
                    </a:lnTo>
                    <a:lnTo>
                      <a:pt x="744" y="2161"/>
                    </a:lnTo>
                    <a:lnTo>
                      <a:pt x="722" y="2147"/>
                    </a:lnTo>
                    <a:lnTo>
                      <a:pt x="700" y="2133"/>
                    </a:lnTo>
                    <a:lnTo>
                      <a:pt x="676" y="2115"/>
                    </a:lnTo>
                    <a:lnTo>
                      <a:pt x="654" y="2097"/>
                    </a:lnTo>
                    <a:lnTo>
                      <a:pt x="628" y="2073"/>
                    </a:lnTo>
                    <a:lnTo>
                      <a:pt x="574" y="2021"/>
                    </a:lnTo>
                    <a:lnTo>
                      <a:pt x="516" y="1955"/>
                    </a:lnTo>
                    <a:lnTo>
                      <a:pt x="516" y="1955"/>
                    </a:lnTo>
                    <a:lnTo>
                      <a:pt x="488" y="1922"/>
                    </a:lnTo>
                    <a:lnTo>
                      <a:pt x="462" y="1884"/>
                    </a:lnTo>
                    <a:lnTo>
                      <a:pt x="438" y="1844"/>
                    </a:lnTo>
                    <a:lnTo>
                      <a:pt x="416" y="1798"/>
                    </a:lnTo>
                    <a:lnTo>
                      <a:pt x="396" y="1750"/>
                    </a:lnTo>
                    <a:lnTo>
                      <a:pt x="378" y="1698"/>
                    </a:lnTo>
                    <a:lnTo>
                      <a:pt x="360" y="1642"/>
                    </a:lnTo>
                    <a:lnTo>
                      <a:pt x="344" y="1582"/>
                    </a:lnTo>
                    <a:lnTo>
                      <a:pt x="330" y="1520"/>
                    </a:lnTo>
                    <a:lnTo>
                      <a:pt x="318" y="1454"/>
                    </a:lnTo>
                    <a:lnTo>
                      <a:pt x="308" y="1386"/>
                    </a:lnTo>
                    <a:lnTo>
                      <a:pt x="300" y="1314"/>
                    </a:lnTo>
                    <a:lnTo>
                      <a:pt x="294" y="1238"/>
                    </a:lnTo>
                    <a:lnTo>
                      <a:pt x="290" y="1160"/>
                    </a:lnTo>
                    <a:lnTo>
                      <a:pt x="286" y="1080"/>
                    </a:lnTo>
                    <a:lnTo>
                      <a:pt x="286" y="996"/>
                    </a:lnTo>
                    <a:lnTo>
                      <a:pt x="286" y="996"/>
                    </a:lnTo>
                    <a:lnTo>
                      <a:pt x="286" y="960"/>
                    </a:lnTo>
                    <a:lnTo>
                      <a:pt x="288" y="924"/>
                    </a:lnTo>
                    <a:lnTo>
                      <a:pt x="292" y="888"/>
                    </a:lnTo>
                    <a:lnTo>
                      <a:pt x="298" y="854"/>
                    </a:lnTo>
                    <a:lnTo>
                      <a:pt x="304" y="818"/>
                    </a:lnTo>
                    <a:lnTo>
                      <a:pt x="314" y="786"/>
                    </a:lnTo>
                    <a:lnTo>
                      <a:pt x="322" y="752"/>
                    </a:lnTo>
                    <a:lnTo>
                      <a:pt x="334" y="720"/>
                    </a:lnTo>
                    <a:lnTo>
                      <a:pt x="346" y="688"/>
                    </a:lnTo>
                    <a:lnTo>
                      <a:pt x="360" y="658"/>
                    </a:lnTo>
                    <a:lnTo>
                      <a:pt x="376" y="628"/>
                    </a:lnTo>
                    <a:lnTo>
                      <a:pt x="392" y="600"/>
                    </a:lnTo>
                    <a:lnTo>
                      <a:pt x="408" y="572"/>
                    </a:lnTo>
                    <a:lnTo>
                      <a:pt x="426" y="544"/>
                    </a:lnTo>
                    <a:lnTo>
                      <a:pt x="446" y="518"/>
                    </a:lnTo>
                    <a:lnTo>
                      <a:pt x="466" y="494"/>
                    </a:lnTo>
                    <a:lnTo>
                      <a:pt x="488" y="470"/>
                    </a:lnTo>
                    <a:lnTo>
                      <a:pt x="510" y="448"/>
                    </a:lnTo>
                    <a:lnTo>
                      <a:pt x="534" y="428"/>
                    </a:lnTo>
                    <a:lnTo>
                      <a:pt x="558" y="408"/>
                    </a:lnTo>
                    <a:lnTo>
                      <a:pt x="584" y="390"/>
                    </a:lnTo>
                    <a:lnTo>
                      <a:pt x="610" y="372"/>
                    </a:lnTo>
                    <a:lnTo>
                      <a:pt x="636" y="356"/>
                    </a:lnTo>
                    <a:lnTo>
                      <a:pt x="664" y="342"/>
                    </a:lnTo>
                    <a:lnTo>
                      <a:pt x="692" y="330"/>
                    </a:lnTo>
                    <a:lnTo>
                      <a:pt x="720" y="318"/>
                    </a:lnTo>
                    <a:lnTo>
                      <a:pt x="750" y="308"/>
                    </a:lnTo>
                    <a:lnTo>
                      <a:pt x="780" y="300"/>
                    </a:lnTo>
                    <a:lnTo>
                      <a:pt x="810" y="294"/>
                    </a:lnTo>
                    <a:lnTo>
                      <a:pt x="842" y="290"/>
                    </a:lnTo>
                    <a:lnTo>
                      <a:pt x="872" y="288"/>
                    </a:lnTo>
                    <a:lnTo>
                      <a:pt x="904" y="286"/>
                    </a:lnTo>
                    <a:lnTo>
                      <a:pt x="904" y="286"/>
                    </a:lnTo>
                    <a:close/>
                  </a:path>
                </a:pathLst>
              </a:custGeom>
              <a:solidFill>
                <a:srgbClr val="FFFFFF"/>
              </a:solidFill>
              <a:ln>
                <a:noFill/>
              </a:ln>
            </p:spPr>
            <p:txBody>
              <a:bodyPr spcFirstLastPara="1" wrap="square" lIns="78175" tIns="39075" rIns="78175" bIns="3907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00" b="0" i="0" u="none" strike="noStrike" kern="1200" cap="none" spc="0" normalizeH="0" baseline="0" noProof="0">
                  <a:ln>
                    <a:noFill/>
                  </a:ln>
                  <a:solidFill>
                    <a:srgbClr val="FFFFFF"/>
                  </a:solidFill>
                  <a:effectLst/>
                  <a:uLnTx/>
                  <a:uFillTx/>
                  <a:latin typeface="Arial"/>
                  <a:ea typeface="Arial"/>
                  <a:cs typeface="Arial"/>
                  <a:sym typeface="Arial"/>
                </a:endParaRPr>
              </a:p>
            </p:txBody>
          </p:sp>
        </p:grpSp>
        <p:sp>
          <p:nvSpPr>
            <p:cNvPr id="28" name="Google Shape;535;p73">
              <a:extLst>
                <a:ext uri="{FF2B5EF4-FFF2-40B4-BE49-F238E27FC236}">
                  <a16:creationId xmlns:a16="http://schemas.microsoft.com/office/drawing/2014/main" id="{E793E266-58CD-4D79-BCDF-EB4CD92ABB18}"/>
                </a:ext>
              </a:extLst>
            </p:cNvPr>
            <p:cNvSpPr txBox="1"/>
            <p:nvPr/>
          </p:nvSpPr>
          <p:spPr>
            <a:xfrm flipH="1">
              <a:off x="7645520" y="2769035"/>
              <a:ext cx="1222800" cy="215400"/>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FFFFFF"/>
                  </a:solidFill>
                  <a:effectLst/>
                  <a:uLnTx/>
                  <a:uFillTx/>
                  <a:latin typeface="Arial"/>
                  <a:ea typeface="Arial"/>
                  <a:cs typeface="Arial"/>
                  <a:sym typeface="Arial"/>
                </a:rPr>
                <a:t>Provider</a:t>
              </a:r>
              <a:endParaRPr kumimoji="0" sz="1400" b="0" i="0" u="none" strike="noStrike" kern="1200" cap="none" spc="0" normalizeH="0" baseline="0" noProof="0">
                <a:ln>
                  <a:noFill/>
                </a:ln>
                <a:solidFill>
                  <a:srgbClr val="FFFFFF"/>
                </a:solidFill>
                <a:effectLst/>
                <a:uLnTx/>
                <a:uFillTx/>
                <a:latin typeface="Arial"/>
                <a:ea typeface="Arial"/>
                <a:cs typeface="Arial"/>
                <a:sym typeface="Arial"/>
              </a:endParaRPr>
            </a:p>
          </p:txBody>
        </p:sp>
        <p:grpSp>
          <p:nvGrpSpPr>
            <p:cNvPr id="29" name="Google Shape;536;p73">
              <a:extLst>
                <a:ext uri="{FF2B5EF4-FFF2-40B4-BE49-F238E27FC236}">
                  <a16:creationId xmlns:a16="http://schemas.microsoft.com/office/drawing/2014/main" id="{5EF4E65C-38D0-494F-BDDD-890A022251E6}"/>
                </a:ext>
              </a:extLst>
            </p:cNvPr>
            <p:cNvGrpSpPr/>
            <p:nvPr/>
          </p:nvGrpSpPr>
          <p:grpSpPr>
            <a:xfrm flipH="1">
              <a:off x="8001058" y="4207687"/>
              <a:ext cx="511832" cy="511755"/>
              <a:chOff x="986" y="0"/>
              <a:chExt cx="6691" cy="6690"/>
            </a:xfrm>
          </p:grpSpPr>
          <p:sp>
            <p:nvSpPr>
              <p:cNvPr id="30" name="Google Shape;537;p73">
                <a:extLst>
                  <a:ext uri="{FF2B5EF4-FFF2-40B4-BE49-F238E27FC236}">
                    <a16:creationId xmlns:a16="http://schemas.microsoft.com/office/drawing/2014/main" id="{DE3E6101-729C-43B8-8CAA-462E5C23E015}"/>
                  </a:ext>
                </a:extLst>
              </p:cNvPr>
              <p:cNvSpPr/>
              <p:nvPr/>
            </p:nvSpPr>
            <p:spPr>
              <a:xfrm>
                <a:off x="986" y="0"/>
                <a:ext cx="6691" cy="6690"/>
              </a:xfrm>
              <a:custGeom>
                <a:avLst/>
                <a:gdLst/>
                <a:ahLst/>
                <a:cxnLst/>
                <a:rect l="l" t="t" r="r" b="b"/>
                <a:pathLst>
                  <a:path w="6691" h="6690" extrusionOk="0">
                    <a:moveTo>
                      <a:pt x="0" y="0"/>
                    </a:moveTo>
                    <a:lnTo>
                      <a:pt x="0" y="6690"/>
                    </a:lnTo>
                    <a:lnTo>
                      <a:pt x="6691" y="6690"/>
                    </a:lnTo>
                    <a:lnTo>
                      <a:pt x="6691" y="0"/>
                    </a:lnTo>
                    <a:lnTo>
                      <a:pt x="0" y="0"/>
                    </a:lnTo>
                    <a:close/>
                    <a:moveTo>
                      <a:pt x="6405" y="6406"/>
                    </a:moveTo>
                    <a:lnTo>
                      <a:pt x="286" y="6406"/>
                    </a:lnTo>
                    <a:lnTo>
                      <a:pt x="286" y="284"/>
                    </a:lnTo>
                    <a:lnTo>
                      <a:pt x="6405" y="284"/>
                    </a:lnTo>
                    <a:lnTo>
                      <a:pt x="6405" y="6406"/>
                    </a:lnTo>
                    <a:close/>
                  </a:path>
                </a:pathLst>
              </a:custGeom>
              <a:solidFill>
                <a:srgbClr val="FFFFFF"/>
              </a:solidFill>
              <a:ln>
                <a:noFill/>
              </a:ln>
            </p:spPr>
            <p:txBody>
              <a:bodyPr spcFirstLastPara="1" wrap="square" lIns="78175" tIns="39075" rIns="78175" bIns="3907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00" b="0"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31" name="Google Shape;538;p73">
                <a:extLst>
                  <a:ext uri="{FF2B5EF4-FFF2-40B4-BE49-F238E27FC236}">
                    <a16:creationId xmlns:a16="http://schemas.microsoft.com/office/drawing/2014/main" id="{751A4626-547C-4CD0-AB82-AA428A884154}"/>
                  </a:ext>
                </a:extLst>
              </p:cNvPr>
              <p:cNvSpPr/>
              <p:nvPr/>
            </p:nvSpPr>
            <p:spPr>
              <a:xfrm>
                <a:off x="1500" y="1906"/>
                <a:ext cx="5663" cy="3192"/>
              </a:xfrm>
              <a:custGeom>
                <a:avLst/>
                <a:gdLst/>
                <a:ahLst/>
                <a:cxnLst/>
                <a:rect l="l" t="t" r="r" b="b"/>
                <a:pathLst>
                  <a:path w="5663" h="3192" extrusionOk="0">
                    <a:moveTo>
                      <a:pt x="1108" y="3192"/>
                    </a:moveTo>
                    <a:lnTo>
                      <a:pt x="1994" y="3192"/>
                    </a:lnTo>
                    <a:lnTo>
                      <a:pt x="1994" y="2906"/>
                    </a:lnTo>
                    <a:lnTo>
                      <a:pt x="1102" y="2906"/>
                    </a:lnTo>
                    <a:lnTo>
                      <a:pt x="1102" y="2906"/>
                    </a:lnTo>
                    <a:lnTo>
                      <a:pt x="1060" y="2904"/>
                    </a:lnTo>
                    <a:lnTo>
                      <a:pt x="1018" y="2902"/>
                    </a:lnTo>
                    <a:lnTo>
                      <a:pt x="978" y="2896"/>
                    </a:lnTo>
                    <a:lnTo>
                      <a:pt x="938" y="2890"/>
                    </a:lnTo>
                    <a:lnTo>
                      <a:pt x="898" y="2880"/>
                    </a:lnTo>
                    <a:lnTo>
                      <a:pt x="860" y="2870"/>
                    </a:lnTo>
                    <a:lnTo>
                      <a:pt x="822" y="2856"/>
                    </a:lnTo>
                    <a:lnTo>
                      <a:pt x="784" y="2842"/>
                    </a:lnTo>
                    <a:lnTo>
                      <a:pt x="748" y="2826"/>
                    </a:lnTo>
                    <a:lnTo>
                      <a:pt x="712" y="2808"/>
                    </a:lnTo>
                    <a:lnTo>
                      <a:pt x="678" y="2788"/>
                    </a:lnTo>
                    <a:lnTo>
                      <a:pt x="646" y="2766"/>
                    </a:lnTo>
                    <a:lnTo>
                      <a:pt x="614" y="2744"/>
                    </a:lnTo>
                    <a:lnTo>
                      <a:pt x="582" y="2720"/>
                    </a:lnTo>
                    <a:lnTo>
                      <a:pt x="554" y="2694"/>
                    </a:lnTo>
                    <a:lnTo>
                      <a:pt x="524" y="2666"/>
                    </a:lnTo>
                    <a:lnTo>
                      <a:pt x="498" y="2638"/>
                    </a:lnTo>
                    <a:lnTo>
                      <a:pt x="472" y="2608"/>
                    </a:lnTo>
                    <a:lnTo>
                      <a:pt x="448" y="2578"/>
                    </a:lnTo>
                    <a:lnTo>
                      <a:pt x="424" y="2546"/>
                    </a:lnTo>
                    <a:lnTo>
                      <a:pt x="404" y="2512"/>
                    </a:lnTo>
                    <a:lnTo>
                      <a:pt x="384" y="2478"/>
                    </a:lnTo>
                    <a:lnTo>
                      <a:pt x="366" y="2444"/>
                    </a:lnTo>
                    <a:lnTo>
                      <a:pt x="350" y="2406"/>
                    </a:lnTo>
                    <a:lnTo>
                      <a:pt x="334" y="2370"/>
                    </a:lnTo>
                    <a:lnTo>
                      <a:pt x="322" y="2332"/>
                    </a:lnTo>
                    <a:lnTo>
                      <a:pt x="310" y="2294"/>
                    </a:lnTo>
                    <a:lnTo>
                      <a:pt x="302" y="2254"/>
                    </a:lnTo>
                    <a:lnTo>
                      <a:pt x="294" y="2214"/>
                    </a:lnTo>
                    <a:lnTo>
                      <a:pt x="290" y="2172"/>
                    </a:lnTo>
                    <a:lnTo>
                      <a:pt x="286" y="2132"/>
                    </a:lnTo>
                    <a:lnTo>
                      <a:pt x="286" y="2090"/>
                    </a:lnTo>
                    <a:lnTo>
                      <a:pt x="286" y="2090"/>
                    </a:lnTo>
                    <a:lnTo>
                      <a:pt x="286" y="2048"/>
                    </a:lnTo>
                    <a:lnTo>
                      <a:pt x="290" y="2006"/>
                    </a:lnTo>
                    <a:lnTo>
                      <a:pt x="294" y="1964"/>
                    </a:lnTo>
                    <a:lnTo>
                      <a:pt x="302" y="1924"/>
                    </a:lnTo>
                    <a:lnTo>
                      <a:pt x="310" y="1886"/>
                    </a:lnTo>
                    <a:lnTo>
                      <a:pt x="322" y="1846"/>
                    </a:lnTo>
                    <a:lnTo>
                      <a:pt x="334" y="1808"/>
                    </a:lnTo>
                    <a:lnTo>
                      <a:pt x="350" y="1772"/>
                    </a:lnTo>
                    <a:lnTo>
                      <a:pt x="366" y="1736"/>
                    </a:lnTo>
                    <a:lnTo>
                      <a:pt x="384" y="1700"/>
                    </a:lnTo>
                    <a:lnTo>
                      <a:pt x="404" y="1666"/>
                    </a:lnTo>
                    <a:lnTo>
                      <a:pt x="424" y="1632"/>
                    </a:lnTo>
                    <a:lnTo>
                      <a:pt x="448" y="1600"/>
                    </a:lnTo>
                    <a:lnTo>
                      <a:pt x="472" y="1570"/>
                    </a:lnTo>
                    <a:lnTo>
                      <a:pt x="498" y="1540"/>
                    </a:lnTo>
                    <a:lnTo>
                      <a:pt x="524" y="1512"/>
                    </a:lnTo>
                    <a:lnTo>
                      <a:pt x="554" y="1484"/>
                    </a:lnTo>
                    <a:lnTo>
                      <a:pt x="582" y="1460"/>
                    </a:lnTo>
                    <a:lnTo>
                      <a:pt x="614" y="1434"/>
                    </a:lnTo>
                    <a:lnTo>
                      <a:pt x="646" y="1412"/>
                    </a:lnTo>
                    <a:lnTo>
                      <a:pt x="678" y="1390"/>
                    </a:lnTo>
                    <a:lnTo>
                      <a:pt x="712" y="1372"/>
                    </a:lnTo>
                    <a:lnTo>
                      <a:pt x="748" y="1354"/>
                    </a:lnTo>
                    <a:lnTo>
                      <a:pt x="784" y="1336"/>
                    </a:lnTo>
                    <a:lnTo>
                      <a:pt x="822" y="1322"/>
                    </a:lnTo>
                    <a:lnTo>
                      <a:pt x="860" y="1310"/>
                    </a:lnTo>
                    <a:lnTo>
                      <a:pt x="898" y="1298"/>
                    </a:lnTo>
                    <a:lnTo>
                      <a:pt x="938" y="1290"/>
                    </a:lnTo>
                    <a:lnTo>
                      <a:pt x="978" y="1282"/>
                    </a:lnTo>
                    <a:lnTo>
                      <a:pt x="1018" y="1276"/>
                    </a:lnTo>
                    <a:lnTo>
                      <a:pt x="1060" y="1274"/>
                    </a:lnTo>
                    <a:lnTo>
                      <a:pt x="1102" y="1272"/>
                    </a:lnTo>
                    <a:lnTo>
                      <a:pt x="1102" y="1272"/>
                    </a:lnTo>
                    <a:lnTo>
                      <a:pt x="1138" y="1274"/>
                    </a:lnTo>
                    <a:lnTo>
                      <a:pt x="1172" y="1276"/>
                    </a:lnTo>
                    <a:lnTo>
                      <a:pt x="1284" y="1286"/>
                    </a:lnTo>
                    <a:lnTo>
                      <a:pt x="1320" y="1180"/>
                    </a:lnTo>
                    <a:lnTo>
                      <a:pt x="1320" y="1180"/>
                    </a:lnTo>
                    <a:lnTo>
                      <a:pt x="1338" y="1130"/>
                    </a:lnTo>
                    <a:lnTo>
                      <a:pt x="1356" y="1082"/>
                    </a:lnTo>
                    <a:lnTo>
                      <a:pt x="1378" y="1034"/>
                    </a:lnTo>
                    <a:lnTo>
                      <a:pt x="1402" y="988"/>
                    </a:lnTo>
                    <a:lnTo>
                      <a:pt x="1426" y="942"/>
                    </a:lnTo>
                    <a:lnTo>
                      <a:pt x="1452" y="898"/>
                    </a:lnTo>
                    <a:lnTo>
                      <a:pt x="1480" y="856"/>
                    </a:lnTo>
                    <a:lnTo>
                      <a:pt x="1510" y="814"/>
                    </a:lnTo>
                    <a:lnTo>
                      <a:pt x="1542" y="774"/>
                    </a:lnTo>
                    <a:lnTo>
                      <a:pt x="1574" y="734"/>
                    </a:lnTo>
                    <a:lnTo>
                      <a:pt x="1608" y="698"/>
                    </a:lnTo>
                    <a:lnTo>
                      <a:pt x="1642" y="662"/>
                    </a:lnTo>
                    <a:lnTo>
                      <a:pt x="1680" y="626"/>
                    </a:lnTo>
                    <a:lnTo>
                      <a:pt x="1718" y="594"/>
                    </a:lnTo>
                    <a:lnTo>
                      <a:pt x="1756" y="562"/>
                    </a:lnTo>
                    <a:lnTo>
                      <a:pt x="1796" y="532"/>
                    </a:lnTo>
                    <a:lnTo>
                      <a:pt x="1838" y="504"/>
                    </a:lnTo>
                    <a:lnTo>
                      <a:pt x="1880" y="476"/>
                    </a:lnTo>
                    <a:lnTo>
                      <a:pt x="1924" y="450"/>
                    </a:lnTo>
                    <a:lnTo>
                      <a:pt x="1968" y="428"/>
                    </a:lnTo>
                    <a:lnTo>
                      <a:pt x="2014" y="406"/>
                    </a:lnTo>
                    <a:lnTo>
                      <a:pt x="2060" y="384"/>
                    </a:lnTo>
                    <a:lnTo>
                      <a:pt x="2108" y="366"/>
                    </a:lnTo>
                    <a:lnTo>
                      <a:pt x="2156" y="350"/>
                    </a:lnTo>
                    <a:lnTo>
                      <a:pt x="2204" y="334"/>
                    </a:lnTo>
                    <a:lnTo>
                      <a:pt x="2254" y="322"/>
                    </a:lnTo>
                    <a:lnTo>
                      <a:pt x="2304" y="310"/>
                    </a:lnTo>
                    <a:lnTo>
                      <a:pt x="2354" y="302"/>
                    </a:lnTo>
                    <a:lnTo>
                      <a:pt x="2406" y="294"/>
                    </a:lnTo>
                    <a:lnTo>
                      <a:pt x="2458" y="290"/>
                    </a:lnTo>
                    <a:lnTo>
                      <a:pt x="2510" y="286"/>
                    </a:lnTo>
                    <a:lnTo>
                      <a:pt x="2562" y="286"/>
                    </a:lnTo>
                    <a:lnTo>
                      <a:pt x="2562" y="286"/>
                    </a:lnTo>
                    <a:lnTo>
                      <a:pt x="2610" y="286"/>
                    </a:lnTo>
                    <a:lnTo>
                      <a:pt x="2656" y="288"/>
                    </a:lnTo>
                    <a:lnTo>
                      <a:pt x="2704" y="292"/>
                    </a:lnTo>
                    <a:lnTo>
                      <a:pt x="2750" y="298"/>
                    </a:lnTo>
                    <a:lnTo>
                      <a:pt x="2796" y="306"/>
                    </a:lnTo>
                    <a:lnTo>
                      <a:pt x="2841" y="316"/>
                    </a:lnTo>
                    <a:lnTo>
                      <a:pt x="2885" y="326"/>
                    </a:lnTo>
                    <a:lnTo>
                      <a:pt x="2931" y="338"/>
                    </a:lnTo>
                    <a:lnTo>
                      <a:pt x="2975" y="352"/>
                    </a:lnTo>
                    <a:lnTo>
                      <a:pt x="3017" y="368"/>
                    </a:lnTo>
                    <a:lnTo>
                      <a:pt x="3061" y="384"/>
                    </a:lnTo>
                    <a:lnTo>
                      <a:pt x="3103" y="404"/>
                    </a:lnTo>
                    <a:lnTo>
                      <a:pt x="3145" y="424"/>
                    </a:lnTo>
                    <a:lnTo>
                      <a:pt x="3185" y="444"/>
                    </a:lnTo>
                    <a:lnTo>
                      <a:pt x="3225" y="468"/>
                    </a:lnTo>
                    <a:lnTo>
                      <a:pt x="3265" y="492"/>
                    </a:lnTo>
                    <a:lnTo>
                      <a:pt x="3303" y="516"/>
                    </a:lnTo>
                    <a:lnTo>
                      <a:pt x="3341" y="544"/>
                    </a:lnTo>
                    <a:lnTo>
                      <a:pt x="3377" y="572"/>
                    </a:lnTo>
                    <a:lnTo>
                      <a:pt x="3413" y="600"/>
                    </a:lnTo>
                    <a:lnTo>
                      <a:pt x="3447" y="630"/>
                    </a:lnTo>
                    <a:lnTo>
                      <a:pt x="3481" y="662"/>
                    </a:lnTo>
                    <a:lnTo>
                      <a:pt x="3513" y="696"/>
                    </a:lnTo>
                    <a:lnTo>
                      <a:pt x="3543" y="730"/>
                    </a:lnTo>
                    <a:lnTo>
                      <a:pt x="3573" y="764"/>
                    </a:lnTo>
                    <a:lnTo>
                      <a:pt x="3603" y="802"/>
                    </a:lnTo>
                    <a:lnTo>
                      <a:pt x="3631" y="838"/>
                    </a:lnTo>
                    <a:lnTo>
                      <a:pt x="3657" y="878"/>
                    </a:lnTo>
                    <a:lnTo>
                      <a:pt x="3681" y="916"/>
                    </a:lnTo>
                    <a:lnTo>
                      <a:pt x="3705" y="958"/>
                    </a:lnTo>
                    <a:lnTo>
                      <a:pt x="3727" y="1000"/>
                    </a:lnTo>
                    <a:lnTo>
                      <a:pt x="3749" y="1042"/>
                    </a:lnTo>
                    <a:lnTo>
                      <a:pt x="3845" y="1250"/>
                    </a:lnTo>
                    <a:lnTo>
                      <a:pt x="3989" y="1070"/>
                    </a:lnTo>
                    <a:lnTo>
                      <a:pt x="3989" y="1070"/>
                    </a:lnTo>
                    <a:lnTo>
                      <a:pt x="4005" y="1054"/>
                    </a:lnTo>
                    <a:lnTo>
                      <a:pt x="4021" y="1036"/>
                    </a:lnTo>
                    <a:lnTo>
                      <a:pt x="4037" y="1020"/>
                    </a:lnTo>
                    <a:lnTo>
                      <a:pt x="4055" y="1006"/>
                    </a:lnTo>
                    <a:lnTo>
                      <a:pt x="4073" y="992"/>
                    </a:lnTo>
                    <a:lnTo>
                      <a:pt x="4091" y="980"/>
                    </a:lnTo>
                    <a:lnTo>
                      <a:pt x="4111" y="968"/>
                    </a:lnTo>
                    <a:lnTo>
                      <a:pt x="4131" y="958"/>
                    </a:lnTo>
                    <a:lnTo>
                      <a:pt x="4151" y="950"/>
                    </a:lnTo>
                    <a:lnTo>
                      <a:pt x="4173" y="942"/>
                    </a:lnTo>
                    <a:lnTo>
                      <a:pt x="4193" y="934"/>
                    </a:lnTo>
                    <a:lnTo>
                      <a:pt x="4215" y="928"/>
                    </a:lnTo>
                    <a:lnTo>
                      <a:pt x="4239" y="924"/>
                    </a:lnTo>
                    <a:lnTo>
                      <a:pt x="4261" y="920"/>
                    </a:lnTo>
                    <a:lnTo>
                      <a:pt x="4283" y="918"/>
                    </a:lnTo>
                    <a:lnTo>
                      <a:pt x="4307" y="918"/>
                    </a:lnTo>
                    <a:lnTo>
                      <a:pt x="4307" y="918"/>
                    </a:lnTo>
                    <a:lnTo>
                      <a:pt x="4349" y="920"/>
                    </a:lnTo>
                    <a:lnTo>
                      <a:pt x="4389" y="926"/>
                    </a:lnTo>
                    <a:lnTo>
                      <a:pt x="4427" y="936"/>
                    </a:lnTo>
                    <a:lnTo>
                      <a:pt x="4465" y="950"/>
                    </a:lnTo>
                    <a:lnTo>
                      <a:pt x="4501" y="968"/>
                    </a:lnTo>
                    <a:lnTo>
                      <a:pt x="4535" y="988"/>
                    </a:lnTo>
                    <a:lnTo>
                      <a:pt x="4567" y="1012"/>
                    </a:lnTo>
                    <a:lnTo>
                      <a:pt x="4595" y="1038"/>
                    </a:lnTo>
                    <a:lnTo>
                      <a:pt x="4621" y="1066"/>
                    </a:lnTo>
                    <a:lnTo>
                      <a:pt x="4645" y="1098"/>
                    </a:lnTo>
                    <a:lnTo>
                      <a:pt x="4665" y="1132"/>
                    </a:lnTo>
                    <a:lnTo>
                      <a:pt x="4683" y="1168"/>
                    </a:lnTo>
                    <a:lnTo>
                      <a:pt x="4697" y="1204"/>
                    </a:lnTo>
                    <a:lnTo>
                      <a:pt x="4707" y="1244"/>
                    </a:lnTo>
                    <a:lnTo>
                      <a:pt x="4713" y="1284"/>
                    </a:lnTo>
                    <a:lnTo>
                      <a:pt x="4715" y="1326"/>
                    </a:lnTo>
                    <a:lnTo>
                      <a:pt x="4715" y="1326"/>
                    </a:lnTo>
                    <a:lnTo>
                      <a:pt x="4713" y="1368"/>
                    </a:lnTo>
                    <a:lnTo>
                      <a:pt x="4707" y="1408"/>
                    </a:lnTo>
                    <a:lnTo>
                      <a:pt x="4695" y="1450"/>
                    </a:lnTo>
                    <a:lnTo>
                      <a:pt x="4681" y="1488"/>
                    </a:lnTo>
                    <a:lnTo>
                      <a:pt x="4599" y="1676"/>
                    </a:lnTo>
                    <a:lnTo>
                      <a:pt x="4803" y="1688"/>
                    </a:lnTo>
                    <a:lnTo>
                      <a:pt x="4803" y="1688"/>
                    </a:lnTo>
                    <a:lnTo>
                      <a:pt x="4833" y="1690"/>
                    </a:lnTo>
                    <a:lnTo>
                      <a:pt x="4863" y="1694"/>
                    </a:lnTo>
                    <a:lnTo>
                      <a:pt x="4891" y="1700"/>
                    </a:lnTo>
                    <a:lnTo>
                      <a:pt x="4921" y="1706"/>
                    </a:lnTo>
                    <a:lnTo>
                      <a:pt x="4949" y="1714"/>
                    </a:lnTo>
                    <a:lnTo>
                      <a:pt x="4975" y="1724"/>
                    </a:lnTo>
                    <a:lnTo>
                      <a:pt x="5003" y="1734"/>
                    </a:lnTo>
                    <a:lnTo>
                      <a:pt x="5029" y="1746"/>
                    </a:lnTo>
                    <a:lnTo>
                      <a:pt x="5055" y="1758"/>
                    </a:lnTo>
                    <a:lnTo>
                      <a:pt x="5079" y="1772"/>
                    </a:lnTo>
                    <a:lnTo>
                      <a:pt x="5103" y="1788"/>
                    </a:lnTo>
                    <a:lnTo>
                      <a:pt x="5127" y="1804"/>
                    </a:lnTo>
                    <a:lnTo>
                      <a:pt x="5149" y="1820"/>
                    </a:lnTo>
                    <a:lnTo>
                      <a:pt x="5171" y="1838"/>
                    </a:lnTo>
                    <a:lnTo>
                      <a:pt x="5191" y="1858"/>
                    </a:lnTo>
                    <a:lnTo>
                      <a:pt x="5211" y="1878"/>
                    </a:lnTo>
                    <a:lnTo>
                      <a:pt x="5229" y="1898"/>
                    </a:lnTo>
                    <a:lnTo>
                      <a:pt x="5247" y="1920"/>
                    </a:lnTo>
                    <a:lnTo>
                      <a:pt x="5265" y="1944"/>
                    </a:lnTo>
                    <a:lnTo>
                      <a:pt x="5281" y="1966"/>
                    </a:lnTo>
                    <a:lnTo>
                      <a:pt x="5295" y="1990"/>
                    </a:lnTo>
                    <a:lnTo>
                      <a:pt x="5309" y="2016"/>
                    </a:lnTo>
                    <a:lnTo>
                      <a:pt x="5321" y="2042"/>
                    </a:lnTo>
                    <a:lnTo>
                      <a:pt x="5333" y="2068"/>
                    </a:lnTo>
                    <a:lnTo>
                      <a:pt x="5343" y="2094"/>
                    </a:lnTo>
                    <a:lnTo>
                      <a:pt x="5351" y="2122"/>
                    </a:lnTo>
                    <a:lnTo>
                      <a:pt x="5359" y="2150"/>
                    </a:lnTo>
                    <a:lnTo>
                      <a:pt x="5365" y="2178"/>
                    </a:lnTo>
                    <a:lnTo>
                      <a:pt x="5371" y="2206"/>
                    </a:lnTo>
                    <a:lnTo>
                      <a:pt x="5375" y="2236"/>
                    </a:lnTo>
                    <a:lnTo>
                      <a:pt x="5377" y="2266"/>
                    </a:lnTo>
                    <a:lnTo>
                      <a:pt x="5377" y="2296"/>
                    </a:lnTo>
                    <a:lnTo>
                      <a:pt x="5377" y="2296"/>
                    </a:lnTo>
                    <a:lnTo>
                      <a:pt x="5377" y="2328"/>
                    </a:lnTo>
                    <a:lnTo>
                      <a:pt x="5375" y="2358"/>
                    </a:lnTo>
                    <a:lnTo>
                      <a:pt x="5371" y="2388"/>
                    </a:lnTo>
                    <a:lnTo>
                      <a:pt x="5365" y="2418"/>
                    </a:lnTo>
                    <a:lnTo>
                      <a:pt x="5357" y="2448"/>
                    </a:lnTo>
                    <a:lnTo>
                      <a:pt x="5349" y="2478"/>
                    </a:lnTo>
                    <a:lnTo>
                      <a:pt x="5341" y="2506"/>
                    </a:lnTo>
                    <a:lnTo>
                      <a:pt x="5329" y="2534"/>
                    </a:lnTo>
                    <a:lnTo>
                      <a:pt x="5317" y="2560"/>
                    </a:lnTo>
                    <a:lnTo>
                      <a:pt x="5303" y="2586"/>
                    </a:lnTo>
                    <a:lnTo>
                      <a:pt x="5289" y="2612"/>
                    </a:lnTo>
                    <a:lnTo>
                      <a:pt x="5273" y="2636"/>
                    </a:lnTo>
                    <a:lnTo>
                      <a:pt x="5255" y="2660"/>
                    </a:lnTo>
                    <a:lnTo>
                      <a:pt x="5237" y="2684"/>
                    </a:lnTo>
                    <a:lnTo>
                      <a:pt x="5219" y="2706"/>
                    </a:lnTo>
                    <a:lnTo>
                      <a:pt x="5199" y="2728"/>
                    </a:lnTo>
                    <a:lnTo>
                      <a:pt x="5177" y="2748"/>
                    </a:lnTo>
                    <a:lnTo>
                      <a:pt x="5155" y="2766"/>
                    </a:lnTo>
                    <a:lnTo>
                      <a:pt x="5131" y="2784"/>
                    </a:lnTo>
                    <a:lnTo>
                      <a:pt x="5107" y="2802"/>
                    </a:lnTo>
                    <a:lnTo>
                      <a:pt x="5083" y="2818"/>
                    </a:lnTo>
                    <a:lnTo>
                      <a:pt x="5057" y="2832"/>
                    </a:lnTo>
                    <a:lnTo>
                      <a:pt x="5031" y="2846"/>
                    </a:lnTo>
                    <a:lnTo>
                      <a:pt x="5005" y="2858"/>
                    </a:lnTo>
                    <a:lnTo>
                      <a:pt x="4977" y="2868"/>
                    </a:lnTo>
                    <a:lnTo>
                      <a:pt x="4949" y="2878"/>
                    </a:lnTo>
                    <a:lnTo>
                      <a:pt x="4919" y="2886"/>
                    </a:lnTo>
                    <a:lnTo>
                      <a:pt x="4889" y="2894"/>
                    </a:lnTo>
                    <a:lnTo>
                      <a:pt x="4859" y="2898"/>
                    </a:lnTo>
                    <a:lnTo>
                      <a:pt x="4829" y="2902"/>
                    </a:lnTo>
                    <a:lnTo>
                      <a:pt x="4799" y="2906"/>
                    </a:lnTo>
                    <a:lnTo>
                      <a:pt x="4767" y="2906"/>
                    </a:lnTo>
                    <a:lnTo>
                      <a:pt x="3779" y="2906"/>
                    </a:lnTo>
                    <a:lnTo>
                      <a:pt x="3779" y="3192"/>
                    </a:lnTo>
                    <a:lnTo>
                      <a:pt x="4767" y="3192"/>
                    </a:lnTo>
                    <a:lnTo>
                      <a:pt x="4767" y="3192"/>
                    </a:lnTo>
                    <a:lnTo>
                      <a:pt x="4813" y="3190"/>
                    </a:lnTo>
                    <a:lnTo>
                      <a:pt x="4859" y="3186"/>
                    </a:lnTo>
                    <a:lnTo>
                      <a:pt x="4903" y="3182"/>
                    </a:lnTo>
                    <a:lnTo>
                      <a:pt x="4947" y="3174"/>
                    </a:lnTo>
                    <a:lnTo>
                      <a:pt x="4991" y="3164"/>
                    </a:lnTo>
                    <a:lnTo>
                      <a:pt x="5033" y="3152"/>
                    </a:lnTo>
                    <a:lnTo>
                      <a:pt x="5075" y="3136"/>
                    </a:lnTo>
                    <a:lnTo>
                      <a:pt x="5115" y="3120"/>
                    </a:lnTo>
                    <a:lnTo>
                      <a:pt x="5155" y="3102"/>
                    </a:lnTo>
                    <a:lnTo>
                      <a:pt x="5193" y="3084"/>
                    </a:lnTo>
                    <a:lnTo>
                      <a:pt x="5231" y="3062"/>
                    </a:lnTo>
                    <a:lnTo>
                      <a:pt x="5267" y="3038"/>
                    </a:lnTo>
                    <a:lnTo>
                      <a:pt x="5303" y="3014"/>
                    </a:lnTo>
                    <a:lnTo>
                      <a:pt x="5337" y="2986"/>
                    </a:lnTo>
                    <a:lnTo>
                      <a:pt x="5369" y="2958"/>
                    </a:lnTo>
                    <a:lnTo>
                      <a:pt x="5399" y="2928"/>
                    </a:lnTo>
                    <a:lnTo>
                      <a:pt x="5429" y="2898"/>
                    </a:lnTo>
                    <a:lnTo>
                      <a:pt x="5457" y="2866"/>
                    </a:lnTo>
                    <a:lnTo>
                      <a:pt x="5485" y="2832"/>
                    </a:lnTo>
                    <a:lnTo>
                      <a:pt x="5509" y="2796"/>
                    </a:lnTo>
                    <a:lnTo>
                      <a:pt x="5533" y="2760"/>
                    </a:lnTo>
                    <a:lnTo>
                      <a:pt x="5555" y="2722"/>
                    </a:lnTo>
                    <a:lnTo>
                      <a:pt x="5575" y="2684"/>
                    </a:lnTo>
                    <a:lnTo>
                      <a:pt x="5593" y="2644"/>
                    </a:lnTo>
                    <a:lnTo>
                      <a:pt x="5609" y="2604"/>
                    </a:lnTo>
                    <a:lnTo>
                      <a:pt x="5623" y="2562"/>
                    </a:lnTo>
                    <a:lnTo>
                      <a:pt x="5635" y="2520"/>
                    </a:lnTo>
                    <a:lnTo>
                      <a:pt x="5645" y="2476"/>
                    </a:lnTo>
                    <a:lnTo>
                      <a:pt x="5653" y="2432"/>
                    </a:lnTo>
                    <a:lnTo>
                      <a:pt x="5657" y="2388"/>
                    </a:lnTo>
                    <a:lnTo>
                      <a:pt x="5661" y="2342"/>
                    </a:lnTo>
                    <a:lnTo>
                      <a:pt x="5663" y="2296"/>
                    </a:lnTo>
                    <a:lnTo>
                      <a:pt x="5663" y="2296"/>
                    </a:lnTo>
                    <a:lnTo>
                      <a:pt x="5661" y="2258"/>
                    </a:lnTo>
                    <a:lnTo>
                      <a:pt x="5659" y="2218"/>
                    </a:lnTo>
                    <a:lnTo>
                      <a:pt x="5655" y="2182"/>
                    </a:lnTo>
                    <a:lnTo>
                      <a:pt x="5649" y="2144"/>
                    </a:lnTo>
                    <a:lnTo>
                      <a:pt x="5643" y="2108"/>
                    </a:lnTo>
                    <a:lnTo>
                      <a:pt x="5633" y="2070"/>
                    </a:lnTo>
                    <a:lnTo>
                      <a:pt x="5623" y="2036"/>
                    </a:lnTo>
                    <a:lnTo>
                      <a:pt x="5613" y="2000"/>
                    </a:lnTo>
                    <a:lnTo>
                      <a:pt x="5599" y="1966"/>
                    </a:lnTo>
                    <a:lnTo>
                      <a:pt x="5585" y="1932"/>
                    </a:lnTo>
                    <a:lnTo>
                      <a:pt x="5569" y="1898"/>
                    </a:lnTo>
                    <a:lnTo>
                      <a:pt x="5553" y="1866"/>
                    </a:lnTo>
                    <a:lnTo>
                      <a:pt x="5535" y="1834"/>
                    </a:lnTo>
                    <a:lnTo>
                      <a:pt x="5515" y="1804"/>
                    </a:lnTo>
                    <a:lnTo>
                      <a:pt x="5495" y="1774"/>
                    </a:lnTo>
                    <a:lnTo>
                      <a:pt x="5473" y="1746"/>
                    </a:lnTo>
                    <a:lnTo>
                      <a:pt x="5449" y="1718"/>
                    </a:lnTo>
                    <a:lnTo>
                      <a:pt x="5425" y="1690"/>
                    </a:lnTo>
                    <a:lnTo>
                      <a:pt x="5401" y="1664"/>
                    </a:lnTo>
                    <a:lnTo>
                      <a:pt x="5375" y="1638"/>
                    </a:lnTo>
                    <a:lnTo>
                      <a:pt x="5347" y="1614"/>
                    </a:lnTo>
                    <a:lnTo>
                      <a:pt x="5319" y="1592"/>
                    </a:lnTo>
                    <a:lnTo>
                      <a:pt x="5291" y="1570"/>
                    </a:lnTo>
                    <a:lnTo>
                      <a:pt x="5261" y="1550"/>
                    </a:lnTo>
                    <a:lnTo>
                      <a:pt x="5229" y="1530"/>
                    </a:lnTo>
                    <a:lnTo>
                      <a:pt x="5197" y="1512"/>
                    </a:lnTo>
                    <a:lnTo>
                      <a:pt x="5165" y="1494"/>
                    </a:lnTo>
                    <a:lnTo>
                      <a:pt x="5133" y="1478"/>
                    </a:lnTo>
                    <a:lnTo>
                      <a:pt x="5099" y="1464"/>
                    </a:lnTo>
                    <a:lnTo>
                      <a:pt x="5063" y="1452"/>
                    </a:lnTo>
                    <a:lnTo>
                      <a:pt x="5029" y="1440"/>
                    </a:lnTo>
                    <a:lnTo>
                      <a:pt x="4993" y="1430"/>
                    </a:lnTo>
                    <a:lnTo>
                      <a:pt x="4993" y="1430"/>
                    </a:lnTo>
                    <a:lnTo>
                      <a:pt x="4997" y="1378"/>
                    </a:lnTo>
                    <a:lnTo>
                      <a:pt x="4999" y="1326"/>
                    </a:lnTo>
                    <a:lnTo>
                      <a:pt x="4999" y="1326"/>
                    </a:lnTo>
                    <a:lnTo>
                      <a:pt x="4999" y="1290"/>
                    </a:lnTo>
                    <a:lnTo>
                      <a:pt x="4997" y="1256"/>
                    </a:lnTo>
                    <a:lnTo>
                      <a:pt x="4991" y="1220"/>
                    </a:lnTo>
                    <a:lnTo>
                      <a:pt x="4985" y="1186"/>
                    </a:lnTo>
                    <a:lnTo>
                      <a:pt x="4977" y="1154"/>
                    </a:lnTo>
                    <a:lnTo>
                      <a:pt x="4969" y="1120"/>
                    </a:lnTo>
                    <a:lnTo>
                      <a:pt x="4957" y="1088"/>
                    </a:lnTo>
                    <a:lnTo>
                      <a:pt x="4945" y="1056"/>
                    </a:lnTo>
                    <a:lnTo>
                      <a:pt x="4931" y="1026"/>
                    </a:lnTo>
                    <a:lnTo>
                      <a:pt x="4917" y="996"/>
                    </a:lnTo>
                    <a:lnTo>
                      <a:pt x="4899" y="966"/>
                    </a:lnTo>
                    <a:lnTo>
                      <a:pt x="4881" y="938"/>
                    </a:lnTo>
                    <a:lnTo>
                      <a:pt x="4861" y="912"/>
                    </a:lnTo>
                    <a:lnTo>
                      <a:pt x="4841" y="886"/>
                    </a:lnTo>
                    <a:lnTo>
                      <a:pt x="4819" y="860"/>
                    </a:lnTo>
                    <a:lnTo>
                      <a:pt x="4797" y="836"/>
                    </a:lnTo>
                    <a:lnTo>
                      <a:pt x="4773" y="814"/>
                    </a:lnTo>
                    <a:lnTo>
                      <a:pt x="4747" y="792"/>
                    </a:lnTo>
                    <a:lnTo>
                      <a:pt x="4721" y="770"/>
                    </a:lnTo>
                    <a:lnTo>
                      <a:pt x="4695" y="752"/>
                    </a:lnTo>
                    <a:lnTo>
                      <a:pt x="4665" y="734"/>
                    </a:lnTo>
                    <a:lnTo>
                      <a:pt x="4637" y="716"/>
                    </a:lnTo>
                    <a:lnTo>
                      <a:pt x="4607" y="702"/>
                    </a:lnTo>
                    <a:lnTo>
                      <a:pt x="4577" y="688"/>
                    </a:lnTo>
                    <a:lnTo>
                      <a:pt x="4545" y="676"/>
                    </a:lnTo>
                    <a:lnTo>
                      <a:pt x="4513" y="664"/>
                    </a:lnTo>
                    <a:lnTo>
                      <a:pt x="4479" y="654"/>
                    </a:lnTo>
                    <a:lnTo>
                      <a:pt x="4447" y="648"/>
                    </a:lnTo>
                    <a:lnTo>
                      <a:pt x="4413" y="640"/>
                    </a:lnTo>
                    <a:lnTo>
                      <a:pt x="4377" y="636"/>
                    </a:lnTo>
                    <a:lnTo>
                      <a:pt x="4343" y="634"/>
                    </a:lnTo>
                    <a:lnTo>
                      <a:pt x="4307" y="632"/>
                    </a:lnTo>
                    <a:lnTo>
                      <a:pt x="4307" y="632"/>
                    </a:lnTo>
                    <a:lnTo>
                      <a:pt x="4255" y="634"/>
                    </a:lnTo>
                    <a:lnTo>
                      <a:pt x="4203" y="640"/>
                    </a:lnTo>
                    <a:lnTo>
                      <a:pt x="4151" y="650"/>
                    </a:lnTo>
                    <a:lnTo>
                      <a:pt x="4101" y="664"/>
                    </a:lnTo>
                    <a:lnTo>
                      <a:pt x="4053" y="682"/>
                    </a:lnTo>
                    <a:lnTo>
                      <a:pt x="4005" y="702"/>
                    </a:lnTo>
                    <a:lnTo>
                      <a:pt x="3959" y="726"/>
                    </a:lnTo>
                    <a:lnTo>
                      <a:pt x="3917" y="754"/>
                    </a:lnTo>
                    <a:lnTo>
                      <a:pt x="3917" y="754"/>
                    </a:lnTo>
                    <a:lnTo>
                      <a:pt x="3889" y="710"/>
                    </a:lnTo>
                    <a:lnTo>
                      <a:pt x="3859" y="668"/>
                    </a:lnTo>
                    <a:lnTo>
                      <a:pt x="3829" y="628"/>
                    </a:lnTo>
                    <a:lnTo>
                      <a:pt x="3797" y="588"/>
                    </a:lnTo>
                    <a:lnTo>
                      <a:pt x="3765" y="550"/>
                    </a:lnTo>
                    <a:lnTo>
                      <a:pt x="3731" y="512"/>
                    </a:lnTo>
                    <a:lnTo>
                      <a:pt x="3697" y="476"/>
                    </a:lnTo>
                    <a:lnTo>
                      <a:pt x="3661" y="440"/>
                    </a:lnTo>
                    <a:lnTo>
                      <a:pt x="3623" y="406"/>
                    </a:lnTo>
                    <a:lnTo>
                      <a:pt x="3585" y="374"/>
                    </a:lnTo>
                    <a:lnTo>
                      <a:pt x="3547" y="342"/>
                    </a:lnTo>
                    <a:lnTo>
                      <a:pt x="3507" y="312"/>
                    </a:lnTo>
                    <a:lnTo>
                      <a:pt x="3465" y="282"/>
                    </a:lnTo>
                    <a:lnTo>
                      <a:pt x="3423" y="254"/>
                    </a:lnTo>
                    <a:lnTo>
                      <a:pt x="3381" y="228"/>
                    </a:lnTo>
                    <a:lnTo>
                      <a:pt x="3337" y="202"/>
                    </a:lnTo>
                    <a:lnTo>
                      <a:pt x="3293" y="180"/>
                    </a:lnTo>
                    <a:lnTo>
                      <a:pt x="3249" y="156"/>
                    </a:lnTo>
                    <a:lnTo>
                      <a:pt x="3203" y="136"/>
                    </a:lnTo>
                    <a:lnTo>
                      <a:pt x="3157" y="116"/>
                    </a:lnTo>
                    <a:lnTo>
                      <a:pt x="3109" y="98"/>
                    </a:lnTo>
                    <a:lnTo>
                      <a:pt x="3063" y="82"/>
                    </a:lnTo>
                    <a:lnTo>
                      <a:pt x="3015" y="66"/>
                    </a:lnTo>
                    <a:lnTo>
                      <a:pt x="2965" y="52"/>
                    </a:lnTo>
                    <a:lnTo>
                      <a:pt x="2917" y="40"/>
                    </a:lnTo>
                    <a:lnTo>
                      <a:pt x="2867" y="30"/>
                    </a:lnTo>
                    <a:lnTo>
                      <a:pt x="2818" y="20"/>
                    </a:lnTo>
                    <a:lnTo>
                      <a:pt x="2768" y="14"/>
                    </a:lnTo>
                    <a:lnTo>
                      <a:pt x="2716" y="8"/>
                    </a:lnTo>
                    <a:lnTo>
                      <a:pt x="2666" y="4"/>
                    </a:lnTo>
                    <a:lnTo>
                      <a:pt x="2614" y="0"/>
                    </a:lnTo>
                    <a:lnTo>
                      <a:pt x="2562" y="0"/>
                    </a:lnTo>
                    <a:lnTo>
                      <a:pt x="2562" y="0"/>
                    </a:lnTo>
                    <a:lnTo>
                      <a:pt x="2502" y="0"/>
                    </a:lnTo>
                    <a:lnTo>
                      <a:pt x="2440" y="4"/>
                    </a:lnTo>
                    <a:lnTo>
                      <a:pt x="2382" y="10"/>
                    </a:lnTo>
                    <a:lnTo>
                      <a:pt x="2322" y="18"/>
                    </a:lnTo>
                    <a:lnTo>
                      <a:pt x="2264" y="28"/>
                    </a:lnTo>
                    <a:lnTo>
                      <a:pt x="2206" y="40"/>
                    </a:lnTo>
                    <a:lnTo>
                      <a:pt x="2148" y="54"/>
                    </a:lnTo>
                    <a:lnTo>
                      <a:pt x="2092" y="70"/>
                    </a:lnTo>
                    <a:lnTo>
                      <a:pt x="2036" y="88"/>
                    </a:lnTo>
                    <a:lnTo>
                      <a:pt x="1980" y="108"/>
                    </a:lnTo>
                    <a:lnTo>
                      <a:pt x="1926" y="132"/>
                    </a:lnTo>
                    <a:lnTo>
                      <a:pt x="1874" y="156"/>
                    </a:lnTo>
                    <a:lnTo>
                      <a:pt x="1822" y="182"/>
                    </a:lnTo>
                    <a:lnTo>
                      <a:pt x="1770" y="210"/>
                    </a:lnTo>
                    <a:lnTo>
                      <a:pt x="1722" y="238"/>
                    </a:lnTo>
                    <a:lnTo>
                      <a:pt x="1672" y="270"/>
                    </a:lnTo>
                    <a:lnTo>
                      <a:pt x="1624" y="304"/>
                    </a:lnTo>
                    <a:lnTo>
                      <a:pt x="1578" y="338"/>
                    </a:lnTo>
                    <a:lnTo>
                      <a:pt x="1534" y="376"/>
                    </a:lnTo>
                    <a:lnTo>
                      <a:pt x="1490" y="414"/>
                    </a:lnTo>
                    <a:lnTo>
                      <a:pt x="1448" y="454"/>
                    </a:lnTo>
                    <a:lnTo>
                      <a:pt x="1406" y="494"/>
                    </a:lnTo>
                    <a:lnTo>
                      <a:pt x="1368" y="538"/>
                    </a:lnTo>
                    <a:lnTo>
                      <a:pt x="1330" y="582"/>
                    </a:lnTo>
                    <a:lnTo>
                      <a:pt x="1292" y="628"/>
                    </a:lnTo>
                    <a:lnTo>
                      <a:pt x="1258" y="676"/>
                    </a:lnTo>
                    <a:lnTo>
                      <a:pt x="1226" y="724"/>
                    </a:lnTo>
                    <a:lnTo>
                      <a:pt x="1194" y="774"/>
                    </a:lnTo>
                    <a:lnTo>
                      <a:pt x="1164" y="826"/>
                    </a:lnTo>
                    <a:lnTo>
                      <a:pt x="1136" y="878"/>
                    </a:lnTo>
                    <a:lnTo>
                      <a:pt x="1110" y="932"/>
                    </a:lnTo>
                    <a:lnTo>
                      <a:pt x="1086" y="988"/>
                    </a:lnTo>
                    <a:lnTo>
                      <a:pt x="1086" y="988"/>
                    </a:lnTo>
                    <a:lnTo>
                      <a:pt x="1030" y="990"/>
                    </a:lnTo>
                    <a:lnTo>
                      <a:pt x="976" y="994"/>
                    </a:lnTo>
                    <a:lnTo>
                      <a:pt x="922" y="1002"/>
                    </a:lnTo>
                    <a:lnTo>
                      <a:pt x="868" y="1012"/>
                    </a:lnTo>
                    <a:lnTo>
                      <a:pt x="814" y="1024"/>
                    </a:lnTo>
                    <a:lnTo>
                      <a:pt x="764" y="1040"/>
                    </a:lnTo>
                    <a:lnTo>
                      <a:pt x="712" y="1058"/>
                    </a:lnTo>
                    <a:lnTo>
                      <a:pt x="664" y="1078"/>
                    </a:lnTo>
                    <a:lnTo>
                      <a:pt x="616" y="1100"/>
                    </a:lnTo>
                    <a:lnTo>
                      <a:pt x="568" y="1124"/>
                    </a:lnTo>
                    <a:lnTo>
                      <a:pt x="522" y="1152"/>
                    </a:lnTo>
                    <a:lnTo>
                      <a:pt x="478" y="1180"/>
                    </a:lnTo>
                    <a:lnTo>
                      <a:pt x="436" y="1212"/>
                    </a:lnTo>
                    <a:lnTo>
                      <a:pt x="396" y="1244"/>
                    </a:lnTo>
                    <a:lnTo>
                      <a:pt x="356" y="1278"/>
                    </a:lnTo>
                    <a:lnTo>
                      <a:pt x="318" y="1316"/>
                    </a:lnTo>
                    <a:lnTo>
                      <a:pt x="282" y="1354"/>
                    </a:lnTo>
                    <a:lnTo>
                      <a:pt x="248" y="1394"/>
                    </a:lnTo>
                    <a:lnTo>
                      <a:pt x="216" y="1434"/>
                    </a:lnTo>
                    <a:lnTo>
                      <a:pt x="186" y="1478"/>
                    </a:lnTo>
                    <a:lnTo>
                      <a:pt x="158" y="1522"/>
                    </a:lnTo>
                    <a:lnTo>
                      <a:pt x="130" y="1568"/>
                    </a:lnTo>
                    <a:lnTo>
                      <a:pt x="106" y="1616"/>
                    </a:lnTo>
                    <a:lnTo>
                      <a:pt x="86" y="1664"/>
                    </a:lnTo>
                    <a:lnTo>
                      <a:pt x="66" y="1714"/>
                    </a:lnTo>
                    <a:lnTo>
                      <a:pt x="48" y="1764"/>
                    </a:lnTo>
                    <a:lnTo>
                      <a:pt x="34" y="1816"/>
                    </a:lnTo>
                    <a:lnTo>
                      <a:pt x="22" y="1870"/>
                    </a:lnTo>
                    <a:lnTo>
                      <a:pt x="12" y="1922"/>
                    </a:lnTo>
                    <a:lnTo>
                      <a:pt x="6" y="1978"/>
                    </a:lnTo>
                    <a:lnTo>
                      <a:pt x="2" y="2034"/>
                    </a:lnTo>
                    <a:lnTo>
                      <a:pt x="0" y="2090"/>
                    </a:lnTo>
                    <a:lnTo>
                      <a:pt x="0" y="2090"/>
                    </a:lnTo>
                    <a:lnTo>
                      <a:pt x="2" y="2146"/>
                    </a:lnTo>
                    <a:lnTo>
                      <a:pt x="6" y="2202"/>
                    </a:lnTo>
                    <a:lnTo>
                      <a:pt x="12" y="2256"/>
                    </a:lnTo>
                    <a:lnTo>
                      <a:pt x="22" y="2312"/>
                    </a:lnTo>
                    <a:lnTo>
                      <a:pt x="34" y="2364"/>
                    </a:lnTo>
                    <a:lnTo>
                      <a:pt x="50" y="2416"/>
                    </a:lnTo>
                    <a:lnTo>
                      <a:pt x="66" y="2468"/>
                    </a:lnTo>
                    <a:lnTo>
                      <a:pt x="86" y="2518"/>
                    </a:lnTo>
                    <a:lnTo>
                      <a:pt x="108" y="2566"/>
                    </a:lnTo>
                    <a:lnTo>
                      <a:pt x="134" y="2614"/>
                    </a:lnTo>
                    <a:lnTo>
                      <a:pt x="160" y="2660"/>
                    </a:lnTo>
                    <a:lnTo>
                      <a:pt x="188" y="2706"/>
                    </a:lnTo>
                    <a:lnTo>
                      <a:pt x="220" y="2748"/>
                    </a:lnTo>
                    <a:lnTo>
                      <a:pt x="252" y="2790"/>
                    </a:lnTo>
                    <a:lnTo>
                      <a:pt x="288" y="2830"/>
                    </a:lnTo>
                    <a:lnTo>
                      <a:pt x="324" y="2868"/>
                    </a:lnTo>
                    <a:lnTo>
                      <a:pt x="362" y="2904"/>
                    </a:lnTo>
                    <a:lnTo>
                      <a:pt x="402" y="2940"/>
                    </a:lnTo>
                    <a:lnTo>
                      <a:pt x="444" y="2972"/>
                    </a:lnTo>
                    <a:lnTo>
                      <a:pt x="488" y="3002"/>
                    </a:lnTo>
                    <a:lnTo>
                      <a:pt x="532" y="3032"/>
                    </a:lnTo>
                    <a:lnTo>
                      <a:pt x="580" y="3058"/>
                    </a:lnTo>
                    <a:lnTo>
                      <a:pt x="628" y="3082"/>
                    </a:lnTo>
                    <a:lnTo>
                      <a:pt x="676" y="3104"/>
                    </a:lnTo>
                    <a:lnTo>
                      <a:pt x="726" y="3124"/>
                    </a:lnTo>
                    <a:lnTo>
                      <a:pt x="778" y="3142"/>
                    </a:lnTo>
                    <a:lnTo>
                      <a:pt x="832" y="3156"/>
                    </a:lnTo>
                    <a:lnTo>
                      <a:pt x="884" y="3168"/>
                    </a:lnTo>
                    <a:lnTo>
                      <a:pt x="940" y="3178"/>
                    </a:lnTo>
                    <a:lnTo>
                      <a:pt x="996" y="3186"/>
                    </a:lnTo>
                    <a:lnTo>
                      <a:pt x="1052" y="3190"/>
                    </a:lnTo>
                    <a:lnTo>
                      <a:pt x="1108" y="3192"/>
                    </a:lnTo>
                    <a:lnTo>
                      <a:pt x="1108" y="3192"/>
                    </a:lnTo>
                    <a:close/>
                  </a:path>
                </a:pathLst>
              </a:custGeom>
              <a:solidFill>
                <a:srgbClr val="FFFFFF"/>
              </a:solidFill>
              <a:ln>
                <a:noFill/>
              </a:ln>
            </p:spPr>
            <p:txBody>
              <a:bodyPr spcFirstLastPara="1" wrap="square" lIns="78175" tIns="39075" rIns="78175" bIns="3907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00" b="0"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32" name="Google Shape;539;p73">
                <a:extLst>
                  <a:ext uri="{FF2B5EF4-FFF2-40B4-BE49-F238E27FC236}">
                    <a16:creationId xmlns:a16="http://schemas.microsoft.com/office/drawing/2014/main" id="{B7CE2246-B6A6-4DF3-87BD-A08BBC4BFC4D}"/>
                  </a:ext>
                </a:extLst>
              </p:cNvPr>
              <p:cNvSpPr/>
              <p:nvPr/>
            </p:nvSpPr>
            <p:spPr>
              <a:xfrm>
                <a:off x="3490" y="3554"/>
                <a:ext cx="1683" cy="2170"/>
              </a:xfrm>
              <a:custGeom>
                <a:avLst/>
                <a:gdLst/>
                <a:ahLst/>
                <a:cxnLst/>
                <a:rect l="l" t="t" r="r" b="b"/>
                <a:pathLst>
                  <a:path w="1683" h="2170" extrusionOk="0">
                    <a:moveTo>
                      <a:pt x="0" y="842"/>
                    </a:moveTo>
                    <a:lnTo>
                      <a:pt x="202" y="1044"/>
                    </a:lnTo>
                    <a:lnTo>
                      <a:pt x="700" y="546"/>
                    </a:lnTo>
                    <a:lnTo>
                      <a:pt x="700" y="2170"/>
                    </a:lnTo>
                    <a:lnTo>
                      <a:pt x="983" y="2170"/>
                    </a:lnTo>
                    <a:lnTo>
                      <a:pt x="983" y="546"/>
                    </a:lnTo>
                    <a:lnTo>
                      <a:pt x="1481" y="1044"/>
                    </a:lnTo>
                    <a:lnTo>
                      <a:pt x="1683" y="842"/>
                    </a:lnTo>
                    <a:lnTo>
                      <a:pt x="842" y="0"/>
                    </a:lnTo>
                    <a:lnTo>
                      <a:pt x="0" y="842"/>
                    </a:lnTo>
                    <a:close/>
                  </a:path>
                </a:pathLst>
              </a:custGeom>
              <a:solidFill>
                <a:srgbClr val="FFFFFF"/>
              </a:solidFill>
              <a:ln>
                <a:noFill/>
              </a:ln>
            </p:spPr>
            <p:txBody>
              <a:bodyPr spcFirstLastPara="1" wrap="square" lIns="78175" tIns="39075" rIns="78175" bIns="3907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00" b="0" i="0" u="none" strike="noStrike" kern="1200" cap="none" spc="0" normalizeH="0" baseline="0" noProof="0">
                  <a:ln>
                    <a:noFill/>
                  </a:ln>
                  <a:solidFill>
                    <a:srgbClr val="FFFFFF"/>
                  </a:solidFill>
                  <a:effectLst/>
                  <a:uLnTx/>
                  <a:uFillTx/>
                  <a:latin typeface="Arial"/>
                  <a:ea typeface="Arial"/>
                  <a:cs typeface="Arial"/>
                  <a:sym typeface="Arial"/>
                </a:endParaRPr>
              </a:p>
            </p:txBody>
          </p:sp>
        </p:grpSp>
        <p:sp>
          <p:nvSpPr>
            <p:cNvPr id="33" name="Google Shape;540;p73">
              <a:extLst>
                <a:ext uri="{FF2B5EF4-FFF2-40B4-BE49-F238E27FC236}">
                  <a16:creationId xmlns:a16="http://schemas.microsoft.com/office/drawing/2014/main" id="{AB8AF048-B3F5-431A-92DE-FEDEE53E8B46}"/>
                </a:ext>
              </a:extLst>
            </p:cNvPr>
            <p:cNvSpPr txBox="1"/>
            <p:nvPr/>
          </p:nvSpPr>
          <p:spPr>
            <a:xfrm flipH="1">
              <a:off x="7645520" y="4780806"/>
              <a:ext cx="1222800" cy="430800"/>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FFFFFF"/>
                  </a:solidFill>
                  <a:effectLst/>
                  <a:uLnTx/>
                  <a:uFillTx/>
                  <a:latin typeface="Arial"/>
                  <a:ea typeface="Arial"/>
                  <a:cs typeface="Arial"/>
                  <a:sym typeface="Arial"/>
                </a:rPr>
                <a:t>Third-Party </a:t>
              </a:r>
              <a:br>
                <a:rPr kumimoji="0" lang="en-GB" sz="1400" b="0" i="0" u="none" strike="noStrike" kern="1200" cap="none" spc="0" normalizeH="0" baseline="0" noProof="0">
                  <a:ln>
                    <a:noFill/>
                  </a:ln>
                  <a:solidFill>
                    <a:srgbClr val="FFFFFF"/>
                  </a:solidFill>
                  <a:effectLst/>
                  <a:uLnTx/>
                  <a:uFillTx/>
                  <a:latin typeface="Arial"/>
                  <a:ea typeface="Arial"/>
                  <a:cs typeface="Arial"/>
                  <a:sym typeface="Arial"/>
                </a:rPr>
              </a:br>
              <a:r>
                <a:rPr kumimoji="0" lang="en-GB" sz="1400" b="0" i="0" u="none" strike="noStrike" kern="1200" cap="none" spc="0" normalizeH="0" baseline="0" noProof="0">
                  <a:ln>
                    <a:noFill/>
                  </a:ln>
                  <a:solidFill>
                    <a:srgbClr val="FFFFFF"/>
                  </a:solidFill>
                  <a:effectLst/>
                  <a:uLnTx/>
                  <a:uFillTx/>
                  <a:latin typeface="Arial"/>
                  <a:ea typeface="Arial"/>
                  <a:cs typeface="Arial"/>
                  <a:sym typeface="Arial"/>
                </a:rPr>
                <a:t>Apps</a:t>
              </a:r>
              <a:endParaRPr kumimoji="0" sz="1400" b="0" i="0" u="none" strike="noStrike" kern="1200" cap="none" spc="0" normalizeH="0" baseline="0" noProof="0">
                <a:ln>
                  <a:noFill/>
                </a:ln>
                <a:solidFill>
                  <a:srgbClr val="FFFFFF"/>
                </a:solidFill>
                <a:effectLst/>
                <a:uLnTx/>
                <a:uFillTx/>
                <a:latin typeface="Arial"/>
                <a:ea typeface="Arial"/>
                <a:cs typeface="Arial"/>
                <a:sym typeface="Arial"/>
              </a:endParaRPr>
            </a:p>
          </p:txBody>
        </p:sp>
        <p:grpSp>
          <p:nvGrpSpPr>
            <p:cNvPr id="34" name="Google Shape;541;p73">
              <a:extLst>
                <a:ext uri="{FF2B5EF4-FFF2-40B4-BE49-F238E27FC236}">
                  <a16:creationId xmlns:a16="http://schemas.microsoft.com/office/drawing/2014/main" id="{68C42346-F92E-49B0-8B13-55D9BC02AB26}"/>
                </a:ext>
              </a:extLst>
            </p:cNvPr>
            <p:cNvGrpSpPr/>
            <p:nvPr/>
          </p:nvGrpSpPr>
          <p:grpSpPr>
            <a:xfrm>
              <a:off x="8978695" y="3202335"/>
              <a:ext cx="743053" cy="752699"/>
              <a:chOff x="5380038" y="1219200"/>
              <a:chExt cx="122239" cy="123826"/>
            </a:xfrm>
          </p:grpSpPr>
          <p:sp>
            <p:nvSpPr>
              <p:cNvPr id="35" name="Google Shape;542;p73">
                <a:extLst>
                  <a:ext uri="{FF2B5EF4-FFF2-40B4-BE49-F238E27FC236}">
                    <a16:creationId xmlns:a16="http://schemas.microsoft.com/office/drawing/2014/main" id="{A29FE885-446D-4EE4-97AE-5B33981E27ED}"/>
                  </a:ext>
                </a:extLst>
              </p:cNvPr>
              <p:cNvSpPr/>
              <p:nvPr/>
            </p:nvSpPr>
            <p:spPr>
              <a:xfrm>
                <a:off x="5472113" y="1257300"/>
                <a:ext cx="17463" cy="23813"/>
              </a:xfrm>
              <a:custGeom>
                <a:avLst/>
                <a:gdLst/>
                <a:ahLst/>
                <a:cxnLst/>
                <a:rect l="l" t="t" r="r" b="b"/>
                <a:pathLst>
                  <a:path w="82" h="109" extrusionOk="0">
                    <a:moveTo>
                      <a:pt x="41" y="109"/>
                    </a:moveTo>
                    <a:cubicBezTo>
                      <a:pt x="54" y="109"/>
                      <a:pt x="62" y="101"/>
                      <a:pt x="69" y="94"/>
                    </a:cubicBezTo>
                    <a:cubicBezTo>
                      <a:pt x="77" y="84"/>
                      <a:pt x="82" y="67"/>
                      <a:pt x="82" y="45"/>
                    </a:cubicBezTo>
                    <a:cubicBezTo>
                      <a:pt x="82" y="20"/>
                      <a:pt x="63" y="0"/>
                      <a:pt x="41" y="0"/>
                    </a:cubicBezTo>
                    <a:cubicBezTo>
                      <a:pt x="18" y="0"/>
                      <a:pt x="0" y="20"/>
                      <a:pt x="0" y="45"/>
                    </a:cubicBezTo>
                    <a:cubicBezTo>
                      <a:pt x="0" y="67"/>
                      <a:pt x="4" y="84"/>
                      <a:pt x="13" y="94"/>
                    </a:cubicBezTo>
                    <a:cubicBezTo>
                      <a:pt x="20" y="101"/>
                      <a:pt x="27" y="109"/>
                      <a:pt x="41" y="109"/>
                    </a:cubicBezTo>
                    <a:close/>
                    <a:moveTo>
                      <a:pt x="41" y="23"/>
                    </a:moveTo>
                    <a:cubicBezTo>
                      <a:pt x="51" y="23"/>
                      <a:pt x="59" y="33"/>
                      <a:pt x="59" y="45"/>
                    </a:cubicBezTo>
                    <a:cubicBezTo>
                      <a:pt x="59" y="61"/>
                      <a:pt x="54" y="86"/>
                      <a:pt x="41" y="86"/>
                    </a:cubicBezTo>
                    <a:cubicBezTo>
                      <a:pt x="28" y="86"/>
                      <a:pt x="23" y="61"/>
                      <a:pt x="23" y="45"/>
                    </a:cubicBezTo>
                    <a:cubicBezTo>
                      <a:pt x="23" y="33"/>
                      <a:pt x="31" y="23"/>
                      <a:pt x="41" y="23"/>
                    </a:cubicBezTo>
                    <a:close/>
                  </a:path>
                </a:pathLst>
              </a:custGeom>
              <a:solidFill>
                <a:srgbClr val="595959"/>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6" name="Google Shape;543;p73">
                <a:extLst>
                  <a:ext uri="{FF2B5EF4-FFF2-40B4-BE49-F238E27FC236}">
                    <a16:creationId xmlns:a16="http://schemas.microsoft.com/office/drawing/2014/main" id="{80ABBA9B-11C8-4B60-83C9-040929F7A988}"/>
                  </a:ext>
                </a:extLst>
              </p:cNvPr>
              <p:cNvSpPr/>
              <p:nvPr/>
            </p:nvSpPr>
            <p:spPr>
              <a:xfrm>
                <a:off x="5392738" y="1257300"/>
                <a:ext cx="17463" cy="23813"/>
              </a:xfrm>
              <a:custGeom>
                <a:avLst/>
                <a:gdLst/>
                <a:ahLst/>
                <a:cxnLst/>
                <a:rect l="l" t="t" r="r" b="b"/>
                <a:pathLst>
                  <a:path w="82" h="109" extrusionOk="0">
                    <a:moveTo>
                      <a:pt x="41" y="109"/>
                    </a:moveTo>
                    <a:cubicBezTo>
                      <a:pt x="55" y="109"/>
                      <a:pt x="62" y="101"/>
                      <a:pt x="69" y="94"/>
                    </a:cubicBezTo>
                    <a:cubicBezTo>
                      <a:pt x="78" y="84"/>
                      <a:pt x="82" y="67"/>
                      <a:pt x="82" y="45"/>
                    </a:cubicBezTo>
                    <a:cubicBezTo>
                      <a:pt x="82" y="20"/>
                      <a:pt x="64" y="0"/>
                      <a:pt x="41" y="0"/>
                    </a:cubicBezTo>
                    <a:cubicBezTo>
                      <a:pt x="19" y="0"/>
                      <a:pt x="0" y="20"/>
                      <a:pt x="0" y="45"/>
                    </a:cubicBezTo>
                    <a:cubicBezTo>
                      <a:pt x="0" y="67"/>
                      <a:pt x="5" y="84"/>
                      <a:pt x="13" y="94"/>
                    </a:cubicBezTo>
                    <a:cubicBezTo>
                      <a:pt x="20" y="101"/>
                      <a:pt x="28" y="109"/>
                      <a:pt x="41" y="109"/>
                    </a:cubicBezTo>
                    <a:close/>
                    <a:moveTo>
                      <a:pt x="41" y="86"/>
                    </a:moveTo>
                    <a:cubicBezTo>
                      <a:pt x="28" y="86"/>
                      <a:pt x="23" y="61"/>
                      <a:pt x="23" y="45"/>
                    </a:cubicBezTo>
                    <a:cubicBezTo>
                      <a:pt x="23" y="33"/>
                      <a:pt x="31" y="23"/>
                      <a:pt x="41" y="23"/>
                    </a:cubicBezTo>
                    <a:cubicBezTo>
                      <a:pt x="51" y="23"/>
                      <a:pt x="59" y="33"/>
                      <a:pt x="59" y="45"/>
                    </a:cubicBezTo>
                    <a:cubicBezTo>
                      <a:pt x="59" y="61"/>
                      <a:pt x="54" y="86"/>
                      <a:pt x="41" y="86"/>
                    </a:cubicBezTo>
                    <a:close/>
                  </a:path>
                </a:pathLst>
              </a:custGeom>
              <a:solidFill>
                <a:srgbClr val="595959"/>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7" name="Google Shape;544;p73">
                <a:extLst>
                  <a:ext uri="{FF2B5EF4-FFF2-40B4-BE49-F238E27FC236}">
                    <a16:creationId xmlns:a16="http://schemas.microsoft.com/office/drawing/2014/main" id="{E466287F-80FD-4720-95D3-E5DD0565B6F3}"/>
                  </a:ext>
                </a:extLst>
              </p:cNvPr>
              <p:cNvSpPr/>
              <p:nvPr/>
            </p:nvSpPr>
            <p:spPr>
              <a:xfrm>
                <a:off x="5380038" y="1219200"/>
                <a:ext cx="122239" cy="123826"/>
              </a:xfrm>
              <a:custGeom>
                <a:avLst/>
                <a:gdLst/>
                <a:ahLst/>
                <a:cxnLst/>
                <a:rect l="l" t="t" r="r" b="b"/>
                <a:pathLst>
                  <a:path w="576" h="576" extrusionOk="0">
                    <a:moveTo>
                      <a:pt x="0" y="0"/>
                    </a:moveTo>
                    <a:cubicBezTo>
                      <a:pt x="0" y="576"/>
                      <a:pt x="0" y="576"/>
                      <a:pt x="0" y="576"/>
                    </a:cubicBezTo>
                    <a:cubicBezTo>
                      <a:pt x="90" y="576"/>
                      <a:pt x="90" y="576"/>
                      <a:pt x="90" y="576"/>
                    </a:cubicBezTo>
                    <a:cubicBezTo>
                      <a:pt x="106" y="419"/>
                      <a:pt x="106" y="419"/>
                      <a:pt x="106" y="419"/>
                    </a:cubicBezTo>
                    <a:cubicBezTo>
                      <a:pt x="114" y="397"/>
                      <a:pt x="131" y="380"/>
                      <a:pt x="152" y="373"/>
                    </a:cubicBezTo>
                    <a:cubicBezTo>
                      <a:pt x="238" y="344"/>
                      <a:pt x="238" y="344"/>
                      <a:pt x="238" y="344"/>
                    </a:cubicBezTo>
                    <a:cubicBezTo>
                      <a:pt x="239" y="343"/>
                      <a:pt x="240" y="344"/>
                      <a:pt x="241" y="344"/>
                    </a:cubicBezTo>
                    <a:cubicBezTo>
                      <a:pt x="248" y="351"/>
                      <a:pt x="248" y="351"/>
                      <a:pt x="248" y="351"/>
                    </a:cubicBezTo>
                    <a:cubicBezTo>
                      <a:pt x="258" y="362"/>
                      <a:pt x="273" y="368"/>
                      <a:pt x="288" y="368"/>
                    </a:cubicBezTo>
                    <a:cubicBezTo>
                      <a:pt x="303" y="368"/>
                      <a:pt x="318" y="362"/>
                      <a:pt x="328" y="351"/>
                    </a:cubicBezTo>
                    <a:cubicBezTo>
                      <a:pt x="335" y="344"/>
                      <a:pt x="335" y="344"/>
                      <a:pt x="335" y="344"/>
                    </a:cubicBezTo>
                    <a:cubicBezTo>
                      <a:pt x="336" y="344"/>
                      <a:pt x="337" y="343"/>
                      <a:pt x="338" y="344"/>
                    </a:cubicBezTo>
                    <a:cubicBezTo>
                      <a:pt x="424" y="373"/>
                      <a:pt x="424" y="373"/>
                      <a:pt x="424" y="373"/>
                    </a:cubicBezTo>
                    <a:cubicBezTo>
                      <a:pt x="446" y="380"/>
                      <a:pt x="462" y="397"/>
                      <a:pt x="470" y="419"/>
                    </a:cubicBezTo>
                    <a:cubicBezTo>
                      <a:pt x="486" y="576"/>
                      <a:pt x="486" y="576"/>
                      <a:pt x="486" y="576"/>
                    </a:cubicBezTo>
                    <a:cubicBezTo>
                      <a:pt x="576" y="576"/>
                      <a:pt x="576" y="576"/>
                      <a:pt x="576" y="576"/>
                    </a:cubicBezTo>
                    <a:cubicBezTo>
                      <a:pt x="576" y="0"/>
                      <a:pt x="576" y="0"/>
                      <a:pt x="576" y="0"/>
                    </a:cubicBezTo>
                    <a:lnTo>
                      <a:pt x="0" y="0"/>
                    </a:lnTo>
                    <a:close/>
                    <a:moveTo>
                      <a:pt x="144" y="350"/>
                    </a:moveTo>
                    <a:cubicBezTo>
                      <a:pt x="115" y="360"/>
                      <a:pt x="92" y="383"/>
                      <a:pt x="83" y="412"/>
                    </a:cubicBezTo>
                    <a:cubicBezTo>
                      <a:pt x="68" y="551"/>
                      <a:pt x="68" y="551"/>
                      <a:pt x="68" y="551"/>
                    </a:cubicBezTo>
                    <a:cubicBezTo>
                      <a:pt x="25" y="551"/>
                      <a:pt x="25" y="551"/>
                      <a:pt x="25" y="551"/>
                    </a:cubicBezTo>
                    <a:cubicBezTo>
                      <a:pt x="25" y="369"/>
                      <a:pt x="25" y="369"/>
                      <a:pt x="25" y="369"/>
                    </a:cubicBezTo>
                    <a:cubicBezTo>
                      <a:pt x="27" y="350"/>
                      <a:pt x="27" y="350"/>
                      <a:pt x="27" y="350"/>
                    </a:cubicBezTo>
                    <a:cubicBezTo>
                      <a:pt x="30" y="342"/>
                      <a:pt x="36" y="336"/>
                      <a:pt x="44" y="333"/>
                    </a:cubicBezTo>
                    <a:cubicBezTo>
                      <a:pt x="80" y="321"/>
                      <a:pt x="80" y="321"/>
                      <a:pt x="80" y="321"/>
                    </a:cubicBezTo>
                    <a:cubicBezTo>
                      <a:pt x="81" y="322"/>
                      <a:pt x="81" y="322"/>
                      <a:pt x="81" y="322"/>
                    </a:cubicBezTo>
                    <a:cubicBezTo>
                      <a:pt x="87" y="328"/>
                      <a:pt x="95" y="331"/>
                      <a:pt x="103" y="331"/>
                    </a:cubicBezTo>
                    <a:cubicBezTo>
                      <a:pt x="112" y="331"/>
                      <a:pt x="120" y="328"/>
                      <a:pt x="126" y="322"/>
                    </a:cubicBezTo>
                    <a:cubicBezTo>
                      <a:pt x="127" y="321"/>
                      <a:pt x="127" y="321"/>
                      <a:pt x="127" y="321"/>
                    </a:cubicBezTo>
                    <a:cubicBezTo>
                      <a:pt x="163" y="333"/>
                      <a:pt x="163" y="333"/>
                      <a:pt x="163" y="333"/>
                    </a:cubicBezTo>
                    <a:cubicBezTo>
                      <a:pt x="167" y="335"/>
                      <a:pt x="170" y="337"/>
                      <a:pt x="173" y="340"/>
                    </a:cubicBezTo>
                    <a:lnTo>
                      <a:pt x="144" y="350"/>
                    </a:lnTo>
                    <a:close/>
                    <a:moveTo>
                      <a:pt x="317" y="327"/>
                    </a:moveTo>
                    <a:cubicBezTo>
                      <a:pt x="311" y="334"/>
                      <a:pt x="311" y="334"/>
                      <a:pt x="311" y="334"/>
                    </a:cubicBezTo>
                    <a:cubicBezTo>
                      <a:pt x="305" y="340"/>
                      <a:pt x="297" y="344"/>
                      <a:pt x="288" y="344"/>
                    </a:cubicBezTo>
                    <a:cubicBezTo>
                      <a:pt x="279" y="344"/>
                      <a:pt x="271" y="340"/>
                      <a:pt x="265" y="334"/>
                    </a:cubicBezTo>
                    <a:cubicBezTo>
                      <a:pt x="259" y="327"/>
                      <a:pt x="259" y="327"/>
                      <a:pt x="259" y="327"/>
                    </a:cubicBezTo>
                    <a:cubicBezTo>
                      <a:pt x="251" y="320"/>
                      <a:pt x="240" y="317"/>
                      <a:pt x="230" y="320"/>
                    </a:cubicBezTo>
                    <a:cubicBezTo>
                      <a:pt x="196" y="332"/>
                      <a:pt x="196" y="332"/>
                      <a:pt x="196" y="332"/>
                    </a:cubicBezTo>
                    <a:cubicBezTo>
                      <a:pt x="190" y="322"/>
                      <a:pt x="181" y="315"/>
                      <a:pt x="170" y="311"/>
                    </a:cubicBezTo>
                    <a:cubicBezTo>
                      <a:pt x="131" y="298"/>
                      <a:pt x="131" y="298"/>
                      <a:pt x="131" y="298"/>
                    </a:cubicBezTo>
                    <a:cubicBezTo>
                      <a:pt x="125" y="296"/>
                      <a:pt x="117" y="298"/>
                      <a:pt x="112" y="303"/>
                    </a:cubicBezTo>
                    <a:cubicBezTo>
                      <a:pt x="109" y="306"/>
                      <a:pt x="109" y="306"/>
                      <a:pt x="109" y="306"/>
                    </a:cubicBezTo>
                    <a:cubicBezTo>
                      <a:pt x="106" y="309"/>
                      <a:pt x="100" y="309"/>
                      <a:pt x="97" y="306"/>
                    </a:cubicBezTo>
                    <a:cubicBezTo>
                      <a:pt x="94" y="303"/>
                      <a:pt x="94" y="303"/>
                      <a:pt x="94" y="303"/>
                    </a:cubicBezTo>
                    <a:cubicBezTo>
                      <a:pt x="89" y="298"/>
                      <a:pt x="82" y="296"/>
                      <a:pt x="75" y="298"/>
                    </a:cubicBezTo>
                    <a:cubicBezTo>
                      <a:pt x="36" y="311"/>
                      <a:pt x="36" y="311"/>
                      <a:pt x="36" y="311"/>
                    </a:cubicBezTo>
                    <a:cubicBezTo>
                      <a:pt x="32" y="313"/>
                      <a:pt x="28" y="315"/>
                      <a:pt x="25" y="317"/>
                    </a:cubicBezTo>
                    <a:cubicBezTo>
                      <a:pt x="25" y="25"/>
                      <a:pt x="25" y="25"/>
                      <a:pt x="25" y="25"/>
                    </a:cubicBezTo>
                    <a:cubicBezTo>
                      <a:pt x="551" y="25"/>
                      <a:pt x="551" y="25"/>
                      <a:pt x="551" y="25"/>
                    </a:cubicBezTo>
                    <a:cubicBezTo>
                      <a:pt x="551" y="317"/>
                      <a:pt x="551" y="317"/>
                      <a:pt x="551" y="317"/>
                    </a:cubicBezTo>
                    <a:cubicBezTo>
                      <a:pt x="548" y="315"/>
                      <a:pt x="544" y="313"/>
                      <a:pt x="540" y="311"/>
                    </a:cubicBezTo>
                    <a:cubicBezTo>
                      <a:pt x="501" y="298"/>
                      <a:pt x="501" y="298"/>
                      <a:pt x="501" y="298"/>
                    </a:cubicBezTo>
                    <a:cubicBezTo>
                      <a:pt x="494" y="296"/>
                      <a:pt x="487" y="298"/>
                      <a:pt x="482" y="303"/>
                    </a:cubicBezTo>
                    <a:cubicBezTo>
                      <a:pt x="479" y="306"/>
                      <a:pt x="479" y="306"/>
                      <a:pt x="479" y="306"/>
                    </a:cubicBezTo>
                    <a:cubicBezTo>
                      <a:pt x="476" y="309"/>
                      <a:pt x="470" y="309"/>
                      <a:pt x="467" y="306"/>
                    </a:cubicBezTo>
                    <a:cubicBezTo>
                      <a:pt x="464" y="303"/>
                      <a:pt x="464" y="303"/>
                      <a:pt x="464" y="303"/>
                    </a:cubicBezTo>
                    <a:cubicBezTo>
                      <a:pt x="459" y="298"/>
                      <a:pt x="451" y="296"/>
                      <a:pt x="445" y="298"/>
                    </a:cubicBezTo>
                    <a:cubicBezTo>
                      <a:pt x="406" y="311"/>
                      <a:pt x="406" y="311"/>
                      <a:pt x="406" y="311"/>
                    </a:cubicBezTo>
                    <a:cubicBezTo>
                      <a:pt x="395" y="315"/>
                      <a:pt x="386" y="322"/>
                      <a:pt x="380" y="332"/>
                    </a:cubicBezTo>
                    <a:cubicBezTo>
                      <a:pt x="346" y="320"/>
                      <a:pt x="346" y="320"/>
                      <a:pt x="346" y="320"/>
                    </a:cubicBezTo>
                    <a:cubicBezTo>
                      <a:pt x="336" y="317"/>
                      <a:pt x="325" y="320"/>
                      <a:pt x="317" y="327"/>
                    </a:cubicBezTo>
                    <a:close/>
                    <a:moveTo>
                      <a:pt x="508" y="551"/>
                    </a:moveTo>
                    <a:cubicBezTo>
                      <a:pt x="494" y="415"/>
                      <a:pt x="494" y="415"/>
                      <a:pt x="494" y="415"/>
                    </a:cubicBezTo>
                    <a:cubicBezTo>
                      <a:pt x="493" y="412"/>
                      <a:pt x="493" y="412"/>
                      <a:pt x="493" y="412"/>
                    </a:cubicBezTo>
                    <a:cubicBezTo>
                      <a:pt x="484" y="383"/>
                      <a:pt x="461" y="360"/>
                      <a:pt x="432" y="350"/>
                    </a:cubicBezTo>
                    <a:cubicBezTo>
                      <a:pt x="403" y="340"/>
                      <a:pt x="403" y="340"/>
                      <a:pt x="403" y="340"/>
                    </a:cubicBezTo>
                    <a:cubicBezTo>
                      <a:pt x="406" y="337"/>
                      <a:pt x="409" y="335"/>
                      <a:pt x="413" y="333"/>
                    </a:cubicBezTo>
                    <a:cubicBezTo>
                      <a:pt x="449" y="321"/>
                      <a:pt x="449" y="321"/>
                      <a:pt x="449" y="321"/>
                    </a:cubicBezTo>
                    <a:cubicBezTo>
                      <a:pt x="450" y="322"/>
                      <a:pt x="450" y="322"/>
                      <a:pt x="450" y="322"/>
                    </a:cubicBezTo>
                    <a:cubicBezTo>
                      <a:pt x="456" y="328"/>
                      <a:pt x="464" y="331"/>
                      <a:pt x="473" y="331"/>
                    </a:cubicBezTo>
                    <a:cubicBezTo>
                      <a:pt x="481" y="331"/>
                      <a:pt x="489" y="328"/>
                      <a:pt x="495" y="322"/>
                    </a:cubicBezTo>
                    <a:cubicBezTo>
                      <a:pt x="496" y="321"/>
                      <a:pt x="496" y="321"/>
                      <a:pt x="496" y="321"/>
                    </a:cubicBezTo>
                    <a:cubicBezTo>
                      <a:pt x="532" y="333"/>
                      <a:pt x="532" y="333"/>
                      <a:pt x="532" y="333"/>
                    </a:cubicBezTo>
                    <a:cubicBezTo>
                      <a:pt x="540" y="336"/>
                      <a:pt x="546" y="342"/>
                      <a:pt x="549" y="350"/>
                    </a:cubicBezTo>
                    <a:cubicBezTo>
                      <a:pt x="551" y="369"/>
                      <a:pt x="551" y="369"/>
                      <a:pt x="551" y="369"/>
                    </a:cubicBezTo>
                    <a:cubicBezTo>
                      <a:pt x="551" y="551"/>
                      <a:pt x="551" y="551"/>
                      <a:pt x="551" y="551"/>
                    </a:cubicBezTo>
                    <a:lnTo>
                      <a:pt x="508" y="551"/>
                    </a:lnTo>
                    <a:close/>
                  </a:path>
                </a:pathLst>
              </a:custGeom>
              <a:solidFill>
                <a:srgbClr val="595959"/>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8" name="Google Shape;545;p73">
                <a:extLst>
                  <a:ext uri="{FF2B5EF4-FFF2-40B4-BE49-F238E27FC236}">
                    <a16:creationId xmlns:a16="http://schemas.microsoft.com/office/drawing/2014/main" id="{6838EAEA-7786-4F6C-9154-454D7D0645A5}"/>
                  </a:ext>
                </a:extLst>
              </p:cNvPr>
              <p:cNvSpPr/>
              <p:nvPr/>
            </p:nvSpPr>
            <p:spPr>
              <a:xfrm>
                <a:off x="5424488" y="1239838"/>
                <a:ext cx="33338" cy="44450"/>
              </a:xfrm>
              <a:custGeom>
                <a:avLst/>
                <a:gdLst/>
                <a:ahLst/>
                <a:cxnLst/>
                <a:rect l="l" t="t" r="r" b="b"/>
                <a:pathLst>
                  <a:path w="156" h="213" extrusionOk="0">
                    <a:moveTo>
                      <a:pt x="78" y="0"/>
                    </a:moveTo>
                    <a:cubicBezTo>
                      <a:pt x="35" y="0"/>
                      <a:pt x="0" y="38"/>
                      <a:pt x="0" y="86"/>
                    </a:cubicBezTo>
                    <a:cubicBezTo>
                      <a:pt x="0" y="132"/>
                      <a:pt x="9" y="165"/>
                      <a:pt x="26" y="184"/>
                    </a:cubicBezTo>
                    <a:cubicBezTo>
                      <a:pt x="40" y="200"/>
                      <a:pt x="54" y="213"/>
                      <a:pt x="78" y="213"/>
                    </a:cubicBezTo>
                    <a:cubicBezTo>
                      <a:pt x="102" y="213"/>
                      <a:pt x="116" y="200"/>
                      <a:pt x="130" y="184"/>
                    </a:cubicBezTo>
                    <a:cubicBezTo>
                      <a:pt x="147" y="165"/>
                      <a:pt x="156" y="132"/>
                      <a:pt x="156" y="86"/>
                    </a:cubicBezTo>
                    <a:cubicBezTo>
                      <a:pt x="156" y="38"/>
                      <a:pt x="121" y="0"/>
                      <a:pt x="78" y="0"/>
                    </a:cubicBezTo>
                    <a:close/>
                    <a:moveTo>
                      <a:pt x="112" y="168"/>
                    </a:moveTo>
                    <a:cubicBezTo>
                      <a:pt x="97" y="184"/>
                      <a:pt x="90" y="189"/>
                      <a:pt x="78" y="189"/>
                    </a:cubicBezTo>
                    <a:cubicBezTo>
                      <a:pt x="66" y="189"/>
                      <a:pt x="59" y="184"/>
                      <a:pt x="44" y="168"/>
                    </a:cubicBezTo>
                    <a:cubicBezTo>
                      <a:pt x="32" y="154"/>
                      <a:pt x="25" y="124"/>
                      <a:pt x="25" y="86"/>
                    </a:cubicBezTo>
                    <a:cubicBezTo>
                      <a:pt x="25" y="52"/>
                      <a:pt x="49" y="24"/>
                      <a:pt x="78" y="24"/>
                    </a:cubicBezTo>
                    <a:cubicBezTo>
                      <a:pt x="107" y="24"/>
                      <a:pt x="131" y="52"/>
                      <a:pt x="131" y="86"/>
                    </a:cubicBezTo>
                    <a:cubicBezTo>
                      <a:pt x="131" y="124"/>
                      <a:pt x="124" y="154"/>
                      <a:pt x="112" y="168"/>
                    </a:cubicBezTo>
                    <a:close/>
                  </a:path>
                </a:pathLst>
              </a:custGeom>
              <a:solidFill>
                <a:srgbClr val="595959"/>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sp>
        <p:nvSpPr>
          <p:cNvPr id="3" name="TextBox 2">
            <a:extLst>
              <a:ext uri="{FF2B5EF4-FFF2-40B4-BE49-F238E27FC236}">
                <a16:creationId xmlns:a16="http://schemas.microsoft.com/office/drawing/2014/main" id="{2D6DB6B8-C1E3-46E2-893A-44F6839F37F2}"/>
              </a:ext>
            </a:extLst>
          </p:cNvPr>
          <p:cNvSpPr txBox="1"/>
          <p:nvPr/>
        </p:nvSpPr>
        <p:spPr>
          <a:xfrm>
            <a:off x="380818" y="501749"/>
            <a:ext cx="5819516" cy="378565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600"/>
              </a:spcAft>
              <a:buClrTx/>
              <a:buSzPct val="100000"/>
              <a:buFontTx/>
              <a:buNone/>
              <a:tabLst/>
              <a:defRPr/>
            </a:pPr>
            <a:r>
              <a:rPr lang="en-US" sz="3200" b="1" kern="0" dirty="0">
                <a:solidFill>
                  <a:schemeClr val="accent1">
                    <a:lumMod val="50000"/>
                  </a:schemeClr>
                </a:solidFill>
                <a:effectLst/>
                <a:latin typeface="Tahoma" panose="020B0604030504040204" pitchFamily="34" charset="0"/>
                <a:ea typeface="Tahoma" panose="020B0604030504040204" pitchFamily="34" charset="0"/>
                <a:cs typeface="Tahoma" panose="020B0604030504040204" pitchFamily="34" charset="0"/>
              </a:rPr>
              <a:t>Electronic Health Information (EHI)</a:t>
            </a:r>
          </a:p>
          <a:p>
            <a:pPr marL="0" marR="0" lvl="0" indent="0" algn="ctr" defTabSz="914400" rtl="0" eaLnBrk="1" fontAlgn="auto" latinLnBrk="0" hangingPunct="1">
              <a:lnSpc>
                <a:spcPct val="100000"/>
              </a:lnSpc>
              <a:spcBef>
                <a:spcPts val="0"/>
              </a:spcBef>
              <a:spcAft>
                <a:spcPts val="600"/>
              </a:spcAft>
              <a:buClrTx/>
              <a:buSzPct val="100000"/>
              <a:buFontTx/>
              <a:buNone/>
              <a:tabLst/>
              <a:defRPr/>
            </a:pPr>
            <a:r>
              <a:rPr lang="en-US" sz="3200" b="1" kern="0" dirty="0">
                <a:effectLst/>
                <a:latin typeface="Tahoma" panose="020B0604030504040204" pitchFamily="34" charset="0"/>
                <a:ea typeface="Tahoma" panose="020B0604030504040204" pitchFamily="34" charset="0"/>
                <a:cs typeface="Tahoma" panose="020B0604030504040204" pitchFamily="34" charset="0"/>
              </a:rPr>
              <a:t> </a:t>
            </a:r>
            <a:endParaRPr lang="en-US" sz="2800" b="1" kern="0" dirty="0">
              <a:effectLst/>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600"/>
              </a:spcAft>
              <a:buClrTx/>
              <a:buSzPct val="100000"/>
              <a:buFontTx/>
              <a:buNone/>
              <a:tabLst/>
              <a:defRPr/>
            </a:pPr>
            <a:r>
              <a:rPr kumimoji="0" lang="en-US" sz="2800" b="1" i="0" u="none" strike="noStrike" kern="1200" cap="none" spc="0" normalizeH="0" baseline="0" noProof="0" dirty="0">
                <a:ln>
                  <a:noFill/>
                </a:ln>
                <a:solidFill>
                  <a:srgbClr val="000000"/>
                </a:solidFill>
                <a:effectLst/>
                <a:uLnTx/>
                <a:uFillTx/>
                <a:latin typeface="Arial"/>
                <a:ea typeface="+mn-ea"/>
                <a:cs typeface="+mn-cs"/>
              </a:rPr>
              <a:t>EHI</a:t>
            </a:r>
            <a:r>
              <a:rPr kumimoji="0" lang="en-US" sz="2800" i="0" u="none" strike="noStrike" kern="1200" cap="none" spc="0" normalizeH="0" baseline="0" noProof="0" dirty="0">
                <a:ln>
                  <a:noFill/>
                </a:ln>
                <a:solidFill>
                  <a:srgbClr val="000000"/>
                </a:solidFill>
                <a:effectLst/>
                <a:uLnTx/>
                <a:uFillTx/>
                <a:latin typeface="Arial"/>
                <a:ea typeface="+mn-ea"/>
                <a:cs typeface="+mn-cs"/>
              </a:rPr>
              <a:t> is defined as </a:t>
            </a:r>
            <a:r>
              <a:rPr kumimoji="0" lang="en-US" sz="2800" b="1" i="0" u="none" strike="noStrike" kern="1200" cap="none" spc="0" normalizeH="0" baseline="0" noProof="0" dirty="0">
                <a:ln>
                  <a:noFill/>
                </a:ln>
                <a:solidFill>
                  <a:srgbClr val="000000"/>
                </a:solidFill>
                <a:effectLst/>
                <a:uLnTx/>
                <a:uFillTx/>
                <a:latin typeface="Arial"/>
                <a:ea typeface="+mn-ea"/>
                <a:cs typeface="+mn-cs"/>
              </a:rPr>
              <a:t>ePHI</a:t>
            </a:r>
            <a:r>
              <a:rPr kumimoji="0" lang="en-US" sz="2800" i="0" u="none" strike="noStrike" kern="1200" cap="none" spc="0" normalizeH="0" baseline="0" noProof="0" dirty="0">
                <a:ln>
                  <a:noFill/>
                </a:ln>
                <a:solidFill>
                  <a:srgbClr val="000000"/>
                </a:solidFill>
                <a:effectLst/>
                <a:uLnTx/>
                <a:uFillTx/>
                <a:latin typeface="Arial"/>
                <a:ea typeface="+mn-ea"/>
                <a:cs typeface="+mn-cs"/>
              </a:rPr>
              <a:t> </a:t>
            </a:r>
            <a:r>
              <a:rPr kumimoji="0" lang="en-US" sz="2800" b="1" i="0" u="none" strike="noStrike" kern="1200" cap="none" spc="0" normalizeH="0" baseline="0" noProof="0" dirty="0">
                <a:ln>
                  <a:noFill/>
                </a:ln>
                <a:solidFill>
                  <a:srgbClr val="000000"/>
                </a:solidFill>
                <a:effectLst/>
                <a:uLnTx/>
                <a:uFillTx/>
                <a:latin typeface="Arial"/>
                <a:ea typeface="+mn-ea"/>
                <a:cs typeface="+mn-cs"/>
              </a:rPr>
              <a:t>(electronic Protected Health  Information) </a:t>
            </a:r>
            <a:r>
              <a:rPr kumimoji="0" lang="en-US" sz="2800" i="0" u="none" strike="noStrike" kern="1200" cap="none" spc="0" normalizeH="0" baseline="0" noProof="0" dirty="0">
                <a:ln>
                  <a:noFill/>
                </a:ln>
                <a:solidFill>
                  <a:srgbClr val="000000"/>
                </a:solidFill>
                <a:effectLst/>
                <a:uLnTx/>
                <a:uFillTx/>
                <a:latin typeface="Arial"/>
                <a:ea typeface="+mn-ea"/>
                <a:cs typeface="+mn-cs"/>
              </a:rPr>
              <a:t>to the extent that it would be included in a designated class (domain or element) in </a:t>
            </a:r>
            <a:r>
              <a:rPr kumimoji="0" lang="en-US" sz="2800" b="1" i="0" u="none" strike="noStrike" kern="1200" cap="none" spc="0" normalizeH="0" baseline="0" noProof="0" dirty="0">
                <a:ln>
                  <a:noFill/>
                </a:ln>
                <a:solidFill>
                  <a:srgbClr val="000000"/>
                </a:solidFill>
                <a:effectLst/>
                <a:uLnTx/>
                <a:uFillTx/>
                <a:latin typeface="Arial"/>
                <a:ea typeface="+mn-ea"/>
                <a:cs typeface="+mn-cs"/>
              </a:rPr>
              <a:t>USCDI.</a:t>
            </a:r>
          </a:p>
        </p:txBody>
      </p:sp>
      <p:sp>
        <p:nvSpPr>
          <p:cNvPr id="11" name="Google Shape;563;p75">
            <a:extLst>
              <a:ext uri="{FF2B5EF4-FFF2-40B4-BE49-F238E27FC236}">
                <a16:creationId xmlns:a16="http://schemas.microsoft.com/office/drawing/2014/main" id="{4686A550-B3F1-460B-8D7F-A9C26FB737D7}"/>
              </a:ext>
            </a:extLst>
          </p:cNvPr>
          <p:cNvSpPr txBox="1">
            <a:spLocks noGrp="1"/>
          </p:cNvSpPr>
          <p:nvPr>
            <p:ph type="title"/>
          </p:nvPr>
        </p:nvSpPr>
        <p:spPr>
          <a:xfrm>
            <a:off x="126126" y="4585357"/>
            <a:ext cx="5213901" cy="466575"/>
          </a:xfrm>
          <a:prstGeom prst="rect">
            <a:avLst/>
          </a:prstGeom>
          <a:solidFill>
            <a:schemeClr val="bg1"/>
          </a:solidFill>
          <a:ln>
            <a:noFill/>
          </a:ln>
        </p:spPr>
        <p:txBody>
          <a:bodyPr spcFirstLastPara="1" wrap="square" lIns="0" tIns="0" rIns="0" bIns="0" anchor="t" anchorCtr="0">
            <a:noAutofit/>
          </a:bodyPr>
          <a:lstStyle/>
          <a:p>
            <a:pPr marL="0" lvl="0" indent="0" algn="l" rtl="0">
              <a:lnSpc>
                <a:spcPct val="85000"/>
              </a:lnSpc>
              <a:spcBef>
                <a:spcPts val="0"/>
              </a:spcBef>
              <a:spcAft>
                <a:spcPts val="0"/>
              </a:spcAft>
              <a:buSzPts val="3200"/>
              <a:buNone/>
            </a:pPr>
            <a:r>
              <a:rPr lang="en-US" dirty="0"/>
              <a:t>ONC &amp; CMS rules apply to</a:t>
            </a:r>
            <a:endParaRPr dirty="0"/>
          </a:p>
        </p:txBody>
      </p:sp>
      <p:sp>
        <p:nvSpPr>
          <p:cNvPr id="4" name="Arrow: Right 3">
            <a:extLst>
              <a:ext uri="{FF2B5EF4-FFF2-40B4-BE49-F238E27FC236}">
                <a16:creationId xmlns:a16="http://schemas.microsoft.com/office/drawing/2014/main" id="{067C34A1-6FEE-7209-429D-1B20AE27623A}"/>
              </a:ext>
            </a:extLst>
          </p:cNvPr>
          <p:cNvSpPr/>
          <p:nvPr/>
        </p:nvSpPr>
        <p:spPr>
          <a:xfrm>
            <a:off x="5391225" y="4463425"/>
            <a:ext cx="851920" cy="6991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98827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ew data classes and elements in USCDI v2">
            <a:extLst>
              <a:ext uri="{FF2B5EF4-FFF2-40B4-BE49-F238E27FC236}">
                <a16:creationId xmlns:a16="http://schemas.microsoft.com/office/drawing/2014/main" id="{4689F4C4-2894-2361-062F-0918D5A2F6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26" y="0"/>
            <a:ext cx="12167273"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3A5783C-D13D-FA5A-6862-CFF40F11DE33}"/>
              </a:ext>
            </a:extLst>
          </p:cNvPr>
          <p:cNvSpPr txBox="1"/>
          <p:nvPr/>
        </p:nvSpPr>
        <p:spPr>
          <a:xfrm>
            <a:off x="958167" y="288502"/>
            <a:ext cx="2504049" cy="307777"/>
          </a:xfrm>
          <a:prstGeom prst="rect">
            <a:avLst/>
          </a:prstGeom>
          <a:noFill/>
        </p:spPr>
        <p:txBody>
          <a:bodyPr wrap="square" lIns="0" tIns="0" rIns="0" bIns="0" rtlCol="0">
            <a:spAutoFit/>
          </a:bodyPr>
          <a:lstStyle/>
          <a:p>
            <a:pPr>
              <a:lnSpc>
                <a:spcPct val="100000"/>
              </a:lnSpc>
              <a:spcAft>
                <a:spcPts val="600"/>
              </a:spcAft>
              <a:buSzPct val="100000"/>
            </a:pPr>
            <a:r>
              <a:rPr lang="en-US" sz="2000" b="1" dirty="0">
                <a:solidFill>
                  <a:schemeClr val="accent5">
                    <a:lumMod val="50000"/>
                  </a:schemeClr>
                </a:solidFill>
              </a:rPr>
              <a:t>As of 2021</a:t>
            </a:r>
          </a:p>
        </p:txBody>
      </p:sp>
    </p:spTree>
    <p:extLst>
      <p:ext uri="{BB962C8B-B14F-4D97-AF65-F5344CB8AC3E}">
        <p14:creationId xmlns:p14="http://schemas.microsoft.com/office/powerpoint/2010/main" val="23762078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80" name="Picture 12">
            <a:extLst>
              <a:ext uri="{FF2B5EF4-FFF2-40B4-BE49-F238E27FC236}">
                <a16:creationId xmlns:a16="http://schemas.microsoft.com/office/drawing/2014/main" id="{7DD6E4BF-1DAB-539A-D1D0-72C6C4FA56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5263" y="2165145"/>
            <a:ext cx="3498830" cy="467023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1ED75E6-C2CD-46B6-253F-791D3B821198}"/>
              </a:ext>
            </a:extLst>
          </p:cNvPr>
          <p:cNvSpPr txBox="1"/>
          <p:nvPr/>
        </p:nvSpPr>
        <p:spPr>
          <a:xfrm>
            <a:off x="4292678" y="211810"/>
            <a:ext cx="3392807" cy="1915909"/>
          </a:xfrm>
          <a:prstGeom prst="rect">
            <a:avLst/>
          </a:prstGeom>
          <a:solidFill>
            <a:schemeClr val="bg1">
              <a:lumMod val="75000"/>
            </a:schemeClr>
          </a:solidFill>
        </p:spPr>
        <p:txBody>
          <a:bodyPr wrap="square" rtlCol="0">
            <a:spAutoFit/>
          </a:bodyPr>
          <a:lstStyle/>
          <a:p>
            <a:pPr algn="ctr"/>
            <a:endParaRPr lang="en-US" sz="1050" dirty="0">
              <a:solidFill>
                <a:schemeClr val="accent1">
                  <a:lumMod val="50000"/>
                </a:schemeClr>
              </a:solidFill>
              <a:effectLst/>
              <a:latin typeface="Aharoni" panose="02010803020104030203" pitchFamily="2" charset="-79"/>
              <a:ea typeface="Calibri" panose="020F0502020204030204" pitchFamily="34" charset="0"/>
              <a:cs typeface="Aharoni" panose="02010803020104030203" pitchFamily="2" charset="-79"/>
            </a:endParaRPr>
          </a:p>
          <a:p>
            <a:pPr algn="ctr"/>
            <a:r>
              <a:rPr lang="en-US" sz="2800" dirty="0">
                <a:solidFill>
                  <a:schemeClr val="accent1">
                    <a:lumMod val="50000"/>
                  </a:schemeClr>
                </a:solidFill>
                <a:latin typeface="Aharoni" panose="02010803020104030203" pitchFamily="2" charset="-79"/>
                <a:ea typeface="Calibri" panose="020F0502020204030204" pitchFamily="34" charset="0"/>
                <a:cs typeface="Aharoni" panose="02010803020104030203" pitchFamily="2" charset="-79"/>
              </a:rPr>
              <a:t>3000 </a:t>
            </a:r>
            <a:r>
              <a:rPr lang="en-US" sz="2400" dirty="0">
                <a:solidFill>
                  <a:schemeClr val="accent1">
                    <a:lumMod val="50000"/>
                  </a:schemeClr>
                </a:solidFill>
                <a:latin typeface="Aharoni" panose="02010803020104030203" pitchFamily="2" charset="-79"/>
                <a:ea typeface="Calibri" panose="020F0502020204030204" pitchFamily="34" charset="0"/>
                <a:cs typeface="Aharoni" panose="02010803020104030203" pitchFamily="2" charset="-79"/>
              </a:rPr>
              <a:t>B.C. </a:t>
            </a:r>
            <a:r>
              <a:rPr lang="en-US" sz="2400" dirty="0">
                <a:solidFill>
                  <a:schemeClr val="accent1">
                    <a:lumMod val="50000"/>
                  </a:schemeClr>
                </a:solidFill>
                <a:effectLst/>
                <a:latin typeface="Aharoni" panose="02010803020104030203" pitchFamily="2" charset="-79"/>
                <a:ea typeface="Calibri" panose="020F0502020204030204" pitchFamily="34" charset="0"/>
                <a:cs typeface="Aharoni" panose="02010803020104030203" pitchFamily="2" charset="-79"/>
              </a:rPr>
              <a:t>Egyptian </a:t>
            </a:r>
          </a:p>
          <a:p>
            <a:pPr algn="ctr"/>
            <a:r>
              <a:rPr lang="en-US" sz="2400" dirty="0">
                <a:solidFill>
                  <a:schemeClr val="accent1">
                    <a:lumMod val="50000"/>
                  </a:schemeClr>
                </a:solidFill>
                <a:latin typeface="Aharoni" panose="02010803020104030203" pitchFamily="2" charset="-79"/>
                <a:ea typeface="Calibri" panose="020F0502020204030204" pitchFamily="34" charset="0"/>
                <a:cs typeface="Aharoni" panose="02010803020104030203" pitchFamily="2" charset="-79"/>
              </a:rPr>
              <a:t>1</a:t>
            </a:r>
            <a:r>
              <a:rPr lang="en-US" sz="2400" baseline="30000" dirty="0">
                <a:solidFill>
                  <a:schemeClr val="accent1">
                    <a:lumMod val="50000"/>
                  </a:schemeClr>
                </a:solidFill>
                <a:latin typeface="Aharoni" panose="02010803020104030203" pitchFamily="2" charset="-79"/>
                <a:ea typeface="Calibri" panose="020F0502020204030204" pitchFamily="34" charset="0"/>
                <a:cs typeface="Aharoni" panose="02010803020104030203" pitchFamily="2" charset="-79"/>
              </a:rPr>
              <a:t>st</a:t>
            </a:r>
            <a:r>
              <a:rPr lang="en-US" sz="2400" dirty="0">
                <a:solidFill>
                  <a:schemeClr val="accent1">
                    <a:lumMod val="50000"/>
                  </a:schemeClr>
                </a:solidFill>
                <a:latin typeface="Aharoni" panose="02010803020104030203" pitchFamily="2" charset="-79"/>
                <a:ea typeface="Calibri" panose="020F0502020204030204" pitchFamily="34" charset="0"/>
                <a:cs typeface="Aharoni" panose="02010803020104030203" pitchFamily="2" charset="-79"/>
              </a:rPr>
              <a:t> Medical </a:t>
            </a:r>
          </a:p>
          <a:p>
            <a:pPr algn="ctr"/>
            <a:r>
              <a:rPr lang="en-US" sz="2400" dirty="0">
                <a:solidFill>
                  <a:schemeClr val="accent1">
                    <a:lumMod val="50000"/>
                  </a:schemeClr>
                </a:solidFill>
                <a:latin typeface="Aharoni" panose="02010803020104030203" pitchFamily="2" charset="-79"/>
                <a:ea typeface="Calibri" panose="020F0502020204030204" pitchFamily="34" charset="0"/>
                <a:cs typeface="Aharoni" panose="02010803020104030203" pitchFamily="2" charset="-79"/>
              </a:rPr>
              <a:t>Records</a:t>
            </a:r>
            <a:r>
              <a:rPr lang="en-US" sz="2400" dirty="0">
                <a:solidFill>
                  <a:schemeClr val="accent1">
                    <a:lumMod val="50000"/>
                  </a:schemeClr>
                </a:solidFill>
                <a:effectLst/>
                <a:latin typeface="Aharoni" panose="02010803020104030203" pitchFamily="2" charset="-79"/>
                <a:ea typeface="Calibri" panose="020F0502020204030204" pitchFamily="34" charset="0"/>
                <a:cs typeface="Aharoni" panose="02010803020104030203" pitchFamily="2" charset="-79"/>
              </a:rPr>
              <a:t> </a:t>
            </a:r>
            <a:r>
              <a:rPr lang="en-US" sz="2400" dirty="0">
                <a:solidFill>
                  <a:schemeClr val="accent1">
                    <a:lumMod val="50000"/>
                  </a:schemeClr>
                </a:solidFill>
                <a:latin typeface="Aharoni" panose="02010803020104030203" pitchFamily="2" charset="-79"/>
                <a:ea typeface="Calibri" panose="020F0502020204030204" pitchFamily="34" charset="0"/>
                <a:cs typeface="Aharoni" panose="02010803020104030203" pitchFamily="2" charset="-79"/>
              </a:rPr>
              <a:t>(stone)</a:t>
            </a:r>
          </a:p>
          <a:p>
            <a:pPr algn="ctr"/>
            <a:r>
              <a:rPr lang="en-US" sz="3200" dirty="0">
                <a:solidFill>
                  <a:schemeClr val="accent1">
                    <a:lumMod val="50000"/>
                  </a:schemeClr>
                </a:solidFill>
                <a:latin typeface="Aharoni" panose="02010803020104030203" pitchFamily="2" charset="-79"/>
                <a:ea typeface="Calibri" panose="020F0502020204030204" pitchFamily="34" charset="0"/>
                <a:cs typeface="Aharoni" panose="02010803020104030203" pitchFamily="2" charset="-79"/>
              </a:rPr>
              <a:t>1500</a:t>
            </a:r>
            <a:r>
              <a:rPr lang="en-US" sz="2800" dirty="0">
                <a:solidFill>
                  <a:schemeClr val="accent1">
                    <a:lumMod val="50000"/>
                  </a:schemeClr>
                </a:solidFill>
                <a:effectLst/>
                <a:latin typeface="Aharoni" panose="02010803020104030203" pitchFamily="2" charset="-79"/>
                <a:ea typeface="Calibri" panose="020F0502020204030204" pitchFamily="34" charset="0"/>
                <a:cs typeface="Aharoni" panose="02010803020104030203" pitchFamily="2" charset="-79"/>
              </a:rPr>
              <a:t> </a:t>
            </a:r>
            <a:r>
              <a:rPr lang="en-US" sz="2400" dirty="0">
                <a:solidFill>
                  <a:schemeClr val="accent1">
                    <a:lumMod val="50000"/>
                  </a:schemeClr>
                </a:solidFill>
                <a:effectLst/>
                <a:latin typeface="Aharoni" panose="02010803020104030203" pitchFamily="2" charset="-79"/>
                <a:ea typeface="Calibri" panose="020F0502020204030204" pitchFamily="34" charset="0"/>
                <a:cs typeface="Aharoni" panose="02010803020104030203" pitchFamily="2" charset="-79"/>
              </a:rPr>
              <a:t>B.C. </a:t>
            </a:r>
            <a:r>
              <a:rPr lang="en-US" sz="2400" baseline="30000" dirty="0">
                <a:solidFill>
                  <a:schemeClr val="accent1">
                    <a:lumMod val="50000"/>
                  </a:schemeClr>
                </a:solidFill>
                <a:latin typeface="Aharoni" panose="02010803020104030203" pitchFamily="2" charset="-79"/>
                <a:ea typeface="Calibri" panose="020F0502020204030204" pitchFamily="34" charset="0"/>
                <a:cs typeface="Aharoni" panose="02010803020104030203" pitchFamily="2" charset="-79"/>
              </a:rPr>
              <a:t>1st</a:t>
            </a:r>
            <a:r>
              <a:rPr lang="en-US" sz="2400" dirty="0">
                <a:solidFill>
                  <a:schemeClr val="accent1">
                    <a:lumMod val="50000"/>
                  </a:schemeClr>
                </a:solidFill>
                <a:latin typeface="Aharoni" panose="02010803020104030203" pitchFamily="2" charset="-79"/>
                <a:ea typeface="Calibri" panose="020F0502020204030204" pitchFamily="34" charset="0"/>
                <a:cs typeface="Aharoni" panose="02010803020104030203" pitchFamily="2" charset="-79"/>
              </a:rPr>
              <a:t> Papyrus</a:t>
            </a:r>
            <a:endParaRPr lang="en-US" sz="2400" dirty="0">
              <a:solidFill>
                <a:schemeClr val="accent1">
                  <a:lumMod val="50000"/>
                </a:schemeClr>
              </a:solidFill>
              <a:effectLst/>
              <a:latin typeface="Aharoni" panose="02010803020104030203" pitchFamily="2" charset="-79"/>
              <a:ea typeface="Calibri" panose="020F0502020204030204" pitchFamily="34" charset="0"/>
              <a:cs typeface="Aharoni" panose="02010803020104030203" pitchFamily="2" charset="-79"/>
            </a:endParaRPr>
          </a:p>
        </p:txBody>
      </p:sp>
      <p:pic>
        <p:nvPicPr>
          <p:cNvPr id="32782" name="Picture 14">
            <a:extLst>
              <a:ext uri="{FF2B5EF4-FFF2-40B4-BE49-F238E27FC236}">
                <a16:creationId xmlns:a16="http://schemas.microsoft.com/office/drawing/2014/main" id="{46E2B3E1-90BC-C6DB-A25E-6E0A22117C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48540" y="211013"/>
            <a:ext cx="4029514" cy="5750168"/>
          </a:xfrm>
          <a:prstGeom prst="rect">
            <a:avLst/>
          </a:prstGeom>
          <a:noFill/>
          <a:extLst>
            <a:ext uri="{909E8E84-426E-40DD-AFC4-6F175D3DCCD1}">
              <a14:hiddenFill xmlns:a14="http://schemas.microsoft.com/office/drawing/2010/main">
                <a:solidFill>
                  <a:srgbClr val="FFFFFF"/>
                </a:solidFill>
              </a14:hiddenFill>
            </a:ext>
          </a:extLst>
        </p:spPr>
      </p:pic>
      <p:pic>
        <p:nvPicPr>
          <p:cNvPr id="32784" name="Picture 16" descr="Page 1">
            <a:extLst>
              <a:ext uri="{FF2B5EF4-FFF2-40B4-BE49-F238E27FC236}">
                <a16:creationId xmlns:a16="http://schemas.microsoft.com/office/drawing/2014/main" id="{AFAEAECF-8EAD-1EF0-9157-1A2C18D903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6068" y="211013"/>
            <a:ext cx="3833445" cy="5750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4373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C9A0078-A477-BC02-271C-619DAC36B239}"/>
              </a:ext>
            </a:extLst>
          </p:cNvPr>
          <p:cNvSpPr>
            <a:spLocks noGrp="1"/>
          </p:cNvSpPr>
          <p:nvPr>
            <p:ph type="sldNum" sz="quarter" idx="12"/>
          </p:nvPr>
        </p:nvSpPr>
        <p:spPr/>
        <p:txBody>
          <a:bodyPr/>
          <a:lstStyle/>
          <a:p>
            <a:fld id="{7870704B-CE94-48CC-AF30-84932A1262A7}" type="slidenum">
              <a:rPr lang="en-US" smtClean="0"/>
              <a:pPr/>
              <a:t>20</a:t>
            </a:fld>
            <a:endParaRPr lang="en-US" dirty="0"/>
          </a:p>
        </p:txBody>
      </p:sp>
      <p:pic>
        <p:nvPicPr>
          <p:cNvPr id="3074" name="Picture 2" descr="New data classes and elements in USCDI v3">
            <a:extLst>
              <a:ext uri="{FF2B5EF4-FFF2-40B4-BE49-F238E27FC236}">
                <a16:creationId xmlns:a16="http://schemas.microsoft.com/office/drawing/2014/main" id="{91E1754F-542C-58D7-E1E8-B4CDB27A20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1838"/>
            <a:ext cx="12192000" cy="673992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4C6D161-F79B-40F8-0B9C-B2BBA0F3E64E}"/>
              </a:ext>
            </a:extLst>
          </p:cNvPr>
          <p:cNvSpPr txBox="1"/>
          <p:nvPr/>
        </p:nvSpPr>
        <p:spPr>
          <a:xfrm>
            <a:off x="8362643" y="346559"/>
            <a:ext cx="2504049" cy="307777"/>
          </a:xfrm>
          <a:prstGeom prst="rect">
            <a:avLst/>
          </a:prstGeom>
          <a:noFill/>
        </p:spPr>
        <p:txBody>
          <a:bodyPr wrap="square" lIns="0" tIns="0" rIns="0" bIns="0" rtlCol="0">
            <a:spAutoFit/>
          </a:bodyPr>
          <a:lstStyle/>
          <a:p>
            <a:pPr>
              <a:lnSpc>
                <a:spcPct val="100000"/>
              </a:lnSpc>
              <a:spcAft>
                <a:spcPts val="600"/>
              </a:spcAft>
              <a:buSzPct val="100000"/>
            </a:pPr>
            <a:r>
              <a:rPr lang="en-US" sz="2000" b="1" dirty="0">
                <a:solidFill>
                  <a:schemeClr val="accent5">
                    <a:lumMod val="50000"/>
                  </a:schemeClr>
                </a:solidFill>
              </a:rPr>
              <a:t>As of July 2022</a:t>
            </a:r>
          </a:p>
        </p:txBody>
      </p:sp>
      <p:sp>
        <p:nvSpPr>
          <p:cNvPr id="7" name="TextBox 6">
            <a:extLst>
              <a:ext uri="{FF2B5EF4-FFF2-40B4-BE49-F238E27FC236}">
                <a16:creationId xmlns:a16="http://schemas.microsoft.com/office/drawing/2014/main" id="{2AAFD4B0-840C-CACF-44D9-9D833A651436}"/>
              </a:ext>
            </a:extLst>
          </p:cNvPr>
          <p:cNvSpPr txBox="1"/>
          <p:nvPr/>
        </p:nvSpPr>
        <p:spPr>
          <a:xfrm>
            <a:off x="1059543" y="654336"/>
            <a:ext cx="6945085" cy="461665"/>
          </a:xfrm>
          <a:prstGeom prst="rect">
            <a:avLst/>
          </a:prstGeom>
          <a:noFill/>
        </p:spPr>
        <p:txBody>
          <a:bodyPr wrap="square">
            <a:spAutoFit/>
          </a:bodyPr>
          <a:lstStyle/>
          <a:p>
            <a:r>
              <a:rPr lang="en-US" sz="2400" b="1" i="0" dirty="0">
                <a:solidFill>
                  <a:schemeClr val="accent5">
                    <a:lumMod val="50000"/>
                  </a:schemeClr>
                </a:solidFill>
                <a:effectLst/>
                <a:latin typeface="Yellix"/>
              </a:rPr>
              <a:t>The USCDI is setting the standard for healthcare data</a:t>
            </a:r>
            <a:r>
              <a:rPr lang="en-US" b="0" i="0" dirty="0">
                <a:solidFill>
                  <a:schemeClr val="accent5">
                    <a:lumMod val="50000"/>
                  </a:schemeClr>
                </a:solidFill>
                <a:effectLst/>
                <a:latin typeface="Yellix"/>
              </a:rPr>
              <a:t>.</a:t>
            </a:r>
            <a:endParaRPr lang="en-US" dirty="0">
              <a:solidFill>
                <a:schemeClr val="accent5">
                  <a:lumMod val="50000"/>
                </a:schemeClr>
              </a:solidFill>
            </a:endParaRPr>
          </a:p>
        </p:txBody>
      </p:sp>
    </p:spTree>
    <p:extLst>
      <p:ext uri="{BB962C8B-B14F-4D97-AF65-F5344CB8AC3E}">
        <p14:creationId xmlns:p14="http://schemas.microsoft.com/office/powerpoint/2010/main" val="22016816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7875CE1-E467-4B0B-84D9-37703961FB95}"/>
              </a:ext>
            </a:extLst>
          </p:cNvPr>
          <p:cNvSpPr>
            <a:spLocks noGrp="1"/>
          </p:cNvSpPr>
          <p:nvPr>
            <p:ph type="title"/>
          </p:nvPr>
        </p:nvSpPr>
        <p:spPr>
          <a:xfrm>
            <a:off x="1448973" y="365760"/>
            <a:ext cx="8535323" cy="1447274"/>
          </a:xfrm>
          <a:solidFill>
            <a:schemeClr val="bg1">
              <a:lumMod val="75000"/>
            </a:schemeClr>
          </a:solidFill>
        </p:spPr>
        <p:txBody>
          <a:bodyPr>
            <a:normAutofit/>
          </a:bodyPr>
          <a:lstStyle/>
          <a:p>
            <a:pPr algn="ctr"/>
            <a:br>
              <a:rPr lang="en-US" sz="1200" b="1" dirty="0"/>
            </a:br>
            <a:br>
              <a:rPr lang="en-US" sz="1200" b="1" dirty="0"/>
            </a:br>
            <a:br>
              <a:rPr lang="en-US" sz="1200" b="1" dirty="0"/>
            </a:br>
            <a:r>
              <a:rPr lang="en-US" b="1" dirty="0"/>
              <a:t>Overall goals of the rules</a:t>
            </a:r>
          </a:p>
        </p:txBody>
      </p:sp>
      <p:sp>
        <p:nvSpPr>
          <p:cNvPr id="3" name="Subtitle 2">
            <a:extLst>
              <a:ext uri="{FF2B5EF4-FFF2-40B4-BE49-F238E27FC236}">
                <a16:creationId xmlns:a16="http://schemas.microsoft.com/office/drawing/2014/main" id="{6AF8B26B-AB9C-49EC-9550-EDDC1E33A386}"/>
              </a:ext>
            </a:extLst>
          </p:cNvPr>
          <p:cNvSpPr>
            <a:spLocks noGrp="1"/>
          </p:cNvSpPr>
          <p:nvPr>
            <p:ph type="subTitle" idx="16"/>
          </p:nvPr>
        </p:nvSpPr>
        <p:spPr>
          <a:xfrm>
            <a:off x="1448973" y="2186678"/>
            <a:ext cx="8956268" cy="3331267"/>
          </a:xfrm>
        </p:spPr>
        <p:txBody>
          <a:bodyPr>
            <a:normAutofit/>
          </a:bodyPr>
          <a:lstStyle/>
          <a:p>
            <a:r>
              <a:rPr lang="en-US" sz="2800" b="1" dirty="0">
                <a:latin typeface="Tahoma" panose="020B0604030504040204" pitchFamily="34" charset="0"/>
                <a:ea typeface="Tahoma" panose="020B0604030504040204" pitchFamily="34" charset="0"/>
                <a:cs typeface="Tahoma" panose="020B0604030504040204" pitchFamily="34" charset="0"/>
              </a:rPr>
              <a:t>ONC </a:t>
            </a:r>
            <a:r>
              <a:rPr lang="en-US" sz="2800" dirty="0">
                <a:latin typeface="Tahoma" panose="020B0604030504040204" pitchFamily="34" charset="0"/>
                <a:ea typeface="Tahoma" panose="020B0604030504040204" pitchFamily="34" charset="0"/>
                <a:cs typeface="Tahoma" panose="020B0604030504040204" pitchFamily="34" charset="0"/>
              </a:rPr>
              <a:t>(Office of the National Coordinator) and </a:t>
            </a:r>
            <a:r>
              <a:rPr lang="en-US" sz="2800" b="1" dirty="0">
                <a:latin typeface="Tahoma" panose="020B0604030504040204" pitchFamily="34" charset="0"/>
                <a:ea typeface="Tahoma" panose="020B0604030504040204" pitchFamily="34" charset="0"/>
                <a:cs typeface="Tahoma" panose="020B0604030504040204" pitchFamily="34" charset="0"/>
              </a:rPr>
              <a:t>CMS</a:t>
            </a:r>
            <a:r>
              <a:rPr lang="en-US" sz="2800" dirty="0">
                <a:latin typeface="Tahoma" panose="020B0604030504040204" pitchFamily="34" charset="0"/>
                <a:ea typeface="Tahoma" panose="020B0604030504040204" pitchFamily="34" charset="0"/>
                <a:cs typeface="Tahoma" panose="020B0604030504040204" pitchFamily="34" charset="0"/>
              </a:rPr>
              <a:t> </a:t>
            </a:r>
          </a:p>
          <a:p>
            <a:r>
              <a:rPr lang="en-US" sz="2800" dirty="0">
                <a:latin typeface="Tahoma" panose="020B0604030504040204" pitchFamily="34" charset="0"/>
                <a:ea typeface="Tahoma" panose="020B0604030504040204" pitchFamily="34" charset="0"/>
                <a:cs typeface="Tahoma" panose="020B0604030504040204" pitchFamily="34" charset="0"/>
              </a:rPr>
              <a:t>aim to shift the way the healthcare system shares data, </a:t>
            </a:r>
          </a:p>
          <a:p>
            <a:endParaRPr lang="en-US" sz="2800" dirty="0">
              <a:latin typeface="Tahoma" panose="020B0604030504040204" pitchFamily="34" charset="0"/>
              <a:ea typeface="Tahoma" panose="020B0604030504040204" pitchFamily="34" charset="0"/>
              <a:cs typeface="Tahoma" panose="020B0604030504040204" pitchFamily="34" charset="0"/>
            </a:endParaRPr>
          </a:p>
          <a:p>
            <a:pPr marL="514350" indent="-514350">
              <a:buFont typeface="+mj-lt"/>
              <a:buAutoNum type="arabicPeriod"/>
            </a:pPr>
            <a:r>
              <a:rPr lang="en-US" sz="2800" dirty="0">
                <a:latin typeface="Tahoma" panose="020B0604030504040204" pitchFamily="34" charset="0"/>
                <a:ea typeface="Tahoma" panose="020B0604030504040204" pitchFamily="34" charset="0"/>
                <a:cs typeface="Tahoma" panose="020B0604030504040204" pitchFamily="34" charset="0"/>
              </a:rPr>
              <a:t>Moving from a system where healthcare organizations </a:t>
            </a:r>
            <a:r>
              <a:rPr lang="en-US" sz="2800" b="1" i="1" dirty="0">
                <a:solidFill>
                  <a:schemeClr val="accent1"/>
                </a:solidFill>
                <a:latin typeface="Tahoma" panose="020B0604030504040204" pitchFamily="34" charset="0"/>
                <a:ea typeface="Tahoma" panose="020B0604030504040204" pitchFamily="34" charset="0"/>
                <a:cs typeface="Tahoma" panose="020B0604030504040204" pitchFamily="34" charset="0"/>
              </a:rPr>
              <a:t>may</a:t>
            </a:r>
            <a:r>
              <a:rPr lang="en-US" sz="2800" dirty="0">
                <a:latin typeface="Tahoma" panose="020B0604030504040204" pitchFamily="34" charset="0"/>
                <a:ea typeface="Tahoma" panose="020B0604030504040204" pitchFamily="34" charset="0"/>
                <a:cs typeface="Tahoma" panose="020B0604030504040204" pitchFamily="34" charset="0"/>
              </a:rPr>
              <a:t> share data under HIPAA/</a:t>
            </a:r>
          </a:p>
          <a:p>
            <a:pPr marL="514350" indent="-514350">
              <a:buFont typeface="+mj-lt"/>
              <a:buAutoNum type="arabicPeriod"/>
            </a:pPr>
            <a:r>
              <a:rPr lang="en-US" sz="2800" dirty="0">
                <a:latin typeface="Tahoma" panose="020B0604030504040204" pitchFamily="34" charset="0"/>
                <a:ea typeface="Tahoma" panose="020B0604030504040204" pitchFamily="34" charset="0"/>
                <a:cs typeface="Tahoma" panose="020B0604030504040204" pitchFamily="34" charset="0"/>
              </a:rPr>
              <a:t>To one where they </a:t>
            </a:r>
            <a:r>
              <a:rPr lang="en-US" sz="2800" b="1" i="1" dirty="0">
                <a:solidFill>
                  <a:srgbClr val="C00000"/>
                </a:solidFill>
                <a:latin typeface="Tahoma" panose="020B0604030504040204" pitchFamily="34" charset="0"/>
                <a:ea typeface="Tahoma" panose="020B0604030504040204" pitchFamily="34" charset="0"/>
                <a:cs typeface="Tahoma" panose="020B0604030504040204" pitchFamily="34" charset="0"/>
              </a:rPr>
              <a:t>must</a:t>
            </a:r>
            <a:r>
              <a:rPr lang="en-US" sz="2800"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2800" dirty="0">
                <a:latin typeface="Tahoma" panose="020B0604030504040204" pitchFamily="34" charset="0"/>
                <a:ea typeface="Tahoma" panose="020B0604030504040204" pitchFamily="34" charset="0"/>
                <a:cs typeface="Tahoma" panose="020B0604030504040204" pitchFamily="34" charset="0"/>
              </a:rPr>
              <a:t>share data.</a:t>
            </a:r>
          </a:p>
          <a:p>
            <a:endParaRPr lang="en-US" sz="2800" dirty="0"/>
          </a:p>
        </p:txBody>
      </p:sp>
      <p:sp>
        <p:nvSpPr>
          <p:cNvPr id="7" name="Slide Number Placeholder 6">
            <a:extLst>
              <a:ext uri="{FF2B5EF4-FFF2-40B4-BE49-F238E27FC236}">
                <a16:creationId xmlns:a16="http://schemas.microsoft.com/office/drawing/2014/main" id="{BE0473F9-6AAC-4800-A85C-FA482390B597}"/>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70704B-CE94-48CC-AF30-84932A1262A7}" type="slidenum">
              <a:rPr kumimoji="0" lang="en-US" sz="75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75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503346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BF4A6-2A4B-4C89-A817-0D67030F4EC9}"/>
              </a:ext>
            </a:extLst>
          </p:cNvPr>
          <p:cNvSpPr>
            <a:spLocks noGrp="1"/>
          </p:cNvSpPr>
          <p:nvPr>
            <p:ph type="title"/>
          </p:nvPr>
        </p:nvSpPr>
        <p:spPr>
          <a:xfrm>
            <a:off x="1451579" y="705129"/>
            <a:ext cx="9603275" cy="1049235"/>
          </a:xfrm>
          <a:solidFill>
            <a:schemeClr val="bg1">
              <a:lumMod val="75000"/>
            </a:schemeClr>
          </a:solidFill>
        </p:spPr>
        <p:txBody>
          <a:bodyPr>
            <a:normAutofit/>
          </a:bodyPr>
          <a:lstStyle/>
          <a:p>
            <a:pPr algn="ctr"/>
            <a:br>
              <a:rPr lang="en-US" sz="1600" b="1" dirty="0">
                <a:solidFill>
                  <a:schemeClr val="accent1">
                    <a:lumMod val="50000"/>
                  </a:schemeClr>
                </a:solidFill>
                <a:effectLst/>
                <a:latin typeface="Aharoni" panose="02010803020104030203" pitchFamily="2" charset="-79"/>
                <a:ea typeface="Calibri" panose="020F0502020204030204" pitchFamily="34" charset="0"/>
                <a:cs typeface="Aharoni" panose="02010803020104030203" pitchFamily="2" charset="-79"/>
              </a:rPr>
            </a:br>
            <a:r>
              <a:rPr lang="en-US" sz="4800" b="1" dirty="0">
                <a:solidFill>
                  <a:schemeClr val="accent1">
                    <a:lumMod val="50000"/>
                  </a:schemeClr>
                </a:solidFill>
                <a:effectLst/>
                <a:latin typeface="Aharoni" panose="02010803020104030203" pitchFamily="2" charset="-79"/>
                <a:ea typeface="Calibri" panose="020F0502020204030204" pitchFamily="34" charset="0"/>
                <a:cs typeface="Aharoni" panose="02010803020104030203" pitchFamily="2" charset="-79"/>
              </a:rPr>
              <a:t>Definitions</a:t>
            </a:r>
            <a:endParaRPr lang="en-US" sz="4800" b="1" dirty="0">
              <a:solidFill>
                <a:schemeClr val="accent1">
                  <a:lumMod val="50000"/>
                </a:schemeClr>
              </a:solidFill>
              <a:latin typeface="Aharoni" panose="02010803020104030203" pitchFamily="2" charset="-79"/>
              <a:cs typeface="Aharoni" panose="02010803020104030203" pitchFamily="2" charset="-79"/>
            </a:endParaRPr>
          </a:p>
        </p:txBody>
      </p:sp>
      <p:sp>
        <p:nvSpPr>
          <p:cNvPr id="3" name="Content Placeholder 2">
            <a:extLst>
              <a:ext uri="{FF2B5EF4-FFF2-40B4-BE49-F238E27FC236}">
                <a16:creationId xmlns:a16="http://schemas.microsoft.com/office/drawing/2014/main" id="{42505F2D-6A89-498F-86E2-C86E93FA7904}"/>
              </a:ext>
            </a:extLst>
          </p:cNvPr>
          <p:cNvSpPr>
            <a:spLocks noGrp="1"/>
          </p:cNvSpPr>
          <p:nvPr>
            <p:ph idx="1"/>
          </p:nvPr>
        </p:nvSpPr>
        <p:spPr>
          <a:xfrm>
            <a:off x="1451579" y="2078797"/>
            <a:ext cx="9603275" cy="3785978"/>
          </a:xfrm>
        </p:spPr>
        <p:txBody>
          <a:bodyPr>
            <a:noAutofit/>
          </a:bodyPr>
          <a:lstStyle/>
          <a:p>
            <a:r>
              <a:rPr lang="en-US" sz="2400" b="1" i="1" dirty="0">
                <a:effectLst/>
                <a:latin typeface="Tahoma" pitchFamily="34" charset="0"/>
                <a:ea typeface="Tahoma" pitchFamily="34" charset="0"/>
                <a:cs typeface="Tahoma" pitchFamily="34" charset="0"/>
              </a:rPr>
              <a:t>Access:</a:t>
            </a:r>
            <a:r>
              <a:rPr lang="en-US" sz="2400" b="1" dirty="0">
                <a:effectLst/>
                <a:latin typeface="Tahoma" pitchFamily="34" charset="0"/>
                <a:ea typeface="Tahoma" pitchFamily="34" charset="0"/>
                <a:cs typeface="Tahoma" pitchFamily="34" charset="0"/>
              </a:rPr>
              <a:t> </a:t>
            </a:r>
            <a:r>
              <a:rPr lang="en-US" sz="2400" dirty="0">
                <a:effectLst/>
                <a:latin typeface="Tahoma" pitchFamily="34" charset="0"/>
                <a:ea typeface="Tahoma" pitchFamily="34" charset="0"/>
                <a:cs typeface="Tahoma" pitchFamily="34" charset="0"/>
              </a:rPr>
              <a:t>EHI </a:t>
            </a:r>
            <a:r>
              <a:rPr lang="en-US" sz="2400" dirty="0">
                <a:latin typeface="Tahoma" pitchFamily="34" charset="0"/>
                <a:ea typeface="Tahoma" pitchFamily="34" charset="0"/>
                <a:cs typeface="Tahoma" pitchFamily="34" charset="0"/>
              </a:rPr>
              <a:t>is </a:t>
            </a:r>
            <a:r>
              <a:rPr lang="en-US" sz="2400" dirty="0">
                <a:effectLst/>
                <a:latin typeface="Tahoma" pitchFamily="34" charset="0"/>
                <a:ea typeface="Tahoma" pitchFamily="34" charset="0"/>
                <a:cs typeface="Tahoma" pitchFamily="34" charset="0"/>
              </a:rPr>
              <a:t>available for exchange or use. </a:t>
            </a:r>
          </a:p>
          <a:p>
            <a:r>
              <a:rPr lang="en-US" sz="2400" b="1" i="1" dirty="0">
                <a:effectLst/>
                <a:latin typeface="Tahoma" pitchFamily="34" charset="0"/>
                <a:ea typeface="Tahoma" pitchFamily="34" charset="0"/>
                <a:cs typeface="Tahoma" pitchFamily="34" charset="0"/>
              </a:rPr>
              <a:t>Actor:</a:t>
            </a:r>
            <a:r>
              <a:rPr lang="en-US" sz="2400" b="1" dirty="0">
                <a:effectLst/>
                <a:latin typeface="Tahoma" pitchFamily="34" charset="0"/>
                <a:ea typeface="Tahoma" pitchFamily="34" charset="0"/>
                <a:cs typeface="Tahoma" pitchFamily="34" charset="0"/>
              </a:rPr>
              <a:t> </a:t>
            </a:r>
            <a:r>
              <a:rPr lang="en-US" sz="2400" b="1" dirty="0">
                <a:latin typeface="Tahoma" pitchFamily="34" charset="0"/>
                <a:ea typeface="Tahoma" pitchFamily="34" charset="0"/>
                <a:cs typeface="Tahoma" pitchFamily="34" charset="0"/>
              </a:rPr>
              <a:t> </a:t>
            </a:r>
            <a:r>
              <a:rPr lang="en-US" sz="2400" dirty="0">
                <a:latin typeface="Tahoma" pitchFamily="34" charset="0"/>
                <a:ea typeface="Tahoma" pitchFamily="34" charset="0"/>
                <a:cs typeface="Tahoma" pitchFamily="34" charset="0"/>
              </a:rPr>
              <a:t>P</a:t>
            </a:r>
            <a:r>
              <a:rPr lang="en-US" sz="2400" dirty="0">
                <a:effectLst/>
                <a:latin typeface="Tahoma" pitchFamily="34" charset="0"/>
                <a:ea typeface="Tahoma" pitchFamily="34" charset="0"/>
                <a:cs typeface="Tahoma" pitchFamily="34" charset="0"/>
              </a:rPr>
              <a:t>rovider, health IT developer &amp; health information network</a:t>
            </a:r>
          </a:p>
          <a:p>
            <a:r>
              <a:rPr lang="en-US" sz="2400" b="1" i="1" dirty="0">
                <a:effectLst/>
                <a:latin typeface="Tahoma" pitchFamily="34" charset="0"/>
                <a:ea typeface="Tahoma" pitchFamily="34" charset="0"/>
                <a:cs typeface="Tahoma" pitchFamily="34" charset="0"/>
              </a:rPr>
              <a:t>Exchange:</a:t>
            </a:r>
            <a:r>
              <a:rPr lang="en-US" sz="2400" b="1" dirty="0">
                <a:effectLst/>
                <a:latin typeface="Tahoma" pitchFamily="34" charset="0"/>
                <a:ea typeface="Tahoma" pitchFamily="34" charset="0"/>
                <a:cs typeface="Tahoma" pitchFamily="34" charset="0"/>
              </a:rPr>
              <a:t> </a:t>
            </a:r>
            <a:r>
              <a:rPr lang="en-US" sz="2400" dirty="0">
                <a:effectLst/>
                <a:latin typeface="Tahoma" pitchFamily="34" charset="0"/>
                <a:ea typeface="Tahoma" pitchFamily="34" charset="0"/>
                <a:cs typeface="Tahoma" pitchFamily="34" charset="0"/>
              </a:rPr>
              <a:t>transmitted between technologies, systems, platforms, or networks.</a:t>
            </a:r>
          </a:p>
          <a:p>
            <a:r>
              <a:rPr lang="en-US" sz="2400" b="1" i="1" dirty="0">
                <a:effectLst/>
                <a:latin typeface="Tahoma" pitchFamily="34" charset="0"/>
                <a:ea typeface="Tahoma" pitchFamily="34" charset="0"/>
                <a:cs typeface="Tahoma" pitchFamily="34" charset="0"/>
              </a:rPr>
              <a:t>Interference</a:t>
            </a:r>
            <a:r>
              <a:rPr lang="en-US" sz="2400" b="1" dirty="0">
                <a:effectLst/>
                <a:latin typeface="Tahoma" pitchFamily="34" charset="0"/>
                <a:ea typeface="Tahoma" pitchFamily="34" charset="0"/>
                <a:cs typeface="Tahoma" pitchFamily="34" charset="0"/>
              </a:rPr>
              <a:t> : </a:t>
            </a:r>
            <a:r>
              <a:rPr lang="en-US" sz="2400" dirty="0">
                <a:effectLst/>
                <a:latin typeface="Tahoma" pitchFamily="34" charset="0"/>
                <a:ea typeface="Tahoma" pitchFamily="34" charset="0"/>
                <a:cs typeface="Tahoma" pitchFamily="34" charset="0"/>
              </a:rPr>
              <a:t>prevent, materially discourage, or otherwise inhibit access to EHI.   (e.g., </a:t>
            </a:r>
            <a:r>
              <a:rPr lang="en-US" sz="2400" b="1" i="1" dirty="0">
                <a:effectLst/>
                <a:latin typeface="Tahoma" pitchFamily="34" charset="0"/>
                <a:ea typeface="Tahoma" pitchFamily="34" charset="0"/>
                <a:cs typeface="Tahoma" pitchFamily="34" charset="0"/>
              </a:rPr>
              <a:t>Information Blocking</a:t>
            </a:r>
            <a:r>
              <a:rPr lang="en-US" sz="2400" dirty="0">
                <a:effectLst/>
                <a:latin typeface="Tahoma" pitchFamily="34" charset="0"/>
                <a:ea typeface="Tahoma" pitchFamily="34" charset="0"/>
                <a:cs typeface="Tahoma" pitchFamily="34" charset="0"/>
              </a:rPr>
              <a:t>)</a:t>
            </a:r>
            <a:endParaRPr lang="en-US" sz="2400"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5951781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48D64-513B-4B9D-99B8-D6C0AB0E7D26}"/>
              </a:ext>
            </a:extLst>
          </p:cNvPr>
          <p:cNvSpPr>
            <a:spLocks noGrp="1"/>
          </p:cNvSpPr>
          <p:nvPr>
            <p:ph type="title"/>
          </p:nvPr>
        </p:nvSpPr>
        <p:spPr>
          <a:solidFill>
            <a:schemeClr val="bg1">
              <a:lumMod val="75000"/>
            </a:schemeClr>
          </a:solidFill>
        </p:spPr>
        <p:txBody>
          <a:bodyPr>
            <a:normAutofit/>
          </a:bodyPr>
          <a:lstStyle/>
          <a:p>
            <a:pPr algn="ctr"/>
            <a:r>
              <a:rPr lang="en-US" sz="5400" b="1" dirty="0">
                <a:solidFill>
                  <a:schemeClr val="accent1">
                    <a:lumMod val="50000"/>
                  </a:schemeClr>
                </a:solidFill>
                <a:effectLst/>
                <a:latin typeface="Aharoni" panose="02010803020104030203" pitchFamily="2" charset="-79"/>
                <a:ea typeface="Calibri" panose="020F0502020204030204" pitchFamily="34" charset="0"/>
                <a:cs typeface="Aharoni" panose="02010803020104030203" pitchFamily="2" charset="-79"/>
              </a:rPr>
              <a:t>Interoperability element </a:t>
            </a:r>
            <a:endParaRPr lang="en-US" sz="5400" b="1" dirty="0">
              <a:solidFill>
                <a:schemeClr val="accent1">
                  <a:lumMod val="50000"/>
                </a:schemeClr>
              </a:solidFill>
              <a:latin typeface="Aharoni" panose="02010803020104030203" pitchFamily="2" charset="-79"/>
              <a:cs typeface="Aharoni" panose="02010803020104030203" pitchFamily="2" charset="-79"/>
            </a:endParaRPr>
          </a:p>
        </p:txBody>
      </p:sp>
      <p:sp>
        <p:nvSpPr>
          <p:cNvPr id="3" name="Content Placeholder 2">
            <a:extLst>
              <a:ext uri="{FF2B5EF4-FFF2-40B4-BE49-F238E27FC236}">
                <a16:creationId xmlns:a16="http://schemas.microsoft.com/office/drawing/2014/main" id="{63E3B190-C2FF-47C3-AC0F-ACC48EDB1FCA}"/>
              </a:ext>
            </a:extLst>
          </p:cNvPr>
          <p:cNvSpPr>
            <a:spLocks noGrp="1"/>
          </p:cNvSpPr>
          <p:nvPr>
            <p:ph idx="1"/>
          </p:nvPr>
        </p:nvSpPr>
        <p:spPr>
          <a:xfrm>
            <a:off x="795130" y="2015732"/>
            <a:ext cx="10734261" cy="4037749"/>
          </a:xfrm>
        </p:spPr>
        <p:txBody>
          <a:bodyPr>
            <a:noAutofit/>
          </a:bodyPr>
          <a:lstStyle/>
          <a:p>
            <a:pPr marL="175260">
              <a:buNone/>
            </a:pPr>
            <a:r>
              <a:rPr lang="en-US" sz="2800" b="1" dirty="0">
                <a:latin typeface="Times New Roman" panose="02020603050405020304" pitchFamily="18" charset="0"/>
                <a:ea typeface="Times New Roman" panose="02020603050405020304" pitchFamily="18" charset="0"/>
              </a:rPr>
              <a:t>Interoperability elements are what:</a:t>
            </a:r>
          </a:p>
          <a:p>
            <a:pPr marL="175260">
              <a:buNone/>
            </a:pPr>
            <a:r>
              <a:rPr lang="en-US" sz="2800" dirty="0">
                <a:latin typeface="Times New Roman" panose="02020603050405020304" pitchFamily="18" charset="0"/>
                <a:ea typeface="Times New Roman" panose="02020603050405020304" pitchFamily="18" charset="0"/>
              </a:rPr>
              <a:t>(1) May be necessary to access, exchange, or use EHI; and </a:t>
            </a:r>
          </a:p>
          <a:p>
            <a:pPr>
              <a:buNone/>
            </a:pPr>
            <a:r>
              <a:rPr lang="en-US" sz="2800" dirty="0">
                <a:latin typeface="Calibri" panose="020F0502020204030204" pitchFamily="34" charset="0"/>
                <a:ea typeface="Calibri" panose="020F0502020204030204" pitchFamily="34" charset="0"/>
                <a:cs typeface="Times New Roman" panose="02020603050405020304" pitchFamily="18" charset="0"/>
              </a:rPr>
              <a:t>(2) Controlled by the </a:t>
            </a:r>
            <a:r>
              <a:rPr lang="en-US" sz="2800" b="1" dirty="0">
                <a:latin typeface="Calibri" panose="020F0502020204030204" pitchFamily="34" charset="0"/>
                <a:ea typeface="Calibri" panose="020F0502020204030204" pitchFamily="34" charset="0"/>
                <a:cs typeface="Times New Roman" panose="02020603050405020304" pitchFamily="18" charset="0"/>
              </a:rPr>
              <a:t>actor</a:t>
            </a:r>
            <a:r>
              <a:rPr lang="en-US" sz="2800" dirty="0">
                <a:latin typeface="Calibri" panose="020F0502020204030204" pitchFamily="34" charset="0"/>
                <a:ea typeface="Calibri" panose="020F0502020204030204" pitchFamily="34" charset="0"/>
                <a:cs typeface="Times New Roman" panose="02020603050405020304" pitchFamily="18" charset="0"/>
              </a:rPr>
              <a:t>.</a:t>
            </a:r>
            <a:endParaRPr lang="en-US" sz="2800" dirty="0"/>
          </a:p>
          <a:p>
            <a:pPr marL="87630" marR="0">
              <a:buNone/>
            </a:pPr>
            <a:r>
              <a:rPr lang="en-US" sz="2800" b="1" dirty="0">
                <a:latin typeface="Times New Roman" panose="02020603050405020304" pitchFamily="18" charset="0"/>
                <a:ea typeface="Times New Roman" panose="02020603050405020304" pitchFamily="18" charset="0"/>
              </a:rPr>
              <a:t>They include - </a:t>
            </a:r>
            <a:r>
              <a:rPr lang="en-US" sz="2800" dirty="0">
                <a:latin typeface="Times New Roman" panose="02020603050405020304" pitchFamily="18" charset="0"/>
                <a:ea typeface="Times New Roman" panose="02020603050405020304" pitchFamily="18" charset="0"/>
              </a:rPr>
              <a:t>H</a:t>
            </a:r>
            <a:r>
              <a:rPr lang="en-US" sz="2800" dirty="0">
                <a:effectLst/>
                <a:latin typeface="Times New Roman" panose="02020603050405020304" pitchFamily="18" charset="0"/>
                <a:ea typeface="Times New Roman" panose="02020603050405020304" pitchFamily="18" charset="0"/>
              </a:rPr>
              <a:t>ardware, software, integrated technologies or related licenses, technical information, privileges, rights, intellectual property, upgrades, or services that: </a:t>
            </a:r>
          </a:p>
        </p:txBody>
      </p:sp>
    </p:spTree>
    <p:extLst>
      <p:ext uri="{BB962C8B-B14F-4D97-AF65-F5344CB8AC3E}">
        <p14:creationId xmlns:p14="http://schemas.microsoft.com/office/powerpoint/2010/main" val="17929893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36A9C-6BCA-45DC-A512-028C1ECECFA5}"/>
              </a:ext>
            </a:extLst>
          </p:cNvPr>
          <p:cNvSpPr>
            <a:spLocks noGrp="1"/>
          </p:cNvSpPr>
          <p:nvPr>
            <p:ph type="title"/>
          </p:nvPr>
        </p:nvSpPr>
        <p:spPr>
          <a:xfrm>
            <a:off x="1451579" y="365761"/>
            <a:ext cx="9603275" cy="1487994"/>
          </a:xfrm>
          <a:solidFill>
            <a:schemeClr val="bg1">
              <a:lumMod val="75000"/>
            </a:schemeClr>
          </a:solidFill>
        </p:spPr>
        <p:txBody>
          <a:bodyPr>
            <a:noAutofit/>
          </a:bodyPr>
          <a:lstStyle/>
          <a:p>
            <a:pPr algn="ctr"/>
            <a:r>
              <a:rPr lang="en-US" sz="4800" b="1" i="1" dirty="0">
                <a:solidFill>
                  <a:schemeClr val="accent1">
                    <a:lumMod val="50000"/>
                  </a:schemeClr>
                </a:solidFill>
                <a:effectLst/>
                <a:latin typeface="Aharoni" panose="02010803020104030203" pitchFamily="2" charset="-79"/>
                <a:ea typeface="Calibri" panose="020F0502020204030204" pitchFamily="34" charset="0"/>
                <a:cs typeface="Aharoni" panose="02010803020104030203" pitchFamily="2" charset="-79"/>
              </a:rPr>
              <a:t>Permissible purpose</a:t>
            </a:r>
            <a:r>
              <a:rPr lang="en-US" sz="4800" b="1" dirty="0">
                <a:solidFill>
                  <a:schemeClr val="accent1">
                    <a:lumMod val="50000"/>
                  </a:schemeClr>
                </a:solidFill>
                <a:effectLst/>
                <a:latin typeface="Aharoni" panose="02010803020104030203" pitchFamily="2" charset="-79"/>
                <a:ea typeface="Calibri" panose="020F0502020204030204" pitchFamily="34" charset="0"/>
                <a:cs typeface="Aharoni" panose="02010803020104030203" pitchFamily="2" charset="-79"/>
              </a:rPr>
              <a:t> </a:t>
            </a:r>
            <a:br>
              <a:rPr lang="en-US" sz="4800" b="1" dirty="0">
                <a:solidFill>
                  <a:schemeClr val="accent1">
                    <a:lumMod val="50000"/>
                  </a:schemeClr>
                </a:solidFill>
                <a:effectLst/>
                <a:latin typeface="Aharoni" panose="02010803020104030203" pitchFamily="2" charset="-79"/>
                <a:ea typeface="Calibri" panose="020F0502020204030204" pitchFamily="34" charset="0"/>
                <a:cs typeface="Aharoni" panose="02010803020104030203" pitchFamily="2" charset="-79"/>
              </a:rPr>
            </a:br>
            <a:r>
              <a:rPr lang="en-US" sz="4800" b="1" dirty="0">
                <a:solidFill>
                  <a:schemeClr val="accent1">
                    <a:lumMod val="50000"/>
                  </a:schemeClr>
                </a:solidFill>
                <a:effectLst/>
                <a:latin typeface="Aharoni" panose="02010803020104030203" pitchFamily="2" charset="-79"/>
                <a:ea typeface="Calibri" panose="020F0502020204030204" pitchFamily="34" charset="0"/>
                <a:cs typeface="Aharoni" panose="02010803020104030203" pitchFamily="2" charset="-79"/>
              </a:rPr>
              <a:t>And USE</a:t>
            </a:r>
            <a:endParaRPr lang="en-US" sz="4800" b="1" dirty="0">
              <a:solidFill>
                <a:schemeClr val="accent1">
                  <a:lumMod val="50000"/>
                </a:schemeClr>
              </a:solidFill>
              <a:latin typeface="Aharoni" panose="02010803020104030203" pitchFamily="2" charset="-79"/>
              <a:cs typeface="Aharoni" panose="02010803020104030203" pitchFamily="2" charset="-79"/>
            </a:endParaRPr>
          </a:p>
        </p:txBody>
      </p:sp>
      <p:sp>
        <p:nvSpPr>
          <p:cNvPr id="3" name="Content Placeholder 2">
            <a:extLst>
              <a:ext uri="{FF2B5EF4-FFF2-40B4-BE49-F238E27FC236}">
                <a16:creationId xmlns:a16="http://schemas.microsoft.com/office/drawing/2014/main" id="{5410376A-095E-42A9-8169-A9A3D166159C}"/>
              </a:ext>
            </a:extLst>
          </p:cNvPr>
          <p:cNvSpPr>
            <a:spLocks noGrp="1"/>
          </p:cNvSpPr>
          <p:nvPr>
            <p:ph idx="1"/>
          </p:nvPr>
        </p:nvSpPr>
        <p:spPr>
          <a:xfrm>
            <a:off x="894523" y="2015732"/>
            <a:ext cx="10595112" cy="3450613"/>
          </a:xfrm>
        </p:spPr>
        <p:txBody>
          <a:bodyPr>
            <a:noAutofit/>
          </a:bodyPr>
          <a:lstStyle/>
          <a:p>
            <a:r>
              <a:rPr lang="en-US" sz="3200" b="1" i="1" dirty="0">
                <a:effectLst/>
                <a:latin typeface="Calibri" panose="020F0502020204030204" pitchFamily="34" charset="0"/>
                <a:ea typeface="Calibri" panose="020F0502020204030204" pitchFamily="34" charset="0"/>
                <a:cs typeface="Times New Roman" panose="02020603050405020304" pitchFamily="18" charset="0"/>
              </a:rPr>
              <a:t>Permissible Pur</a:t>
            </a:r>
            <a:r>
              <a:rPr lang="en-US" sz="3200" b="1" i="1" dirty="0">
                <a:latin typeface="Calibri" panose="020F0502020204030204" pitchFamily="34" charset="0"/>
                <a:ea typeface="Calibri" panose="020F0502020204030204" pitchFamily="34" charset="0"/>
                <a:cs typeface="Times New Roman" panose="02020603050405020304" pitchFamily="18" charset="0"/>
              </a:rPr>
              <a:t>pose</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dirty="0">
                <a:effectLst/>
                <a:latin typeface="Calibri" panose="020F0502020204030204" pitchFamily="34" charset="0"/>
                <a:ea typeface="Calibri" panose="020F0502020204030204" pitchFamily="34" charset="0"/>
                <a:cs typeface="Times New Roman" panose="02020603050405020304" pitchFamily="18" charset="0"/>
              </a:rPr>
              <a:t>purpose for which a person is authorized, permitted, or required to access, exchange, or use EHI under applicable law</a:t>
            </a:r>
            <a:r>
              <a:rPr lang="en-US" sz="3200" dirty="0">
                <a:latin typeface="Calibri" panose="020F0502020204030204" pitchFamily="34" charset="0"/>
                <a:ea typeface="Calibri" panose="020F0502020204030204" pitchFamily="34" charset="0"/>
                <a:cs typeface="Times New Roman" panose="02020603050405020304" pitchFamily="18" charset="0"/>
              </a:rPr>
              <a:t>. </a:t>
            </a:r>
          </a:p>
          <a:p>
            <a:pPr>
              <a:buNone/>
            </a:pPr>
            <a:r>
              <a:rPr lang="en-US" sz="3200" dirty="0">
                <a:latin typeface="Calibri" panose="020F0502020204030204" pitchFamily="34" charset="0"/>
                <a:ea typeface="Calibri" panose="020F0502020204030204" pitchFamily="34" charset="0"/>
                <a:cs typeface="Times New Roman" panose="02020603050405020304" pitchFamily="18" charset="0"/>
              </a:rPr>
              <a:t>Once EHI is accessed or exchanged,</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3200" b="1" i="1" dirty="0">
                <a:effectLst/>
                <a:latin typeface="Calibri" panose="020F0502020204030204" pitchFamily="34" charset="0"/>
                <a:ea typeface="Calibri" panose="020F0502020204030204" pitchFamily="34" charset="0"/>
                <a:cs typeface="Times New Roman" panose="02020603050405020304" pitchFamily="18" charset="0"/>
              </a:rPr>
              <a:t>Use:</a:t>
            </a:r>
            <a:r>
              <a:rPr lang="en-US" sz="3200" dirty="0">
                <a:effectLst/>
                <a:latin typeface="Calibri" panose="020F0502020204030204" pitchFamily="34" charset="0"/>
                <a:ea typeface="Calibri" panose="020F0502020204030204" pitchFamily="34" charset="0"/>
                <a:cs typeface="Times New Roman" panose="02020603050405020304" pitchFamily="18" charset="0"/>
              </a:rPr>
              <a:t> is the ability for EHI to be understood and acted upon.</a:t>
            </a:r>
            <a:endParaRPr lang="en-US" sz="3200" dirty="0"/>
          </a:p>
        </p:txBody>
      </p:sp>
    </p:spTree>
    <p:extLst>
      <p:ext uri="{BB962C8B-B14F-4D97-AF65-F5344CB8AC3E}">
        <p14:creationId xmlns:p14="http://schemas.microsoft.com/office/powerpoint/2010/main" val="29436452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D1454-E1CC-4591-99BA-6B1824DDCABA}"/>
              </a:ext>
            </a:extLst>
          </p:cNvPr>
          <p:cNvSpPr>
            <a:spLocks noGrp="1"/>
          </p:cNvSpPr>
          <p:nvPr>
            <p:ph type="title"/>
          </p:nvPr>
        </p:nvSpPr>
        <p:spPr>
          <a:xfrm>
            <a:off x="1453386" y="347472"/>
            <a:ext cx="9603275" cy="1287621"/>
          </a:xfrm>
          <a:solidFill>
            <a:schemeClr val="bg1">
              <a:lumMod val="75000"/>
            </a:schemeClr>
          </a:solidFill>
        </p:spPr>
        <p:txBody>
          <a:bodyPr>
            <a:normAutofit fontScale="90000"/>
          </a:bodyPr>
          <a:lstStyle/>
          <a:p>
            <a:pPr algn="ctr"/>
            <a:r>
              <a:rPr lang="en-US" sz="4400" b="1" dirty="0">
                <a:solidFill>
                  <a:schemeClr val="accent1">
                    <a:lumMod val="50000"/>
                  </a:schemeClr>
                </a:solidFill>
                <a:effectLst/>
                <a:latin typeface="Aharoni" panose="02010803020104030203" pitchFamily="2" charset="-79"/>
                <a:ea typeface="Calibri" panose="020F0502020204030204" pitchFamily="34" charset="0"/>
                <a:cs typeface="Aharoni" panose="02010803020104030203" pitchFamily="2" charset="-79"/>
              </a:rPr>
              <a:t>Electronic health information (EHI) </a:t>
            </a:r>
            <a:endParaRPr lang="en-US" sz="4400" b="1" dirty="0">
              <a:solidFill>
                <a:schemeClr val="accent1">
                  <a:lumMod val="50000"/>
                </a:schemeClr>
              </a:solidFill>
              <a:latin typeface="Aharoni" panose="02010803020104030203" pitchFamily="2" charset="-79"/>
              <a:cs typeface="Aharoni" panose="02010803020104030203" pitchFamily="2" charset="-79"/>
            </a:endParaRPr>
          </a:p>
        </p:txBody>
      </p:sp>
      <p:sp>
        <p:nvSpPr>
          <p:cNvPr id="3" name="Content Placeholder 2">
            <a:extLst>
              <a:ext uri="{FF2B5EF4-FFF2-40B4-BE49-F238E27FC236}">
                <a16:creationId xmlns:a16="http://schemas.microsoft.com/office/drawing/2014/main" id="{07FFE05F-2F40-4D3F-9E16-0E7308D4C947}"/>
              </a:ext>
            </a:extLst>
          </p:cNvPr>
          <p:cNvSpPr>
            <a:spLocks noGrp="1"/>
          </p:cNvSpPr>
          <p:nvPr>
            <p:ph idx="1"/>
          </p:nvPr>
        </p:nvSpPr>
        <p:spPr>
          <a:xfrm>
            <a:off x="1463039" y="2286000"/>
            <a:ext cx="9619489" cy="3840480"/>
          </a:xfrm>
        </p:spPr>
        <p:txBody>
          <a:bodyPr>
            <a:normAutofit/>
          </a:bodyPr>
          <a:lstStyle/>
          <a:p>
            <a:pPr marL="87630" marR="0"/>
            <a:r>
              <a:rPr lang="en-US" sz="2800" dirty="0">
                <a:effectLst/>
                <a:latin typeface="Times New Roman" panose="02020603050405020304" pitchFamily="18" charset="0"/>
                <a:ea typeface="Times New Roman" panose="02020603050405020304" pitchFamily="18" charset="0"/>
              </a:rPr>
              <a:t>What’s included in a designated medical record.</a:t>
            </a:r>
          </a:p>
          <a:p>
            <a:pPr marL="87630" marR="0"/>
            <a:r>
              <a:rPr lang="en-US" sz="2800" b="1" dirty="0">
                <a:effectLst/>
                <a:latin typeface="Times New Roman" panose="02020603050405020304" pitchFamily="18" charset="0"/>
                <a:ea typeface="Times New Roman" panose="02020603050405020304" pitchFamily="18" charset="0"/>
              </a:rPr>
              <a:t>EHI shall not include: </a:t>
            </a:r>
          </a:p>
          <a:p>
            <a:pPr marL="632460" lvl="1">
              <a:buNone/>
            </a:pPr>
            <a:r>
              <a:rPr lang="en-US" sz="2800" dirty="0">
                <a:effectLst/>
                <a:latin typeface="Times New Roman" panose="02020603050405020304" pitchFamily="18" charset="0"/>
                <a:ea typeface="Times New Roman" panose="02020603050405020304" pitchFamily="18" charset="0"/>
              </a:rPr>
              <a:t>(1) Psychotherapy notes; or </a:t>
            </a:r>
          </a:p>
          <a:p>
            <a:pPr marL="632460" lvl="1">
              <a:buNone/>
            </a:pPr>
            <a:r>
              <a:rPr lang="en-US" sz="2800" dirty="0">
                <a:effectLst/>
                <a:latin typeface="Times New Roman" panose="02020603050405020304" pitchFamily="18" charset="0"/>
                <a:ea typeface="Times New Roman" panose="02020603050405020304" pitchFamily="18" charset="0"/>
              </a:rPr>
              <a:t>(2) Information compiled in reasonable anticipation of, or for use in, a civil, criminal, or administrative action or proceeding.</a:t>
            </a:r>
            <a:endParaRPr lang="en-US" sz="2800" dirty="0"/>
          </a:p>
        </p:txBody>
      </p:sp>
    </p:spTree>
    <p:extLst>
      <p:ext uri="{BB962C8B-B14F-4D97-AF65-F5344CB8AC3E}">
        <p14:creationId xmlns:p14="http://schemas.microsoft.com/office/powerpoint/2010/main" val="16457915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88232-2CF2-4385-A5FA-89AF86684FC0}"/>
              </a:ext>
            </a:extLst>
          </p:cNvPr>
          <p:cNvSpPr>
            <a:spLocks noGrp="1"/>
          </p:cNvSpPr>
          <p:nvPr>
            <p:ph type="title"/>
          </p:nvPr>
        </p:nvSpPr>
        <p:spPr>
          <a:xfrm>
            <a:off x="1451579" y="457201"/>
            <a:ext cx="9603275" cy="1396554"/>
          </a:xfrm>
          <a:solidFill>
            <a:schemeClr val="bg1">
              <a:lumMod val="75000"/>
            </a:schemeClr>
          </a:solidFill>
        </p:spPr>
        <p:txBody>
          <a:bodyPr>
            <a:noAutofit/>
          </a:bodyPr>
          <a:lstStyle/>
          <a:p>
            <a:pPr algn="ctr"/>
            <a:r>
              <a:rPr lang="en-US" sz="4000" b="1" dirty="0">
                <a:solidFill>
                  <a:schemeClr val="accent1">
                    <a:lumMod val="50000"/>
                  </a:schemeClr>
                </a:solidFill>
                <a:effectLst/>
                <a:latin typeface="Aharoni" panose="02010803020104030203" pitchFamily="2" charset="-79"/>
                <a:ea typeface="Calibri" panose="020F0502020204030204" pitchFamily="34" charset="0"/>
                <a:cs typeface="Aharoni" panose="02010803020104030203" pitchFamily="2" charset="-79"/>
              </a:rPr>
              <a:t>EVALUATION OF claim or report of information blocking</a:t>
            </a:r>
            <a:endParaRPr lang="en-US" sz="4000" b="1" dirty="0">
              <a:solidFill>
                <a:schemeClr val="accent1">
                  <a:lumMod val="50000"/>
                </a:schemeClr>
              </a:solidFill>
              <a:latin typeface="Aharoni" panose="02010803020104030203" pitchFamily="2" charset="-79"/>
              <a:cs typeface="Aharoni" panose="02010803020104030203" pitchFamily="2" charset="-79"/>
            </a:endParaRPr>
          </a:p>
        </p:txBody>
      </p:sp>
      <p:sp>
        <p:nvSpPr>
          <p:cNvPr id="3" name="Content Placeholder 2">
            <a:extLst>
              <a:ext uri="{FF2B5EF4-FFF2-40B4-BE49-F238E27FC236}">
                <a16:creationId xmlns:a16="http://schemas.microsoft.com/office/drawing/2014/main" id="{C8B8A323-F8A9-48C8-A790-866D8B8B4D03}"/>
              </a:ext>
            </a:extLst>
          </p:cNvPr>
          <p:cNvSpPr>
            <a:spLocks noGrp="1"/>
          </p:cNvSpPr>
          <p:nvPr>
            <p:ph idx="1"/>
          </p:nvPr>
        </p:nvSpPr>
        <p:spPr>
          <a:xfrm>
            <a:off x="596348" y="2394857"/>
            <a:ext cx="11131825" cy="3658624"/>
          </a:xfrm>
          <a:noFill/>
        </p:spPr>
        <p:txBody>
          <a:bodyPr>
            <a:noAutofit/>
          </a:bodyPr>
          <a:lstStyle/>
          <a:p>
            <a:r>
              <a:rPr lang="en-US" sz="2800" dirty="0">
                <a:solidFill>
                  <a:srgbClr val="000000"/>
                </a:solidFill>
                <a:effectLst/>
                <a:latin typeface="Helvetica" panose="020B0604020202020204" pitchFamily="34" charset="0"/>
                <a:ea typeface="Times New Roman" panose="02020603050405020304" pitchFamily="18" charset="0"/>
              </a:rPr>
              <a:t>Generally, a delay should be </a:t>
            </a:r>
            <a:r>
              <a:rPr lang="en-US" sz="2800" dirty="0">
                <a:solidFill>
                  <a:srgbClr val="000000"/>
                </a:solidFill>
                <a:latin typeface="Helvetica" panose="020B0604020202020204" pitchFamily="34" charset="0"/>
                <a:ea typeface="Times New Roman" panose="02020603050405020304" pitchFamily="18" charset="0"/>
              </a:rPr>
              <a:t>n</a:t>
            </a:r>
            <a:r>
              <a:rPr lang="en-US" sz="2800" dirty="0">
                <a:solidFill>
                  <a:srgbClr val="000000"/>
                </a:solidFill>
                <a:effectLst/>
                <a:latin typeface="Helvetica" panose="020B0604020202020204" pitchFamily="34" charset="0"/>
                <a:ea typeface="Times New Roman" panose="02020603050405020304" pitchFamily="18" charset="0"/>
              </a:rPr>
              <a:t>o longer than necessary to fulfill each patient’s request.</a:t>
            </a:r>
          </a:p>
          <a:p>
            <a:r>
              <a:rPr lang="en-US" sz="2800" dirty="0">
                <a:solidFill>
                  <a:srgbClr val="000000"/>
                </a:solidFill>
                <a:effectLst/>
                <a:latin typeface="Helvetica" panose="020B0604020202020204" pitchFamily="34" charset="0"/>
                <a:ea typeface="Times New Roman" panose="02020603050405020304" pitchFamily="18" charset="0"/>
              </a:rPr>
              <a:t>When assessing whether a delay may be </a:t>
            </a:r>
            <a:r>
              <a:rPr lang="en-US" sz="2800" b="1" i="1" dirty="0">
                <a:solidFill>
                  <a:srgbClr val="000000"/>
                </a:solidFill>
                <a:effectLst/>
                <a:latin typeface="Helvetica" panose="020B0604020202020204" pitchFamily="34" charset="0"/>
                <a:ea typeface="Times New Roman" panose="02020603050405020304" pitchFamily="18" charset="0"/>
              </a:rPr>
              <a:t>information blocking</a:t>
            </a:r>
            <a:r>
              <a:rPr lang="en-US" sz="2800" dirty="0">
                <a:solidFill>
                  <a:srgbClr val="000000"/>
                </a:solidFill>
                <a:effectLst/>
                <a:latin typeface="Helvetica" panose="020B0604020202020204" pitchFamily="34" charset="0"/>
                <a:ea typeface="Times New Roman" panose="02020603050405020304" pitchFamily="18" charset="0"/>
              </a:rPr>
              <a:t>, the facts indicate that an </a:t>
            </a:r>
            <a:r>
              <a:rPr lang="en-US" sz="2800" b="1" i="1" dirty="0">
                <a:effectLst/>
                <a:latin typeface="Helvetica" panose="020B0604020202020204" pitchFamily="34" charset="0"/>
                <a:ea typeface="Times New Roman" panose="02020603050405020304" pitchFamily="18" charset="0"/>
              </a:rPr>
              <a:t>actor</a:t>
            </a:r>
            <a:r>
              <a:rPr lang="en-US" sz="2800" dirty="0">
                <a:solidFill>
                  <a:srgbClr val="000000"/>
                </a:solidFill>
                <a:effectLst/>
                <a:latin typeface="Helvetica" panose="020B0604020202020204" pitchFamily="34" charset="0"/>
                <a:ea typeface="Times New Roman" panose="02020603050405020304" pitchFamily="18" charset="0"/>
              </a:rPr>
              <a:t> created unnecessary delays.  That may be evidence of an </a:t>
            </a:r>
            <a:r>
              <a:rPr lang="en-US" sz="2800" b="1" i="1" dirty="0">
                <a:solidFill>
                  <a:srgbClr val="000000"/>
                </a:solidFill>
                <a:effectLst/>
                <a:latin typeface="Helvetica" panose="020B0604020202020204" pitchFamily="34" charset="0"/>
                <a:ea typeface="Times New Roman" panose="02020603050405020304" pitchFamily="18" charset="0"/>
              </a:rPr>
              <a:t>actor's intent </a:t>
            </a:r>
            <a:r>
              <a:rPr lang="en-US" sz="2800" dirty="0">
                <a:solidFill>
                  <a:srgbClr val="000000"/>
                </a:solidFill>
                <a:effectLst/>
                <a:latin typeface="Helvetica" panose="020B0604020202020204" pitchFamily="34" charset="0"/>
                <a:ea typeface="Times New Roman" panose="02020603050405020304" pitchFamily="18" charset="0"/>
              </a:rPr>
              <a:t>to interfere with, prevent, or materially discourage access, exchange, or use of EHI</a:t>
            </a:r>
            <a:endParaRPr lang="en-US" sz="2800" dirty="0">
              <a:solidFill>
                <a:srgbClr val="000000"/>
              </a:solidFill>
              <a:latin typeface="Helvetica"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7430320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D0CF8-1DC5-4B0D-AFBE-51DA6B0FC4E3}"/>
              </a:ext>
            </a:extLst>
          </p:cNvPr>
          <p:cNvSpPr>
            <a:spLocks noGrp="1"/>
          </p:cNvSpPr>
          <p:nvPr>
            <p:ph type="title"/>
          </p:nvPr>
        </p:nvSpPr>
        <p:spPr>
          <a:xfrm>
            <a:off x="682171" y="333830"/>
            <a:ext cx="10871200" cy="1349828"/>
          </a:xfrm>
          <a:solidFill>
            <a:schemeClr val="bg1">
              <a:lumMod val="75000"/>
            </a:schemeClr>
          </a:solidFill>
        </p:spPr>
        <p:txBody>
          <a:bodyPr>
            <a:noAutofit/>
          </a:bodyPr>
          <a:lstStyle/>
          <a:p>
            <a:pPr algn="ctr"/>
            <a:r>
              <a:rPr lang="en-US" sz="4000" b="1" dirty="0">
                <a:solidFill>
                  <a:schemeClr val="accent1">
                    <a:lumMod val="50000"/>
                  </a:schemeClr>
                </a:solidFill>
                <a:effectLst/>
                <a:latin typeface="Aharoni" panose="02010803020104030203" pitchFamily="2" charset="-79"/>
                <a:ea typeface="Calibri" panose="020F0502020204030204" pitchFamily="34" charset="0"/>
                <a:cs typeface="Aharoni" panose="02010803020104030203" pitchFamily="2" charset="-79"/>
              </a:rPr>
              <a:t>delay in fulfilling a request for access, exchange, or use of EHI</a:t>
            </a:r>
            <a:endParaRPr lang="en-US" sz="4000" b="1" dirty="0">
              <a:solidFill>
                <a:schemeClr val="accent1">
                  <a:lumMod val="50000"/>
                </a:schemeClr>
              </a:solidFill>
              <a:latin typeface="Aharoni" panose="02010803020104030203" pitchFamily="2" charset="-79"/>
              <a:cs typeface="Aharoni" panose="02010803020104030203" pitchFamily="2" charset="-79"/>
            </a:endParaRPr>
          </a:p>
        </p:txBody>
      </p:sp>
      <p:sp>
        <p:nvSpPr>
          <p:cNvPr id="3" name="Content Placeholder 2">
            <a:extLst>
              <a:ext uri="{FF2B5EF4-FFF2-40B4-BE49-F238E27FC236}">
                <a16:creationId xmlns:a16="http://schemas.microsoft.com/office/drawing/2014/main" id="{5DB7C0F8-6D91-487E-906E-BF11E136A850}"/>
              </a:ext>
            </a:extLst>
          </p:cNvPr>
          <p:cNvSpPr>
            <a:spLocks noGrp="1"/>
          </p:cNvSpPr>
          <p:nvPr>
            <p:ph idx="1"/>
          </p:nvPr>
        </p:nvSpPr>
        <p:spPr>
          <a:xfrm>
            <a:off x="834887" y="2015732"/>
            <a:ext cx="10718484" cy="4047138"/>
          </a:xfrm>
        </p:spPr>
        <p:txBody>
          <a:bodyPr>
            <a:noAutofit/>
          </a:bodyPr>
          <a:lstStyle/>
          <a:p>
            <a:r>
              <a:rPr lang="en-US" sz="2800" dirty="0">
                <a:solidFill>
                  <a:srgbClr val="000000"/>
                </a:solidFill>
                <a:effectLst/>
                <a:latin typeface="Helvetica" panose="020B0604020202020204" pitchFamily="34" charset="0"/>
                <a:ea typeface="Times New Roman" panose="02020603050405020304" pitchFamily="18" charset="0"/>
              </a:rPr>
              <a:t>If there is a delay in making EHI available through a “patient portal” or an application programming interface (API) for patients, that </a:t>
            </a:r>
            <a:r>
              <a:rPr lang="en-US" sz="2800" b="1" dirty="0">
                <a:solidFill>
                  <a:srgbClr val="000000"/>
                </a:solidFill>
                <a:effectLst/>
                <a:latin typeface="Helvetica" panose="020B0604020202020204" pitchFamily="34" charset="0"/>
                <a:ea typeface="Times New Roman" panose="02020603050405020304" pitchFamily="18" charset="0"/>
              </a:rPr>
              <a:t>could</a:t>
            </a:r>
            <a:r>
              <a:rPr lang="en-US" sz="2800" dirty="0">
                <a:solidFill>
                  <a:srgbClr val="000000"/>
                </a:solidFill>
                <a:effectLst/>
                <a:latin typeface="Helvetica" panose="020B0604020202020204" pitchFamily="34" charset="0"/>
                <a:ea typeface="Times New Roman" panose="02020603050405020304" pitchFamily="18" charset="0"/>
              </a:rPr>
              <a:t> constitute an interference and implicate the </a:t>
            </a:r>
            <a:r>
              <a:rPr lang="en-US" sz="2800" b="1" i="1" dirty="0">
                <a:effectLst/>
                <a:latin typeface="Helvetica" panose="020B0604020202020204" pitchFamily="34" charset="0"/>
                <a:ea typeface="Times New Roman" panose="02020603050405020304" pitchFamily="18" charset="0"/>
              </a:rPr>
              <a:t>information blocking regulations</a:t>
            </a:r>
            <a:r>
              <a:rPr lang="en-US" sz="2800" dirty="0">
                <a:solidFill>
                  <a:srgbClr val="000000"/>
                </a:solidFill>
                <a:effectLst/>
                <a:latin typeface="Helvetica" panose="020B0604020202020204" pitchFamily="34" charset="0"/>
                <a:ea typeface="Times New Roman" panose="02020603050405020304" pitchFamily="18" charset="0"/>
              </a:rPr>
              <a:t>.</a:t>
            </a:r>
          </a:p>
          <a:p>
            <a:r>
              <a:rPr lang="en-US" sz="2800" dirty="0">
                <a:solidFill>
                  <a:srgbClr val="000000"/>
                </a:solidFill>
                <a:effectLst/>
                <a:latin typeface="Helvetica" panose="020B0604020202020204" pitchFamily="34" charset="0"/>
                <a:ea typeface="Times New Roman" panose="02020603050405020304" pitchFamily="18" charset="0"/>
              </a:rPr>
              <a:t>E.g</a:t>
            </a:r>
            <a:r>
              <a:rPr lang="en-US" sz="2800" dirty="0">
                <a:solidFill>
                  <a:srgbClr val="000000"/>
                </a:solidFill>
                <a:latin typeface="Helvetica" panose="020B0604020202020204" pitchFamily="34" charset="0"/>
                <a:ea typeface="Times New Roman" panose="02020603050405020304" pitchFamily="18" charset="0"/>
              </a:rPr>
              <a:t>., An actor’s failure to submit EHI to public health authorities, as required by </a:t>
            </a:r>
            <a:r>
              <a:rPr lang="en-US" sz="2800" dirty="0">
                <a:solidFill>
                  <a:srgbClr val="000000"/>
                </a:solidFill>
                <a:effectLst/>
                <a:latin typeface="Helvetica" panose="020B0604020202020204" pitchFamily="34" charset="0"/>
                <a:ea typeface="Times New Roman" panose="02020603050405020304" pitchFamily="18" charset="0"/>
              </a:rPr>
              <a:t>law (reporting statute), could be considered an interference under the </a:t>
            </a:r>
            <a:r>
              <a:rPr lang="en-US" sz="2800" b="1" i="1" dirty="0">
                <a:solidFill>
                  <a:srgbClr val="000000"/>
                </a:solidFill>
                <a:effectLst/>
                <a:latin typeface="Helvetica" panose="020B0604020202020204" pitchFamily="34" charset="0"/>
                <a:ea typeface="Times New Roman" panose="02020603050405020304" pitchFamily="18" charset="0"/>
              </a:rPr>
              <a:t>information blocking regulations</a:t>
            </a:r>
            <a:r>
              <a:rPr lang="en-US" sz="2600" dirty="0">
                <a:solidFill>
                  <a:srgbClr val="000000"/>
                </a:solidFill>
                <a:effectLst/>
                <a:latin typeface="Helvetica" panose="020B0604020202020204" pitchFamily="34" charset="0"/>
                <a:ea typeface="Times New Roman" panose="02020603050405020304" pitchFamily="18" charset="0"/>
              </a:rPr>
              <a:t>.</a:t>
            </a:r>
            <a:endParaRPr lang="en-US" sz="2600" dirty="0"/>
          </a:p>
        </p:txBody>
      </p:sp>
    </p:spTree>
    <p:extLst>
      <p:ext uri="{BB962C8B-B14F-4D97-AF65-F5344CB8AC3E}">
        <p14:creationId xmlns:p14="http://schemas.microsoft.com/office/powerpoint/2010/main" val="24559833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4284F-8470-4016-B616-411B5FDFB15D}"/>
              </a:ext>
            </a:extLst>
          </p:cNvPr>
          <p:cNvSpPr>
            <a:spLocks noGrp="1"/>
          </p:cNvSpPr>
          <p:nvPr>
            <p:ph type="title"/>
          </p:nvPr>
        </p:nvSpPr>
        <p:spPr>
          <a:solidFill>
            <a:schemeClr val="bg1">
              <a:lumMod val="75000"/>
            </a:schemeClr>
          </a:solidFill>
        </p:spPr>
        <p:txBody>
          <a:bodyPr>
            <a:normAutofit/>
          </a:bodyPr>
          <a:lstStyle/>
          <a:p>
            <a:pPr algn="ctr"/>
            <a:r>
              <a:rPr lang="en-US" sz="6000" b="1" dirty="0">
                <a:solidFill>
                  <a:schemeClr val="accent1">
                    <a:lumMod val="50000"/>
                  </a:schemeClr>
                </a:solidFill>
                <a:effectLst/>
                <a:latin typeface="Aharoni" panose="02010803020104030203" pitchFamily="2" charset="-79"/>
                <a:ea typeface="Times New Roman" panose="02020603050405020304" pitchFamily="18" charset="0"/>
                <a:cs typeface="Aharoni" panose="02010803020104030203" pitchFamily="2" charset="-79"/>
              </a:rPr>
              <a:t>Interference</a:t>
            </a:r>
            <a:endParaRPr lang="en-US" sz="6000" b="1" dirty="0">
              <a:solidFill>
                <a:schemeClr val="accent1">
                  <a:lumMod val="50000"/>
                </a:schemeClr>
              </a:solidFill>
              <a:latin typeface="Aharoni" panose="02010803020104030203" pitchFamily="2" charset="-79"/>
              <a:cs typeface="Aharoni" panose="02010803020104030203" pitchFamily="2" charset="-79"/>
            </a:endParaRPr>
          </a:p>
        </p:txBody>
      </p:sp>
      <p:sp>
        <p:nvSpPr>
          <p:cNvPr id="3" name="Content Placeholder 2">
            <a:extLst>
              <a:ext uri="{FF2B5EF4-FFF2-40B4-BE49-F238E27FC236}">
                <a16:creationId xmlns:a16="http://schemas.microsoft.com/office/drawing/2014/main" id="{97F02C33-1B92-43B8-8756-D5E147DF7757}"/>
              </a:ext>
            </a:extLst>
          </p:cNvPr>
          <p:cNvSpPr>
            <a:spLocks noGrp="1"/>
          </p:cNvSpPr>
          <p:nvPr>
            <p:ph idx="1"/>
          </p:nvPr>
        </p:nvSpPr>
        <p:spPr>
          <a:xfrm>
            <a:off x="1097279" y="2048256"/>
            <a:ext cx="10616499" cy="4005225"/>
          </a:xfrm>
        </p:spPr>
        <p:txBody>
          <a:bodyPr>
            <a:noAutofit/>
          </a:bodyPr>
          <a:lstStyle/>
          <a:p>
            <a:r>
              <a:rPr lang="en-US" sz="2400" dirty="0">
                <a:solidFill>
                  <a:srgbClr val="000000"/>
                </a:solidFill>
                <a:latin typeface="Helvetica" panose="020B0604020202020204" pitchFamily="34" charset="0"/>
                <a:ea typeface="Times New Roman" panose="02020603050405020304" pitchFamily="18" charset="0"/>
              </a:rPr>
              <a:t>I</a:t>
            </a:r>
            <a:r>
              <a:rPr lang="en-US" sz="2400" dirty="0">
                <a:solidFill>
                  <a:srgbClr val="000000"/>
                </a:solidFill>
                <a:effectLst/>
                <a:latin typeface="Helvetica" panose="020B0604020202020204" pitchFamily="34" charset="0"/>
                <a:ea typeface="Times New Roman" panose="02020603050405020304" pitchFamily="18" charset="0"/>
              </a:rPr>
              <a:t>f a health care provider establishes one’s own organizational policy, it maybe considered an </a:t>
            </a:r>
            <a:r>
              <a:rPr lang="en-US" sz="2400" b="1" dirty="0">
                <a:solidFill>
                  <a:srgbClr val="000000"/>
                </a:solidFill>
                <a:effectLst/>
                <a:latin typeface="Helvetica" panose="020B0604020202020204" pitchFamily="34" charset="0"/>
                <a:ea typeface="Times New Roman" panose="02020603050405020304" pitchFamily="18" charset="0"/>
              </a:rPr>
              <a:t>interference for purposes of information blocking, </a:t>
            </a:r>
            <a:r>
              <a:rPr lang="en-US" sz="2400" dirty="0">
                <a:solidFill>
                  <a:srgbClr val="000000"/>
                </a:solidFill>
                <a:effectLst/>
                <a:latin typeface="Helvetica" panose="020B0604020202020204" pitchFamily="34" charset="0"/>
                <a:ea typeface="Times New Roman" panose="02020603050405020304" pitchFamily="18" charset="0"/>
              </a:rPr>
              <a:t>depending on the facts.  </a:t>
            </a:r>
          </a:p>
          <a:p>
            <a:r>
              <a:rPr lang="en-US" sz="2400" b="1" i="1" dirty="0">
                <a:solidFill>
                  <a:schemeClr val="accent1">
                    <a:lumMod val="50000"/>
                  </a:schemeClr>
                </a:solidFill>
                <a:effectLst/>
                <a:latin typeface="Helvetica" panose="020B0604020202020204" pitchFamily="34" charset="0"/>
                <a:ea typeface="Times New Roman" panose="02020603050405020304" pitchFamily="18" charset="0"/>
              </a:rPr>
              <a:t>Examples of interference: </a:t>
            </a:r>
            <a:r>
              <a:rPr lang="en-US" sz="2200" dirty="0">
                <a:solidFill>
                  <a:srgbClr val="000000"/>
                </a:solidFill>
                <a:effectLst/>
                <a:latin typeface="Helvetica" panose="020B0604020202020204" pitchFamily="34" charset="0"/>
                <a:ea typeface="Times New Roman" panose="02020603050405020304" pitchFamily="18" charset="0"/>
              </a:rPr>
              <a:t>delays are imposed on the release of lab results, for </a:t>
            </a:r>
            <a:r>
              <a:rPr lang="en-US" sz="2200" u="sng" dirty="0">
                <a:solidFill>
                  <a:srgbClr val="000000"/>
                </a:solidFill>
                <a:effectLst/>
                <a:latin typeface="Helvetica" panose="020B0604020202020204" pitchFamily="34" charset="0"/>
                <a:ea typeface="Times New Roman" panose="02020603050405020304" pitchFamily="18" charset="0"/>
              </a:rPr>
              <a:t>any</a:t>
            </a:r>
            <a:r>
              <a:rPr lang="en-US" sz="2200" dirty="0">
                <a:solidFill>
                  <a:srgbClr val="000000"/>
                </a:solidFill>
                <a:effectLst/>
                <a:latin typeface="Helvetica" panose="020B0604020202020204" pitchFamily="34" charset="0"/>
                <a:ea typeface="Times New Roman" panose="02020603050405020304" pitchFamily="18" charset="0"/>
              </a:rPr>
              <a:t> period of time,</a:t>
            </a:r>
            <a:r>
              <a:rPr lang="en-US" sz="2400" dirty="0">
                <a:solidFill>
                  <a:srgbClr val="000000"/>
                </a:solidFill>
                <a:latin typeface="Helvetica" panose="020B0604020202020204" pitchFamily="34" charset="0"/>
                <a:ea typeface="Times New Roman" panose="02020603050405020304" pitchFamily="18" charset="0"/>
              </a:rPr>
              <a:t> before a patient can electronically access such results,</a:t>
            </a:r>
            <a:endParaRPr lang="en-US" sz="2400" dirty="0">
              <a:solidFill>
                <a:srgbClr val="000000"/>
              </a:solidFill>
              <a:effectLst/>
              <a:latin typeface="Helvetica" panose="020B0604020202020204" pitchFamily="34" charset="0"/>
              <a:ea typeface="Times New Roman" panose="02020603050405020304" pitchFamily="18" charset="0"/>
            </a:endParaRPr>
          </a:p>
          <a:p>
            <a:pPr lvl="1"/>
            <a:r>
              <a:rPr lang="en-US" sz="2400" dirty="0">
                <a:solidFill>
                  <a:srgbClr val="000000"/>
                </a:solidFill>
                <a:latin typeface="Helvetica" panose="020B0604020202020204" pitchFamily="34" charset="0"/>
                <a:ea typeface="Times New Roman" panose="02020603050405020304" pitchFamily="18" charset="0"/>
              </a:rPr>
              <a:t>I</a:t>
            </a:r>
            <a:r>
              <a:rPr lang="en-US" sz="2400" dirty="0">
                <a:solidFill>
                  <a:srgbClr val="000000"/>
                </a:solidFill>
                <a:effectLst/>
                <a:latin typeface="Helvetica" panose="020B0604020202020204" pitchFamily="34" charset="0"/>
                <a:ea typeface="Times New Roman" panose="02020603050405020304" pitchFamily="18" charset="0"/>
              </a:rPr>
              <a:t>n order to allow an ordering clinician to review the results, or</a:t>
            </a:r>
          </a:p>
          <a:p>
            <a:pPr lvl="1"/>
            <a:r>
              <a:rPr lang="en-US" sz="2400" dirty="0">
                <a:solidFill>
                  <a:srgbClr val="000000"/>
                </a:solidFill>
                <a:effectLst/>
                <a:latin typeface="Helvetica" panose="020B0604020202020204" pitchFamily="34" charset="0"/>
                <a:ea typeface="Times New Roman" panose="02020603050405020304" pitchFamily="18" charset="0"/>
              </a:rPr>
              <a:t>In order that the clinician to personally inform the patient of the results. </a:t>
            </a:r>
            <a:endParaRPr lang="en-US" sz="2400" dirty="0"/>
          </a:p>
        </p:txBody>
      </p:sp>
    </p:spTree>
    <p:extLst>
      <p:ext uri="{BB962C8B-B14F-4D97-AF65-F5344CB8AC3E}">
        <p14:creationId xmlns:p14="http://schemas.microsoft.com/office/powerpoint/2010/main" val="38735928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AB43396-8799-4A72-89D7-B127BA6F64B6}"/>
              </a:ext>
            </a:extLst>
          </p:cNvPr>
          <p:cNvSpPr>
            <a:spLocks noGrp="1"/>
          </p:cNvSpPr>
          <p:nvPr>
            <p:ph type="title"/>
          </p:nvPr>
        </p:nvSpPr>
        <p:spPr>
          <a:xfrm>
            <a:off x="1450975" y="475489"/>
            <a:ext cx="9604375" cy="1378712"/>
          </a:xfrm>
          <a:solidFill>
            <a:schemeClr val="bg1">
              <a:lumMod val="75000"/>
            </a:schemeClr>
          </a:solidFill>
        </p:spPr>
        <p:txBody>
          <a:bodyPr>
            <a:noAutofit/>
          </a:bodyPr>
          <a:lstStyle/>
          <a:p>
            <a:pPr algn="ctr"/>
            <a:br>
              <a:rPr lang="en-US" sz="1000" b="1" dirty="0">
                <a:solidFill>
                  <a:schemeClr val="accent1">
                    <a:lumMod val="50000"/>
                  </a:schemeClr>
                </a:solidFill>
                <a:latin typeface="Aharoni" panose="02010803020104030203" pitchFamily="2" charset="-79"/>
                <a:ea typeface="Times New Roman" panose="02020603050405020304" pitchFamily="18" charset="0"/>
                <a:cs typeface="Aharoni" panose="02010803020104030203" pitchFamily="2" charset="-79"/>
              </a:rPr>
            </a:br>
            <a:r>
              <a:rPr lang="en-US" sz="3600" b="1" dirty="0">
                <a:solidFill>
                  <a:schemeClr val="accent1">
                    <a:lumMod val="50000"/>
                  </a:schemeClr>
                </a:solidFill>
                <a:latin typeface="Aharoni" panose="02010803020104030203" pitchFamily="2" charset="-79"/>
                <a:ea typeface="Times New Roman" panose="02020603050405020304" pitchFamily="18" charset="0"/>
                <a:cs typeface="Aharoni" panose="02010803020104030203" pitchFamily="2" charset="-79"/>
              </a:rPr>
              <a:t>“</a:t>
            </a:r>
            <a:r>
              <a:rPr lang="en-US" sz="3600" b="1" dirty="0">
                <a:solidFill>
                  <a:schemeClr val="accent1">
                    <a:lumMod val="50000"/>
                  </a:schemeClr>
                </a:solidFill>
                <a:effectLst/>
                <a:latin typeface="Aharoni" panose="02010803020104030203" pitchFamily="2" charset="-79"/>
                <a:ea typeface="Times New Roman" panose="02020603050405020304" pitchFamily="18" charset="0"/>
                <a:cs typeface="Aharoni" panose="02010803020104030203" pitchFamily="2" charset="-79"/>
              </a:rPr>
              <a:t>not” Interference with the access, exchange, or use of EHI if:</a:t>
            </a:r>
            <a:endParaRPr lang="en-US" sz="3600" b="1" dirty="0">
              <a:solidFill>
                <a:schemeClr val="accent1">
                  <a:lumMod val="50000"/>
                </a:schemeClr>
              </a:solidFill>
              <a:latin typeface="Aharoni" panose="02010803020104030203" pitchFamily="2" charset="-79"/>
              <a:cs typeface="Aharoni" panose="02010803020104030203" pitchFamily="2" charset="-79"/>
            </a:endParaRPr>
          </a:p>
        </p:txBody>
      </p:sp>
      <p:sp>
        <p:nvSpPr>
          <p:cNvPr id="3" name="Content Placeholder 2">
            <a:extLst>
              <a:ext uri="{FF2B5EF4-FFF2-40B4-BE49-F238E27FC236}">
                <a16:creationId xmlns:a16="http://schemas.microsoft.com/office/drawing/2014/main" id="{F610A18F-E58A-41FA-A555-4F98B0EADBDC}"/>
              </a:ext>
            </a:extLst>
          </p:cNvPr>
          <p:cNvSpPr>
            <a:spLocks noGrp="1"/>
          </p:cNvSpPr>
          <p:nvPr>
            <p:ph idx="1"/>
          </p:nvPr>
        </p:nvSpPr>
        <p:spPr>
          <a:xfrm>
            <a:off x="1451579" y="2242457"/>
            <a:ext cx="9603275" cy="3577772"/>
          </a:xfrm>
        </p:spPr>
        <p:txBody>
          <a:bodyPr>
            <a:noAutofit/>
          </a:bodyPr>
          <a:lstStyle/>
          <a:p>
            <a:pPr marL="342900" marR="0" lvl="0" indent="-342900">
              <a:lnSpc>
                <a:spcPct val="115000"/>
              </a:lnSpc>
              <a:spcBef>
                <a:spcPts val="0"/>
              </a:spcBef>
              <a:spcAft>
                <a:spcPts val="1000"/>
              </a:spcAft>
              <a:buSzPts val="1000"/>
              <a:buFont typeface="+mj-lt"/>
              <a:buAutoNum type="arabicPeriod"/>
              <a:tabLst>
                <a:tab pos="457200" algn="l"/>
              </a:tabLst>
            </a:pPr>
            <a:r>
              <a:rPr lang="en-US" sz="2400" dirty="0">
                <a:solidFill>
                  <a:srgbClr val="1B1B1B"/>
                </a:solidFill>
                <a:latin typeface="Helvetica" panose="020B0604020202020204" pitchFamily="34" charset="0"/>
                <a:ea typeface="Times New Roman" panose="02020603050405020304" pitchFamily="18" charset="0"/>
                <a:cs typeface="Times New Roman" panose="02020603050405020304" pitchFamily="18" charset="0"/>
              </a:rPr>
              <a:t>T</a:t>
            </a:r>
            <a:r>
              <a:rPr lang="en-US" sz="2400" dirty="0">
                <a:solidFill>
                  <a:srgbClr val="1B1B1B"/>
                </a:solidFill>
                <a:effectLst/>
                <a:latin typeface="Helvetica" panose="020B0604020202020204" pitchFamily="34" charset="0"/>
                <a:ea typeface="Times New Roman" panose="02020603050405020304" pitchFamily="18" charset="0"/>
                <a:cs typeface="Times New Roman" panose="02020603050405020304" pitchFamily="18" charset="0"/>
              </a:rPr>
              <a:t>he information provided by actors focuses on any </a:t>
            </a:r>
            <a:r>
              <a:rPr lang="en-US" sz="2400" b="1" dirty="0">
                <a:solidFill>
                  <a:srgbClr val="1B1B1B"/>
                </a:solidFill>
                <a:effectLst/>
                <a:latin typeface="Helvetica" panose="020B0604020202020204" pitchFamily="34" charset="0"/>
                <a:ea typeface="Times New Roman" panose="02020603050405020304" pitchFamily="18" charset="0"/>
                <a:cs typeface="Times New Roman" panose="02020603050405020304" pitchFamily="18" charset="0"/>
              </a:rPr>
              <a:t>current privacy and/or security risks </a:t>
            </a:r>
            <a:r>
              <a:rPr lang="en-US" sz="2400" dirty="0">
                <a:solidFill>
                  <a:srgbClr val="1B1B1B"/>
                </a:solidFill>
                <a:effectLst/>
                <a:latin typeface="Helvetica" panose="020B0604020202020204" pitchFamily="34" charset="0"/>
                <a:ea typeface="Times New Roman" panose="02020603050405020304" pitchFamily="18" charset="0"/>
                <a:cs typeface="Times New Roman" panose="02020603050405020304" pitchFamily="18" charset="0"/>
              </a:rPr>
              <a:t>posed by the technology or the third-party developer of the technology;</a:t>
            </a:r>
            <a:endParaRPr lang="en-US" sz="2400" dirty="0">
              <a:solidFill>
                <a:srgbClr val="1B1B1B"/>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1000"/>
              </a:spcAft>
              <a:buSzPts val="1000"/>
              <a:buFont typeface="+mj-lt"/>
              <a:buAutoNum type="arabicPeriod"/>
              <a:tabLst>
                <a:tab pos="457200" algn="l"/>
              </a:tabLst>
            </a:pPr>
            <a:r>
              <a:rPr lang="en-US" sz="2400" dirty="0">
                <a:solidFill>
                  <a:srgbClr val="1B1B1B"/>
                </a:solidFill>
                <a:latin typeface="Helvetica" panose="020B0604020202020204" pitchFamily="34" charset="0"/>
                <a:ea typeface="Times New Roman" panose="02020603050405020304" pitchFamily="18" charset="0"/>
                <a:cs typeface="Times New Roman" panose="02020603050405020304" pitchFamily="18" charset="0"/>
              </a:rPr>
              <a:t>The</a:t>
            </a:r>
            <a:r>
              <a:rPr lang="en-US" sz="2400" dirty="0">
                <a:solidFill>
                  <a:srgbClr val="1B1B1B"/>
                </a:solidFill>
                <a:effectLst/>
                <a:latin typeface="Helvetica" panose="020B0604020202020204" pitchFamily="34" charset="0"/>
                <a:ea typeface="Times New Roman" panose="02020603050405020304" pitchFamily="18" charset="0"/>
                <a:cs typeface="Times New Roman" panose="02020603050405020304" pitchFamily="18" charset="0"/>
              </a:rPr>
              <a:t> information is factually accurate, unbiased, objective, and not unfair or deceptive; and</a:t>
            </a:r>
            <a:endParaRPr lang="en-US" sz="2400" dirty="0">
              <a:solidFill>
                <a:srgbClr val="1B1B1B"/>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1000"/>
              </a:spcAft>
              <a:buSzPts val="1000"/>
              <a:buFont typeface="+mj-lt"/>
              <a:buAutoNum type="arabicPeriod"/>
              <a:tabLst>
                <a:tab pos="457200" algn="l"/>
              </a:tabLst>
            </a:pPr>
            <a:r>
              <a:rPr lang="en-US" sz="2400" dirty="0">
                <a:solidFill>
                  <a:srgbClr val="1B1B1B"/>
                </a:solidFill>
                <a:latin typeface="Helvetica" panose="020B0604020202020204" pitchFamily="34" charset="0"/>
                <a:ea typeface="Times New Roman" panose="02020603050405020304" pitchFamily="18" charset="0"/>
                <a:cs typeface="Times New Roman" panose="02020603050405020304" pitchFamily="18" charset="0"/>
              </a:rPr>
              <a:t>T</a:t>
            </a:r>
            <a:r>
              <a:rPr lang="en-US" sz="2400" dirty="0">
                <a:solidFill>
                  <a:srgbClr val="1B1B1B"/>
                </a:solidFill>
                <a:effectLst/>
                <a:latin typeface="Helvetica" panose="020B0604020202020204" pitchFamily="34" charset="0"/>
                <a:ea typeface="Times New Roman" panose="02020603050405020304" pitchFamily="18" charset="0"/>
                <a:cs typeface="Times New Roman" panose="02020603050405020304" pitchFamily="18" charset="0"/>
              </a:rPr>
              <a:t>he information is provided in a non-discriminatory manner.</a:t>
            </a:r>
            <a:endParaRPr lang="en-US" sz="2400" dirty="0">
              <a:solidFill>
                <a:srgbClr val="1B1B1B"/>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488219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he First Pyramid Builder | Imhotep | Ancient Egypt Documentary">
            <a:extLst>
              <a:ext uri="{FF2B5EF4-FFF2-40B4-BE49-F238E27FC236}">
                <a16:creationId xmlns:a16="http://schemas.microsoft.com/office/drawing/2014/main" id="{2EECF83E-C4BB-6CCE-8434-1CC8FD16BC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3224" y="312507"/>
            <a:ext cx="7845552" cy="413481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E598929-16BC-D859-70F8-BCD99EB96E4E}"/>
              </a:ext>
            </a:extLst>
          </p:cNvPr>
          <p:cNvSpPr txBox="1"/>
          <p:nvPr/>
        </p:nvSpPr>
        <p:spPr>
          <a:xfrm>
            <a:off x="676355" y="4447324"/>
            <a:ext cx="10716169" cy="1569660"/>
          </a:xfrm>
          <a:prstGeom prst="rect">
            <a:avLst/>
          </a:prstGeom>
          <a:solidFill>
            <a:schemeClr val="bg1">
              <a:lumMod val="75000"/>
            </a:schemeClr>
          </a:solidFill>
        </p:spPr>
        <p:txBody>
          <a:bodyPr wrap="square">
            <a:spAutoFit/>
          </a:bodyPr>
          <a:lstStyle/>
          <a:p>
            <a:r>
              <a:rPr lang="en-US" sz="2400" b="1" i="0" dirty="0">
                <a:solidFill>
                  <a:srgbClr val="000000"/>
                </a:solidFill>
                <a:effectLst/>
                <a:latin typeface="open sans" panose="020B0606030504020204" pitchFamily="34" charset="0"/>
              </a:rPr>
              <a:t>Imhotep was a revered healer, architect, High Priest, sager (</a:t>
            </a:r>
            <a:r>
              <a:rPr lang="en-US" sz="2400" b="1" i="0" dirty="0">
                <a:solidFill>
                  <a:srgbClr val="4D5156"/>
                </a:solidFill>
                <a:effectLst/>
                <a:latin typeface="Roboto" panose="02000000000000000000" pitchFamily="2" charset="0"/>
              </a:rPr>
              <a:t>wisdom, prudence, and good judgment), </a:t>
            </a:r>
            <a:r>
              <a:rPr lang="en-US" sz="2400" b="1" i="0" dirty="0">
                <a:solidFill>
                  <a:srgbClr val="000000"/>
                </a:solidFill>
                <a:effectLst/>
                <a:latin typeface="open sans" panose="020B0606030504020204" pitchFamily="34" charset="0"/>
              </a:rPr>
              <a:t> and adviser to King Djoser of Egypt. Born in Greece as a commoner, Imhotep became preeminent in his time in many fields. </a:t>
            </a:r>
            <a:endParaRPr lang="en-US" sz="2400" b="1" dirty="0"/>
          </a:p>
        </p:txBody>
      </p:sp>
    </p:spTree>
    <p:extLst>
      <p:ext uri="{BB962C8B-B14F-4D97-AF65-F5344CB8AC3E}">
        <p14:creationId xmlns:p14="http://schemas.microsoft.com/office/powerpoint/2010/main" val="15682931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849D9-5F2D-407E-AB08-2BA8E52F81D6}"/>
              </a:ext>
            </a:extLst>
          </p:cNvPr>
          <p:cNvSpPr>
            <a:spLocks noGrp="1"/>
          </p:cNvSpPr>
          <p:nvPr>
            <p:ph type="title"/>
          </p:nvPr>
        </p:nvSpPr>
        <p:spPr>
          <a:xfrm>
            <a:off x="1451579" y="537883"/>
            <a:ext cx="9603275" cy="1315872"/>
          </a:xfrm>
          <a:solidFill>
            <a:schemeClr val="bg1">
              <a:lumMod val="75000"/>
            </a:schemeClr>
          </a:solidFill>
        </p:spPr>
        <p:txBody>
          <a:bodyPr>
            <a:normAutofit/>
          </a:bodyPr>
          <a:lstStyle/>
          <a:p>
            <a:pPr algn="ctr"/>
            <a:br>
              <a:rPr lang="en-US" sz="3600" b="1" dirty="0">
                <a:solidFill>
                  <a:schemeClr val="accent1">
                    <a:lumMod val="50000"/>
                  </a:schemeClr>
                </a:solidFill>
                <a:effectLst/>
                <a:latin typeface="Aharoni" panose="02010803020104030203" pitchFamily="2" charset="-79"/>
                <a:ea typeface="Calibri" panose="020F0502020204030204" pitchFamily="34" charset="0"/>
                <a:cs typeface="Aharoni" panose="02010803020104030203" pitchFamily="2" charset="-79"/>
              </a:rPr>
            </a:br>
            <a:r>
              <a:rPr lang="en-US" sz="3600" b="1" dirty="0">
                <a:solidFill>
                  <a:schemeClr val="accent1">
                    <a:lumMod val="50000"/>
                  </a:schemeClr>
                </a:solidFill>
                <a:effectLst/>
                <a:latin typeface="Aharoni" panose="02010803020104030203" pitchFamily="2" charset="-79"/>
                <a:ea typeface="Calibri" panose="020F0502020204030204" pitchFamily="34" charset="0"/>
                <a:cs typeface="Aharoni" panose="02010803020104030203" pitchFamily="2" charset="-79"/>
              </a:rPr>
              <a:t>Non-Certified vs. Certified EHR systems </a:t>
            </a:r>
            <a:endParaRPr lang="en-US" sz="3600" dirty="0">
              <a:solidFill>
                <a:schemeClr val="accent1">
                  <a:lumMod val="50000"/>
                </a:schemeClr>
              </a:solidFill>
              <a:latin typeface="Aharoni" panose="02010803020104030203" pitchFamily="2" charset="-79"/>
              <a:cs typeface="Aharoni" panose="02010803020104030203" pitchFamily="2" charset="-79"/>
            </a:endParaRPr>
          </a:p>
        </p:txBody>
      </p:sp>
      <p:sp>
        <p:nvSpPr>
          <p:cNvPr id="3" name="Content Placeholder 2">
            <a:extLst>
              <a:ext uri="{FF2B5EF4-FFF2-40B4-BE49-F238E27FC236}">
                <a16:creationId xmlns:a16="http://schemas.microsoft.com/office/drawing/2014/main" id="{AA48B80A-5B79-4517-8538-594010CA8BDB}"/>
              </a:ext>
            </a:extLst>
          </p:cNvPr>
          <p:cNvSpPr>
            <a:spLocks noGrp="1"/>
          </p:cNvSpPr>
          <p:nvPr>
            <p:ph idx="1"/>
          </p:nvPr>
        </p:nvSpPr>
        <p:spPr>
          <a:xfrm>
            <a:off x="1451579" y="2307102"/>
            <a:ext cx="9603276" cy="3609604"/>
          </a:xfrm>
        </p:spPr>
        <p:txBody>
          <a:bodyPr>
            <a:noAutofit/>
          </a:bodyPr>
          <a:lstStyle/>
          <a:p>
            <a:pPr marL="342900" marR="0" lvl="0" indent="-342900">
              <a:lnSpc>
                <a:spcPct val="107000"/>
              </a:lnSpc>
              <a:spcBef>
                <a:spcPts val="0"/>
              </a:spcBef>
              <a:spcAft>
                <a:spcPts val="0"/>
              </a:spcAft>
              <a:buFont typeface="+mj-lt"/>
              <a:buAutoNum type="arabicPeriod"/>
            </a:pPr>
            <a:r>
              <a:rPr lang="en-US" sz="2800" dirty="0">
                <a:effectLst/>
                <a:latin typeface="Arial" panose="020B0604020202020204" pitchFamily="34" charset="0"/>
                <a:ea typeface="Calibri" panose="020F0502020204030204" pitchFamily="34" charset="0"/>
                <a:cs typeface="Times New Roman" panose="02020603050405020304" pitchFamily="18" charset="0"/>
              </a:rPr>
              <a:t>Non-certified EHR systems do not typically have the capability to give patients direct &amp; immediate access to their EHR via a mobile app or a patient portal. </a:t>
            </a:r>
            <a:br>
              <a:rPr lang="en-US" sz="2800" dirty="0">
                <a:latin typeface="Arial" panose="020B0604020202020204" pitchFamily="34" charset="0"/>
                <a:ea typeface="Calibri" panose="020F0502020204030204" pitchFamily="34" charset="0"/>
                <a:cs typeface="Times New Roman" panose="02020603050405020304" pitchFamily="18" charset="0"/>
              </a:rPr>
            </a:b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2800" dirty="0">
                <a:effectLst/>
                <a:latin typeface="Arial" panose="020B0604020202020204" pitchFamily="34" charset="0"/>
                <a:ea typeface="Calibri" panose="020F0502020204030204" pitchFamily="34" charset="0"/>
                <a:cs typeface="Times New Roman" panose="02020603050405020304" pitchFamily="18" charset="0"/>
              </a:rPr>
              <a:t>If a patient wants immediate direct access, most solo or small practices may be able to rely on the </a:t>
            </a:r>
            <a:r>
              <a:rPr lang="en-US" sz="2800" b="1" dirty="0">
                <a:effectLst/>
                <a:latin typeface="Arial" panose="020B0604020202020204" pitchFamily="34" charset="0"/>
                <a:ea typeface="Calibri" panose="020F0502020204030204" pitchFamily="34" charset="0"/>
                <a:cs typeface="Times New Roman" panose="02020603050405020304" pitchFamily="18" charset="0"/>
              </a:rPr>
              <a:t>infeasibility exception</a:t>
            </a:r>
            <a:r>
              <a:rPr lang="en-US" sz="2800" dirty="0">
                <a:effectLst/>
                <a:latin typeface="Arial" panose="020B0604020202020204" pitchFamily="34" charset="0"/>
                <a:ea typeface="Calibri" panose="020F0502020204030204" pitchFamily="34" charset="0"/>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None/>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779383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C52C5AD-F2AE-7756-02B5-0A7D63A2A033}"/>
              </a:ext>
            </a:extLst>
          </p:cNvPr>
          <p:cNvSpPr>
            <a:spLocks noGrp="1"/>
          </p:cNvSpPr>
          <p:nvPr>
            <p:ph idx="1"/>
          </p:nvPr>
        </p:nvSpPr>
        <p:spPr>
          <a:xfrm>
            <a:off x="1451579" y="4220308"/>
            <a:ext cx="9578389" cy="1600200"/>
          </a:xfrm>
        </p:spPr>
        <p:txBody>
          <a:bodyPr>
            <a:normAutofit lnSpcReduction="10000"/>
          </a:bodyPr>
          <a:lstStyle/>
          <a:p>
            <a:pPr marL="742950" indent="-742950">
              <a:buFont typeface="+mj-lt"/>
              <a:buAutoNum type="arabicPeriod"/>
            </a:pPr>
            <a:r>
              <a:rPr lang="en-US" sz="4000" b="1" dirty="0">
                <a:solidFill>
                  <a:schemeClr val="accent1">
                    <a:lumMod val="50000"/>
                  </a:schemeClr>
                </a:solidFill>
              </a:rPr>
              <a:t>Q’s and A’s</a:t>
            </a:r>
          </a:p>
          <a:p>
            <a:pPr marL="742950" indent="-742950">
              <a:buFont typeface="+mj-lt"/>
              <a:buAutoNum type="arabicPeriod"/>
            </a:pPr>
            <a:r>
              <a:rPr lang="en-US" sz="4000" b="1" dirty="0">
                <a:solidFill>
                  <a:schemeClr val="accent1">
                    <a:lumMod val="50000"/>
                  </a:schemeClr>
                </a:solidFill>
              </a:rPr>
              <a:t>Next Topic: Information Blocking</a:t>
            </a:r>
          </a:p>
        </p:txBody>
      </p:sp>
      <p:pic>
        <p:nvPicPr>
          <p:cNvPr id="1026" name="Picture 2" descr="Take a Break in splash’s background">
            <a:extLst>
              <a:ext uri="{FF2B5EF4-FFF2-40B4-BE49-F238E27FC236}">
                <a16:creationId xmlns:a16="http://schemas.microsoft.com/office/drawing/2014/main" id="{842D860F-2353-2805-763B-E041C416BA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1580" y="385431"/>
            <a:ext cx="9578388" cy="3575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02889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522864F-8AC2-4456-BB4B-2507C1168300}"/>
              </a:ext>
            </a:extLst>
          </p:cNvPr>
          <p:cNvSpPr txBox="1"/>
          <p:nvPr/>
        </p:nvSpPr>
        <p:spPr>
          <a:xfrm>
            <a:off x="438912" y="1098551"/>
            <a:ext cx="11228832" cy="2862322"/>
          </a:xfrm>
          <a:prstGeom prst="rect">
            <a:avLst/>
          </a:prstGeom>
          <a:solidFill>
            <a:schemeClr val="bg1">
              <a:lumMod val="75000"/>
            </a:schemeClr>
          </a:solidFill>
        </p:spPr>
        <p:txBody>
          <a:bodyPr wrap="square" rtlCol="0">
            <a:spAutoFit/>
          </a:bodyPr>
          <a:lstStyle/>
          <a:p>
            <a:pPr algn="ctr"/>
            <a:r>
              <a:rPr lang="en-US" sz="7200" b="1" dirty="0">
                <a:solidFill>
                  <a:schemeClr val="accent1">
                    <a:lumMod val="50000"/>
                  </a:schemeClr>
                </a:solidFill>
                <a:latin typeface="Aharoni" panose="02010803020104030203" pitchFamily="2" charset="-79"/>
                <a:cs typeface="Aharoni" panose="02010803020104030203" pitchFamily="2" charset="-79"/>
              </a:rPr>
              <a:t>Information Blocking</a:t>
            </a:r>
          </a:p>
          <a:p>
            <a:pPr algn="ctr"/>
            <a:r>
              <a:rPr lang="en-US" sz="3200" dirty="0"/>
              <a:t>The Office of National Coordinator [ONC] </a:t>
            </a:r>
          </a:p>
          <a:p>
            <a:pPr algn="ctr"/>
            <a:r>
              <a:rPr lang="en-US" sz="3200" dirty="0"/>
              <a:t>for Health Information Technology [HIT]</a:t>
            </a:r>
          </a:p>
          <a:p>
            <a:pPr algn="ctr"/>
            <a:r>
              <a:rPr lang="en-US" sz="4400" b="1" dirty="0"/>
              <a:t>21</a:t>
            </a:r>
            <a:r>
              <a:rPr lang="en-US" sz="4400" b="1" baseline="30000" dirty="0"/>
              <a:t>st</a:t>
            </a:r>
            <a:r>
              <a:rPr lang="en-US" sz="4400" b="1" dirty="0"/>
              <a:t> Century Cures Act - Final Rule</a:t>
            </a:r>
            <a:endParaRPr lang="en-US" sz="4400" dirty="0">
              <a:solidFill>
                <a:schemeClr val="accent1">
                  <a:lumMod val="50000"/>
                </a:schemeClr>
              </a:solidFill>
              <a:latin typeface="Aharoni" panose="02010803020104030203" pitchFamily="2" charset="-79"/>
              <a:cs typeface="Aharoni" panose="02010803020104030203" pitchFamily="2" charset="-79"/>
            </a:endParaRPr>
          </a:p>
        </p:txBody>
      </p:sp>
      <p:sp>
        <p:nvSpPr>
          <p:cNvPr id="7" name="TextBox 6">
            <a:extLst>
              <a:ext uri="{FF2B5EF4-FFF2-40B4-BE49-F238E27FC236}">
                <a16:creationId xmlns:a16="http://schemas.microsoft.com/office/drawing/2014/main" id="{05E388BB-BD86-405A-8E51-3C69FFB9D976}"/>
              </a:ext>
            </a:extLst>
          </p:cNvPr>
          <p:cNvSpPr txBox="1"/>
          <p:nvPr/>
        </p:nvSpPr>
        <p:spPr>
          <a:xfrm>
            <a:off x="516835" y="4492486"/>
            <a:ext cx="11111948" cy="523220"/>
          </a:xfrm>
          <a:prstGeom prst="rect">
            <a:avLst/>
          </a:prstGeom>
          <a:solidFill>
            <a:schemeClr val="bg2"/>
          </a:solidFill>
        </p:spPr>
        <p:txBody>
          <a:bodyPr wrap="square" rtlCol="0">
            <a:spAutoFit/>
          </a:bodyPr>
          <a:lstStyle/>
          <a:p>
            <a:pPr algn="ctr"/>
            <a:r>
              <a:rPr lang="en-US" sz="2800" b="1" kern="1800" spc="-80" dirty="0">
                <a:solidFill>
                  <a:srgbClr val="133C77"/>
                </a:solidFill>
                <a:effectLst/>
                <a:latin typeface="Times New Roman" panose="02020603050405020304" pitchFamily="18" charset="0"/>
                <a:ea typeface="Times New Roman" panose="02020603050405020304" pitchFamily="18" charset="0"/>
              </a:rPr>
              <a:t>https://www.healthit.gov/curesrule/resources/information-blocking-faqs </a:t>
            </a:r>
            <a:endParaRPr lang="en-US" sz="2800" dirty="0"/>
          </a:p>
        </p:txBody>
      </p:sp>
    </p:spTree>
    <p:extLst>
      <p:ext uri="{BB962C8B-B14F-4D97-AF65-F5344CB8AC3E}">
        <p14:creationId xmlns:p14="http://schemas.microsoft.com/office/powerpoint/2010/main" val="8941305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3">
            <a:extLst>
              <a:ext uri="{FF2B5EF4-FFF2-40B4-BE49-F238E27FC236}">
                <a16:creationId xmlns:a16="http://schemas.microsoft.com/office/drawing/2014/main" id="{96E32546-35FF-42D0-ACD5-9A3976DEF07F}"/>
              </a:ext>
            </a:extLst>
          </p:cNvPr>
          <p:cNvSpPr>
            <a:spLocks noGrp="1"/>
          </p:cNvSpPr>
          <p:nvPr>
            <p:ph idx="1"/>
          </p:nvPr>
        </p:nvSpPr>
        <p:spPr>
          <a:xfrm>
            <a:off x="1150883" y="563040"/>
            <a:ext cx="9348952" cy="1316420"/>
          </a:xfrm>
          <a:solidFill>
            <a:schemeClr val="bg1">
              <a:lumMod val="75000"/>
            </a:schemeClr>
          </a:solidFill>
        </p:spPr>
        <p:txBody>
          <a:bodyPr lIns="182880" tIns="182880" rIns="182880" bIns="182880">
            <a:normAutofit fontScale="92500"/>
          </a:bodyPr>
          <a:lstStyle/>
          <a:p>
            <a:pPr marL="401638" indent="0" algn="ctr">
              <a:buNone/>
            </a:pPr>
            <a:r>
              <a:rPr lang="en-US" sz="4700" u="sng" dirty="0">
                <a:solidFill>
                  <a:schemeClr val="accent1">
                    <a:lumMod val="50000"/>
                  </a:schemeClr>
                </a:solidFill>
                <a:latin typeface="Aharoni" panose="02010803020104030203" pitchFamily="2" charset="-79"/>
                <a:cs typeface="Aharoni" panose="02010803020104030203" pitchFamily="2" charset="-79"/>
              </a:rPr>
              <a:t>Information Blocking Definition</a:t>
            </a:r>
          </a:p>
        </p:txBody>
      </p:sp>
      <p:sp>
        <p:nvSpPr>
          <p:cNvPr id="6" name="Date Placeholder 5">
            <a:extLst>
              <a:ext uri="{FF2B5EF4-FFF2-40B4-BE49-F238E27FC236}">
                <a16:creationId xmlns:a16="http://schemas.microsoft.com/office/drawing/2014/main" id="{0DDE9E07-6D22-4639-B2F7-33EC4CCB7426}"/>
              </a:ext>
            </a:extLst>
          </p:cNvPr>
          <p:cNvSpPr>
            <a:spLocks noGrp="1"/>
          </p:cNvSpPr>
          <p:nvPr>
            <p:ph type="dt" sz="half"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srgbClr val="000000"/>
                </a:solidFill>
                <a:effectLst/>
                <a:uLnTx/>
                <a:uFillTx/>
                <a:latin typeface="Arial"/>
                <a:ea typeface="+mn-ea"/>
                <a:cs typeface="+mn-cs"/>
              </a:rPr>
              <a:t>March 2020</a:t>
            </a:r>
            <a:endParaRPr kumimoji="0" lang="en-US" sz="750" b="0" i="0" u="none" strike="noStrike" kern="1200" cap="none" spc="0" normalizeH="0" baseline="0" noProof="0" dirty="0">
              <a:ln>
                <a:noFill/>
              </a:ln>
              <a:solidFill>
                <a:srgbClr val="000000"/>
              </a:solidFill>
              <a:effectLst/>
              <a:uLnTx/>
              <a:uFillTx/>
              <a:latin typeface="Arial"/>
              <a:ea typeface="+mn-ea"/>
              <a:cs typeface="+mn-cs"/>
            </a:endParaRPr>
          </a:p>
        </p:txBody>
      </p:sp>
      <p:sp>
        <p:nvSpPr>
          <p:cNvPr id="7" name="Slide Number Placeholder 6">
            <a:extLst>
              <a:ext uri="{FF2B5EF4-FFF2-40B4-BE49-F238E27FC236}">
                <a16:creationId xmlns:a16="http://schemas.microsoft.com/office/drawing/2014/main" id="{EB4658FE-0B9E-4514-9B70-065D5DBE2C77}"/>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70704B-CE94-48CC-AF30-84932A1262A7}" type="slidenum">
              <a:rPr kumimoji="0" lang="en-US" sz="75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750" b="0" i="0" u="none" strike="noStrike" kern="1200" cap="none" spc="0" normalizeH="0" baseline="0" noProof="0" dirty="0">
              <a:ln>
                <a:noFill/>
              </a:ln>
              <a:solidFill>
                <a:srgbClr val="000000"/>
              </a:solidFill>
              <a:effectLst/>
              <a:uLnTx/>
              <a:uFillTx/>
              <a:latin typeface="Arial"/>
              <a:ea typeface="+mn-ea"/>
              <a:cs typeface="+mn-cs"/>
            </a:endParaRPr>
          </a:p>
        </p:txBody>
      </p:sp>
      <p:sp>
        <p:nvSpPr>
          <p:cNvPr id="3" name="TextBox 2">
            <a:extLst>
              <a:ext uri="{FF2B5EF4-FFF2-40B4-BE49-F238E27FC236}">
                <a16:creationId xmlns:a16="http://schemas.microsoft.com/office/drawing/2014/main" id="{C6581608-DDB1-9D3B-515F-41C384D6D7B2}"/>
              </a:ext>
            </a:extLst>
          </p:cNvPr>
          <p:cNvSpPr txBox="1"/>
          <p:nvPr/>
        </p:nvSpPr>
        <p:spPr>
          <a:xfrm>
            <a:off x="1150884" y="2434566"/>
            <a:ext cx="9348952" cy="2891433"/>
          </a:xfrm>
          <a:prstGeom prst="rect">
            <a:avLst/>
          </a:prstGeom>
          <a:noFill/>
        </p:spPr>
        <p:txBody>
          <a:bodyPr wrap="square">
            <a:spAutoFit/>
          </a:bodyPr>
          <a:lstStyle/>
          <a:p>
            <a:pPr marL="457200" indent="-457200">
              <a:lnSpc>
                <a:spcPct val="110000"/>
              </a:lnSpc>
              <a:buFont typeface="Wingdings" panose="05000000000000000000" pitchFamily="2" charset="2"/>
              <a:buChar char="Ø"/>
            </a:pPr>
            <a:r>
              <a:rPr lang="en-US" sz="2800" dirty="0">
                <a:latin typeface="Tahoma" panose="020B0604030504040204" pitchFamily="34" charset="0"/>
                <a:ea typeface="Tahoma" panose="020B0604030504040204" pitchFamily="34" charset="0"/>
                <a:cs typeface="Tahoma" panose="020B0604030504040204" pitchFamily="34" charset="0"/>
              </a:rPr>
              <a:t>A practice by a healthcare provider, HIT developer, or HIE/HIN that is likely to interfere with, prevent, or materially discourage access, exchange or use of EHI,</a:t>
            </a:r>
            <a:br>
              <a:rPr lang="en-US" sz="2800" dirty="0">
                <a:latin typeface="Tahoma" panose="020B0604030504040204" pitchFamily="34" charset="0"/>
                <a:ea typeface="Tahoma" panose="020B0604030504040204" pitchFamily="34" charset="0"/>
                <a:cs typeface="Tahoma" panose="020B0604030504040204" pitchFamily="34" charset="0"/>
              </a:rPr>
            </a:br>
            <a:endParaRPr lang="en-US" sz="2800" dirty="0">
              <a:latin typeface="Tahoma" panose="020B0604030504040204" pitchFamily="34" charset="0"/>
              <a:ea typeface="Tahoma" panose="020B0604030504040204" pitchFamily="34" charset="0"/>
              <a:cs typeface="Tahoma" panose="020B0604030504040204" pitchFamily="34" charset="0"/>
            </a:endParaRPr>
          </a:p>
          <a:p>
            <a:pPr marL="457200" indent="-457200">
              <a:lnSpc>
                <a:spcPct val="110000"/>
              </a:lnSpc>
              <a:buFont typeface="Wingdings" panose="05000000000000000000" pitchFamily="2" charset="2"/>
              <a:buChar char="Ø"/>
            </a:pPr>
            <a:r>
              <a:rPr lang="en-US" sz="2800" i="1" u="sng" dirty="0">
                <a:latin typeface="Tahoma" panose="020B0604030504040204" pitchFamily="34" charset="0"/>
                <a:ea typeface="Tahoma" panose="020B0604030504040204" pitchFamily="34" charset="0"/>
                <a:cs typeface="Tahoma" panose="020B0604030504040204" pitchFamily="34" charset="0"/>
              </a:rPr>
              <a:t>Except</a:t>
            </a:r>
            <a:r>
              <a:rPr lang="en-US" sz="2800" i="1" dirty="0">
                <a:latin typeface="Tahoma" panose="020B0604030504040204" pitchFamily="34" charset="0"/>
                <a:ea typeface="Tahoma" panose="020B0604030504040204" pitchFamily="34" charset="0"/>
                <a:cs typeface="Tahoma" panose="020B0604030504040204" pitchFamily="34" charset="0"/>
              </a:rPr>
              <a:t> as required by law or specified by the Secretary as a reasonable and necessary activity.</a:t>
            </a:r>
            <a:endParaRPr lang="en-US" sz="2800" u="sng"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1139879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849D9-5F2D-407E-AB08-2BA8E52F81D6}"/>
              </a:ext>
            </a:extLst>
          </p:cNvPr>
          <p:cNvSpPr>
            <a:spLocks noGrp="1"/>
          </p:cNvSpPr>
          <p:nvPr>
            <p:ph type="title"/>
          </p:nvPr>
        </p:nvSpPr>
        <p:spPr>
          <a:xfrm>
            <a:off x="1451579" y="537883"/>
            <a:ext cx="9603275" cy="1315872"/>
          </a:xfrm>
          <a:solidFill>
            <a:schemeClr val="bg1">
              <a:lumMod val="75000"/>
            </a:schemeClr>
          </a:solidFill>
        </p:spPr>
        <p:txBody>
          <a:bodyPr>
            <a:normAutofit/>
          </a:bodyPr>
          <a:lstStyle/>
          <a:p>
            <a:pPr algn="ctr"/>
            <a:br>
              <a:rPr lang="en-US" sz="3600" b="1" dirty="0">
                <a:solidFill>
                  <a:schemeClr val="accent1">
                    <a:lumMod val="50000"/>
                  </a:schemeClr>
                </a:solidFill>
                <a:effectLst/>
                <a:latin typeface="Aharoni" panose="02010803020104030203" pitchFamily="2" charset="-79"/>
                <a:ea typeface="Calibri" panose="020F0502020204030204" pitchFamily="34" charset="0"/>
                <a:cs typeface="Aharoni" panose="02010803020104030203" pitchFamily="2" charset="-79"/>
              </a:rPr>
            </a:br>
            <a:r>
              <a:rPr lang="en-US" sz="3600" b="1" dirty="0">
                <a:solidFill>
                  <a:schemeClr val="accent1">
                    <a:lumMod val="50000"/>
                  </a:schemeClr>
                </a:solidFill>
                <a:effectLst/>
                <a:latin typeface="Aharoni" panose="02010803020104030203" pitchFamily="2" charset="-79"/>
                <a:ea typeface="Calibri" panose="020F0502020204030204" pitchFamily="34" charset="0"/>
                <a:cs typeface="Aharoni" panose="02010803020104030203" pitchFamily="2" charset="-79"/>
              </a:rPr>
              <a:t>Information Blocking Exceptions</a:t>
            </a:r>
            <a:endParaRPr lang="en-US" sz="3600" dirty="0">
              <a:solidFill>
                <a:schemeClr val="accent1">
                  <a:lumMod val="50000"/>
                </a:schemeClr>
              </a:solidFill>
              <a:latin typeface="Aharoni" panose="02010803020104030203" pitchFamily="2" charset="-79"/>
              <a:cs typeface="Aharoni" panose="02010803020104030203" pitchFamily="2" charset="-79"/>
            </a:endParaRPr>
          </a:p>
        </p:txBody>
      </p:sp>
      <p:sp>
        <p:nvSpPr>
          <p:cNvPr id="3" name="Content Placeholder 2">
            <a:extLst>
              <a:ext uri="{FF2B5EF4-FFF2-40B4-BE49-F238E27FC236}">
                <a16:creationId xmlns:a16="http://schemas.microsoft.com/office/drawing/2014/main" id="{AA48B80A-5B79-4517-8538-594010CA8BDB}"/>
              </a:ext>
            </a:extLst>
          </p:cNvPr>
          <p:cNvSpPr>
            <a:spLocks noGrp="1"/>
          </p:cNvSpPr>
          <p:nvPr>
            <p:ph idx="1"/>
          </p:nvPr>
        </p:nvSpPr>
        <p:spPr>
          <a:xfrm>
            <a:off x="1451579" y="2015732"/>
            <a:ext cx="9603275" cy="3900974"/>
          </a:xfrm>
        </p:spPr>
        <p:txBody>
          <a:bodyPr>
            <a:noAutofit/>
          </a:bodyPr>
          <a:lstStyle/>
          <a:p>
            <a:pPr marL="342900" marR="0" lvl="0" indent="-342900">
              <a:lnSpc>
                <a:spcPct val="107000"/>
              </a:lnSpc>
              <a:spcBef>
                <a:spcPts val="0"/>
              </a:spcBef>
              <a:spcAft>
                <a:spcPts val="0"/>
              </a:spcAft>
              <a:buFont typeface="+mj-lt"/>
              <a:buAutoNum type="alphaUcPeriod"/>
            </a:pPr>
            <a:r>
              <a:rPr lang="en-US" sz="2400" dirty="0">
                <a:latin typeface="Arial" panose="020B0604020202020204" pitchFamily="34" charset="0"/>
                <a:ea typeface="Calibri" panose="020F0502020204030204" pitchFamily="34" charset="0"/>
                <a:cs typeface="Times New Roman" panose="02020603050405020304" pitchFamily="18" charset="0"/>
              </a:rPr>
              <a:t>I</a:t>
            </a:r>
            <a:r>
              <a:rPr lang="en-US" sz="2400" dirty="0">
                <a:effectLst/>
                <a:latin typeface="Arial" panose="020B0604020202020204" pitchFamily="34" charset="0"/>
                <a:ea typeface="Calibri" panose="020F0502020204030204" pitchFamily="34" charset="0"/>
                <a:cs typeface="Times New Roman" panose="02020603050405020304" pitchFamily="18" charset="0"/>
              </a:rPr>
              <a:t>nvolve not fulfilling requests to access, exchange, or use EHI: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rabicPeriod"/>
            </a:pPr>
            <a:r>
              <a:rPr lang="en-US" sz="2400" dirty="0">
                <a:effectLst/>
                <a:latin typeface="Arial" panose="020B0604020202020204" pitchFamily="34" charset="0"/>
                <a:ea typeface="Calibri" panose="020F0502020204030204" pitchFamily="34" charset="0"/>
                <a:cs typeface="Times New Roman" panose="02020603050405020304" pitchFamily="18" charset="0"/>
              </a:rPr>
              <a:t>Preventing Harm Exception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rabicPeriod"/>
            </a:pPr>
            <a:r>
              <a:rPr lang="en-US" sz="2400" dirty="0">
                <a:effectLst/>
                <a:latin typeface="Arial" panose="020B0604020202020204" pitchFamily="34" charset="0"/>
                <a:ea typeface="Calibri" panose="020F0502020204030204" pitchFamily="34" charset="0"/>
                <a:cs typeface="Times New Roman" panose="02020603050405020304" pitchFamily="18" charset="0"/>
              </a:rPr>
              <a:t>Privacy Exception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rabicPeriod"/>
            </a:pPr>
            <a:r>
              <a:rPr lang="en-US" sz="2400" dirty="0">
                <a:effectLst/>
                <a:latin typeface="Arial" panose="020B0604020202020204" pitchFamily="34" charset="0"/>
                <a:ea typeface="Calibri" panose="020F0502020204030204" pitchFamily="34" charset="0"/>
                <a:cs typeface="Times New Roman" panose="02020603050405020304" pitchFamily="18" charset="0"/>
              </a:rPr>
              <a:t>Security Exception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rabicPeriod"/>
            </a:pPr>
            <a:r>
              <a:rPr lang="en-US" sz="2400" dirty="0">
                <a:effectLst/>
                <a:latin typeface="Arial" panose="020B0604020202020204" pitchFamily="34" charset="0"/>
                <a:ea typeface="Calibri" panose="020F0502020204030204" pitchFamily="34" charset="0"/>
                <a:cs typeface="Times New Roman" panose="02020603050405020304" pitchFamily="18" charset="0"/>
              </a:rPr>
              <a:t>Infeasibility Exception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rabicPeriod"/>
            </a:pPr>
            <a:r>
              <a:rPr lang="en-US" sz="2400" dirty="0">
                <a:effectLst/>
                <a:latin typeface="Arial" panose="020B0604020202020204" pitchFamily="34" charset="0"/>
                <a:ea typeface="Calibri" panose="020F0502020204030204" pitchFamily="34" charset="0"/>
                <a:cs typeface="Times New Roman" panose="02020603050405020304" pitchFamily="18" charset="0"/>
              </a:rPr>
              <a:t>Health IT Performance Exception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lphaUcPeriod"/>
            </a:pPr>
            <a:r>
              <a:rPr lang="en-US" sz="2400" dirty="0">
                <a:latin typeface="Arial" panose="020B0604020202020204" pitchFamily="34" charset="0"/>
                <a:ea typeface="Calibri" panose="020F0502020204030204" pitchFamily="34" charset="0"/>
                <a:cs typeface="Times New Roman" panose="02020603050405020304" pitchFamily="18" charset="0"/>
              </a:rPr>
              <a:t>I</a:t>
            </a:r>
            <a:r>
              <a:rPr lang="en-US" sz="2400" dirty="0">
                <a:effectLst/>
                <a:latin typeface="Arial" panose="020B0604020202020204" pitchFamily="34" charset="0"/>
                <a:ea typeface="Calibri" panose="020F0502020204030204" pitchFamily="34" charset="0"/>
                <a:cs typeface="Times New Roman" panose="02020603050405020304" pitchFamily="18" charset="0"/>
              </a:rPr>
              <a:t>nvolve procedures for fulfilling requests to access, exchange: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rabicPeriod"/>
            </a:pPr>
            <a:r>
              <a:rPr lang="en-US" sz="2400" dirty="0">
                <a:effectLst/>
                <a:latin typeface="Arial" panose="020B0604020202020204" pitchFamily="34" charset="0"/>
                <a:ea typeface="Calibri" panose="020F0502020204030204" pitchFamily="34" charset="0"/>
                <a:cs typeface="Times New Roman" panose="02020603050405020304" pitchFamily="18" charset="0"/>
              </a:rPr>
              <a:t>Content &amp; Manner Exception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rabicPeriod"/>
            </a:pPr>
            <a:r>
              <a:rPr lang="en-US" sz="2400" dirty="0">
                <a:effectLst/>
                <a:latin typeface="Arial" panose="020B0604020202020204" pitchFamily="34" charset="0"/>
                <a:ea typeface="Calibri" panose="020F0502020204030204" pitchFamily="34" charset="0"/>
                <a:cs typeface="Times New Roman" panose="02020603050405020304" pitchFamily="18" charset="0"/>
              </a:rPr>
              <a:t>Fees Exception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mj-lt"/>
              <a:buAutoNum type="arabicPeriod"/>
            </a:pPr>
            <a:r>
              <a:rPr lang="en-US" sz="2400" dirty="0">
                <a:effectLst/>
                <a:latin typeface="Arial" panose="020B0604020202020204" pitchFamily="34" charset="0"/>
                <a:ea typeface="Calibri" panose="020F0502020204030204" pitchFamily="34" charset="0"/>
                <a:cs typeface="Times New Roman" panose="02020603050405020304" pitchFamily="18" charset="0"/>
              </a:rPr>
              <a:t>Licensing Exception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821074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849D9-5F2D-407E-AB08-2BA8E52F81D6}"/>
              </a:ext>
            </a:extLst>
          </p:cNvPr>
          <p:cNvSpPr>
            <a:spLocks noGrp="1"/>
          </p:cNvSpPr>
          <p:nvPr>
            <p:ph type="title"/>
          </p:nvPr>
        </p:nvSpPr>
        <p:spPr>
          <a:xfrm>
            <a:off x="1451579" y="537883"/>
            <a:ext cx="9603275" cy="1315872"/>
          </a:xfrm>
          <a:solidFill>
            <a:schemeClr val="bg1">
              <a:lumMod val="75000"/>
            </a:schemeClr>
          </a:solidFill>
        </p:spPr>
        <p:txBody>
          <a:bodyPr>
            <a:normAutofit/>
          </a:bodyPr>
          <a:lstStyle/>
          <a:p>
            <a:pPr algn="ctr"/>
            <a:br>
              <a:rPr lang="en-US" sz="3600" b="1" dirty="0">
                <a:solidFill>
                  <a:schemeClr val="accent1">
                    <a:lumMod val="50000"/>
                  </a:schemeClr>
                </a:solidFill>
                <a:effectLst/>
                <a:latin typeface="Aharoni" panose="02010803020104030203" pitchFamily="2" charset="-79"/>
                <a:ea typeface="Calibri" panose="020F0502020204030204" pitchFamily="34" charset="0"/>
                <a:cs typeface="Aharoni" panose="02010803020104030203" pitchFamily="2" charset="-79"/>
              </a:rPr>
            </a:br>
            <a:r>
              <a:rPr lang="en-US" sz="2800" b="1" dirty="0">
                <a:solidFill>
                  <a:schemeClr val="accent1">
                    <a:lumMod val="50000"/>
                  </a:schemeClr>
                </a:solidFill>
                <a:effectLst/>
                <a:latin typeface="Aharoni" panose="02010803020104030203" pitchFamily="2" charset="-79"/>
                <a:ea typeface="Calibri" panose="020F0502020204030204" pitchFamily="34" charset="0"/>
                <a:cs typeface="Aharoni" panose="02010803020104030203" pitchFamily="2" charset="-79"/>
              </a:rPr>
              <a:t>Infeasibility Exception to Information Blocking</a:t>
            </a:r>
            <a:endParaRPr lang="en-US" sz="2800" dirty="0">
              <a:solidFill>
                <a:schemeClr val="accent1">
                  <a:lumMod val="50000"/>
                </a:schemeClr>
              </a:solidFill>
              <a:latin typeface="Aharoni" panose="02010803020104030203" pitchFamily="2" charset="-79"/>
              <a:cs typeface="Aharoni" panose="02010803020104030203" pitchFamily="2" charset="-79"/>
            </a:endParaRPr>
          </a:p>
        </p:txBody>
      </p:sp>
      <p:sp>
        <p:nvSpPr>
          <p:cNvPr id="3" name="Content Placeholder 2">
            <a:extLst>
              <a:ext uri="{FF2B5EF4-FFF2-40B4-BE49-F238E27FC236}">
                <a16:creationId xmlns:a16="http://schemas.microsoft.com/office/drawing/2014/main" id="{AA48B80A-5B79-4517-8538-594010CA8BDB}"/>
              </a:ext>
            </a:extLst>
          </p:cNvPr>
          <p:cNvSpPr>
            <a:spLocks noGrp="1"/>
          </p:cNvSpPr>
          <p:nvPr>
            <p:ph idx="1"/>
          </p:nvPr>
        </p:nvSpPr>
        <p:spPr>
          <a:xfrm>
            <a:off x="1451579" y="2015732"/>
            <a:ext cx="9603275" cy="3900974"/>
          </a:xfrm>
        </p:spPr>
        <p:txBody>
          <a:bodyPr>
            <a:noAutofit/>
          </a:bodyPr>
          <a:lstStyle/>
          <a:p>
            <a:pPr marL="0" marR="0">
              <a:lnSpc>
                <a:spcPct val="107000"/>
              </a:lnSpc>
              <a:spcBef>
                <a:spcPts val="0"/>
              </a:spcBef>
              <a:spcAft>
                <a:spcPts val="800"/>
              </a:spcAft>
            </a:pPr>
            <a:r>
              <a:rPr lang="en-US" sz="2400" u="sng" dirty="0">
                <a:effectLst/>
                <a:latin typeface="Arial" panose="020B0604020202020204" pitchFamily="34" charset="0"/>
                <a:ea typeface="Calibri" panose="020F0502020204030204" pitchFamily="34" charset="0"/>
                <a:cs typeface="Times New Roman" panose="02020603050405020304" pitchFamily="18" charset="0"/>
              </a:rPr>
              <a:t>“Infeasible Under the Circumstances”</a:t>
            </a:r>
            <a:r>
              <a:rPr lang="en-US" sz="2400" dirty="0">
                <a:effectLst/>
                <a:latin typeface="Arial" panose="020B0604020202020204" pitchFamily="34" charset="0"/>
                <a:ea typeface="Calibri" panose="020F0502020204030204" pitchFamily="34" charset="0"/>
                <a:cs typeface="Times New Roman" panose="02020603050405020304" pitchFamily="18" charset="0"/>
              </a:rPr>
              <a:t>: Vendor does not offer the capability, or it is too costly to change EHR system.</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400" dirty="0">
                <a:effectLst/>
                <a:latin typeface="Arial" panose="020B0604020202020204" pitchFamily="34" charset="0"/>
                <a:ea typeface="Calibri" panose="020F0502020204030204" pitchFamily="34" charset="0"/>
                <a:cs typeface="Times New Roman" panose="02020603050405020304" pitchFamily="18" charset="0"/>
              </a:rPr>
              <a:t>For this exception, you would document that: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en-US" sz="2400" dirty="0">
                <a:effectLst/>
                <a:latin typeface="Arial" panose="020B0604020202020204" pitchFamily="34" charset="0"/>
                <a:ea typeface="Calibri" panose="020F0502020204030204" pitchFamily="34" charset="0"/>
                <a:cs typeface="Times New Roman" panose="02020603050405020304" pitchFamily="18" charset="0"/>
              </a:rPr>
              <a:t>It would be infeasible to upgrade to a certified EHR;</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en-US" sz="2400" dirty="0">
                <a:effectLst/>
                <a:latin typeface="Arial" panose="020B0604020202020204" pitchFamily="34" charset="0"/>
                <a:ea typeface="Calibri" panose="020F0502020204030204" pitchFamily="34" charset="0"/>
                <a:cs typeface="Times New Roman" panose="02020603050405020304" pitchFamily="18" charset="0"/>
              </a:rPr>
              <a:t>due to the cost of such a system;</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en-US" sz="2400" dirty="0">
                <a:effectLst/>
                <a:latin typeface="Arial" panose="020B0604020202020204" pitchFamily="34" charset="0"/>
                <a:ea typeface="Calibri" panose="020F0502020204030204" pitchFamily="34" charset="0"/>
                <a:cs typeface="Times New Roman" panose="02020603050405020304" pitchFamily="18" charset="0"/>
              </a:rPr>
              <a:t>and the burden on your practice of changing EHR systems;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en-US" sz="2400" dirty="0">
                <a:effectLst/>
                <a:latin typeface="Arial" panose="020B0604020202020204" pitchFamily="34" charset="0"/>
                <a:ea typeface="Calibri" panose="020F0502020204030204" pitchFamily="34" charset="0"/>
                <a:cs typeface="Times New Roman" panose="02020603050405020304" pitchFamily="18" charset="0"/>
              </a:rPr>
              <a:t>taking into consideration your practice’s available financial and technical resources.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706092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849D9-5F2D-407E-AB08-2BA8E52F81D6}"/>
              </a:ext>
            </a:extLst>
          </p:cNvPr>
          <p:cNvSpPr>
            <a:spLocks noGrp="1"/>
          </p:cNvSpPr>
          <p:nvPr>
            <p:ph type="title"/>
          </p:nvPr>
        </p:nvSpPr>
        <p:spPr>
          <a:xfrm>
            <a:off x="1451579" y="537883"/>
            <a:ext cx="9603275" cy="1315872"/>
          </a:xfrm>
          <a:solidFill>
            <a:schemeClr val="bg1">
              <a:lumMod val="75000"/>
            </a:schemeClr>
          </a:solidFill>
        </p:spPr>
        <p:txBody>
          <a:bodyPr>
            <a:normAutofit/>
          </a:bodyPr>
          <a:lstStyle/>
          <a:p>
            <a:pPr algn="ctr"/>
            <a:br>
              <a:rPr lang="en-US" sz="4000" b="1" dirty="0">
                <a:solidFill>
                  <a:schemeClr val="accent1">
                    <a:lumMod val="50000"/>
                  </a:schemeClr>
                </a:solidFill>
                <a:latin typeface="Aharoni" panose="02010803020104030203" pitchFamily="2" charset="-79"/>
                <a:cs typeface="Aharoni" panose="02010803020104030203" pitchFamily="2" charset="-79"/>
              </a:rPr>
            </a:br>
            <a:r>
              <a:rPr lang="en-US" sz="4000" b="1" dirty="0">
                <a:solidFill>
                  <a:schemeClr val="accent1">
                    <a:lumMod val="50000"/>
                  </a:schemeClr>
                </a:solidFill>
                <a:effectLst/>
                <a:latin typeface="Aharoni" panose="02010803020104030203" pitchFamily="2" charset="-79"/>
                <a:ea typeface="Calibri" panose="020F0502020204030204" pitchFamily="34" charset="0"/>
                <a:cs typeface="Aharoni" panose="02010803020104030203" pitchFamily="2" charset="-79"/>
              </a:rPr>
              <a:t>Infeasibility Exception cont’d</a:t>
            </a:r>
            <a:endParaRPr lang="en-US" sz="4000" dirty="0">
              <a:solidFill>
                <a:schemeClr val="accent1">
                  <a:lumMod val="50000"/>
                </a:schemeClr>
              </a:solidFill>
              <a:latin typeface="Aharoni" panose="02010803020104030203" pitchFamily="2" charset="-79"/>
              <a:cs typeface="Aharoni" panose="02010803020104030203" pitchFamily="2" charset="-79"/>
            </a:endParaRPr>
          </a:p>
        </p:txBody>
      </p:sp>
      <p:sp>
        <p:nvSpPr>
          <p:cNvPr id="3" name="Content Placeholder 2">
            <a:extLst>
              <a:ext uri="{FF2B5EF4-FFF2-40B4-BE49-F238E27FC236}">
                <a16:creationId xmlns:a16="http://schemas.microsoft.com/office/drawing/2014/main" id="{AA48B80A-5B79-4517-8538-594010CA8BDB}"/>
              </a:ext>
            </a:extLst>
          </p:cNvPr>
          <p:cNvSpPr>
            <a:spLocks noGrp="1"/>
          </p:cNvSpPr>
          <p:nvPr>
            <p:ph idx="1"/>
          </p:nvPr>
        </p:nvSpPr>
        <p:spPr>
          <a:xfrm>
            <a:off x="1451579" y="2133600"/>
            <a:ext cx="9603276" cy="3783106"/>
          </a:xfrm>
        </p:spPr>
        <p:txBody>
          <a:bodyPr>
            <a:noAutofit/>
          </a:bodyPr>
          <a:lstStyle/>
          <a:p>
            <a:pPr marR="0">
              <a:lnSpc>
                <a:spcPct val="100000"/>
              </a:lnSpc>
              <a:spcBef>
                <a:spcPts val="0"/>
              </a:spcBef>
              <a:spcAft>
                <a:spcPts val="800"/>
              </a:spcAft>
              <a:buFont typeface="Wingdings" panose="05000000000000000000" pitchFamily="2" charset="2"/>
              <a:buChar char="Ø"/>
            </a:pPr>
            <a:r>
              <a:rPr lang="en-US" sz="2400" dirty="0">
                <a:effectLst/>
                <a:latin typeface="Arial" panose="020B0604020202020204" pitchFamily="34" charset="0"/>
                <a:ea typeface="Calibri" panose="020F0502020204030204" pitchFamily="34" charset="0"/>
                <a:cs typeface="Times New Roman" panose="02020603050405020304" pitchFamily="18" charset="0"/>
              </a:rPr>
              <a:t>“</a:t>
            </a:r>
            <a:r>
              <a:rPr lang="en-US" sz="2400" u="sng" dirty="0">
                <a:effectLst/>
                <a:latin typeface="Tahoma" panose="020B0604030504040204" pitchFamily="34" charset="0"/>
                <a:ea typeface="Tahoma" panose="020B0604030504040204" pitchFamily="34" charset="0"/>
                <a:cs typeface="Tahoma" panose="020B0604030504040204" pitchFamily="34" charset="0"/>
              </a:rPr>
              <a:t>Segmentation</a:t>
            </a:r>
            <a:r>
              <a:rPr lang="en-US" sz="2400" dirty="0">
                <a:effectLst/>
                <a:latin typeface="Tahoma" panose="020B0604030504040204" pitchFamily="34" charset="0"/>
                <a:ea typeface="Tahoma" panose="020B0604030504040204" pitchFamily="34" charset="0"/>
                <a:cs typeface="Tahoma" panose="020B0604030504040204" pitchFamily="34" charset="0"/>
              </a:rPr>
              <a:t>: Can’t grant access because you can’t unambiguously segment (separate) the requested EHI from EHI that: </a:t>
            </a:r>
          </a:p>
          <a:p>
            <a:pPr marR="0">
              <a:lnSpc>
                <a:spcPct val="100000"/>
              </a:lnSpc>
              <a:spcBef>
                <a:spcPts val="0"/>
              </a:spcBef>
              <a:spcAft>
                <a:spcPts val="800"/>
              </a:spcAft>
              <a:buFont typeface="Wingdings" panose="05000000000000000000" pitchFamily="2" charset="2"/>
              <a:buChar char="Ø"/>
            </a:pPr>
            <a:r>
              <a:rPr lang="en-US" sz="2400" dirty="0">
                <a:effectLst/>
                <a:latin typeface="Tahoma" panose="020B0604030504040204" pitchFamily="34" charset="0"/>
                <a:ea typeface="Tahoma" panose="020B0604030504040204" pitchFamily="34" charset="0"/>
                <a:cs typeface="Tahoma" panose="020B0604030504040204" pitchFamily="34" charset="0"/>
              </a:rPr>
              <a:t>Cannot be made available either due to patient’s preference, or because the EHI cannot be made available by law; or </a:t>
            </a:r>
          </a:p>
          <a:p>
            <a:pPr marR="0">
              <a:lnSpc>
                <a:spcPct val="100000"/>
              </a:lnSpc>
              <a:spcBef>
                <a:spcPts val="0"/>
              </a:spcBef>
              <a:spcAft>
                <a:spcPts val="800"/>
              </a:spcAft>
              <a:buFont typeface="Wingdings" panose="05000000000000000000" pitchFamily="2" charset="2"/>
              <a:buChar char="Ø"/>
            </a:pPr>
            <a:r>
              <a:rPr lang="en-US" sz="2400" dirty="0">
                <a:latin typeface="Tahoma" panose="020B0604030504040204" pitchFamily="34" charset="0"/>
                <a:ea typeface="Tahoma" panose="020B0604030504040204" pitchFamily="34" charset="0"/>
                <a:cs typeface="Tahoma" panose="020B0604030504040204" pitchFamily="34" charset="0"/>
              </a:rPr>
              <a:t>M</a:t>
            </a:r>
            <a:r>
              <a:rPr lang="en-US" sz="2400" dirty="0">
                <a:effectLst/>
                <a:latin typeface="Tahoma" panose="020B0604030504040204" pitchFamily="34" charset="0"/>
                <a:ea typeface="Tahoma" panose="020B0604030504040204" pitchFamily="34" charset="0"/>
                <a:cs typeface="Tahoma" panose="020B0604030504040204" pitchFamily="34" charset="0"/>
              </a:rPr>
              <a:t>ay be withheld under with Harm exception. </a:t>
            </a:r>
          </a:p>
          <a:p>
            <a:pPr>
              <a:lnSpc>
                <a:spcPct val="100000"/>
              </a:lnSpc>
              <a:buFont typeface="Wingdings" panose="05000000000000000000" pitchFamily="2" charset="2"/>
              <a:buChar char="Ø"/>
            </a:pPr>
            <a:r>
              <a:rPr lang="en-US" sz="2400" dirty="0">
                <a:effectLst/>
                <a:latin typeface="Tahoma" panose="020B0604030504040204" pitchFamily="34" charset="0"/>
                <a:ea typeface="Tahoma" panose="020B0604030504040204" pitchFamily="34" charset="0"/>
                <a:cs typeface="Tahoma" panose="020B0604030504040204" pitchFamily="34" charset="0"/>
              </a:rPr>
              <a:t>Potential applications</a:t>
            </a:r>
            <a:r>
              <a:rPr lang="en-US" sz="2400" dirty="0">
                <a:effectLst/>
                <a:latin typeface="Arial" panose="020B0604020202020204" pitchFamily="34" charset="0"/>
                <a:ea typeface="Calibri" panose="020F0502020204030204" pitchFamily="34" charset="0"/>
              </a:rPr>
              <a:t>: comingled test data, multiple patients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976581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849D9-5F2D-407E-AB08-2BA8E52F81D6}"/>
              </a:ext>
            </a:extLst>
          </p:cNvPr>
          <p:cNvSpPr>
            <a:spLocks noGrp="1"/>
          </p:cNvSpPr>
          <p:nvPr>
            <p:ph type="title"/>
          </p:nvPr>
        </p:nvSpPr>
        <p:spPr>
          <a:xfrm>
            <a:off x="1451579" y="537883"/>
            <a:ext cx="9603275" cy="1315872"/>
          </a:xfrm>
          <a:solidFill>
            <a:schemeClr val="bg1">
              <a:lumMod val="75000"/>
            </a:schemeClr>
          </a:solidFill>
        </p:spPr>
        <p:txBody>
          <a:bodyPr>
            <a:normAutofit/>
          </a:bodyPr>
          <a:lstStyle/>
          <a:p>
            <a:pPr algn="ctr"/>
            <a:br>
              <a:rPr lang="en-US" sz="3600" b="1" dirty="0">
                <a:solidFill>
                  <a:schemeClr val="accent1">
                    <a:lumMod val="50000"/>
                  </a:schemeClr>
                </a:solidFill>
                <a:effectLst/>
                <a:latin typeface="Aharoni" panose="02010803020104030203" pitchFamily="2" charset="-79"/>
                <a:ea typeface="Calibri" panose="020F0502020204030204" pitchFamily="34" charset="0"/>
                <a:cs typeface="Aharoni" panose="02010803020104030203" pitchFamily="2" charset="-79"/>
              </a:rPr>
            </a:br>
            <a:r>
              <a:rPr lang="en-US" sz="2800" b="1" dirty="0">
                <a:solidFill>
                  <a:schemeClr val="accent1">
                    <a:lumMod val="50000"/>
                  </a:schemeClr>
                </a:solidFill>
                <a:effectLst/>
                <a:latin typeface="Aharoni" panose="02010803020104030203" pitchFamily="2" charset="-79"/>
                <a:ea typeface="Calibri" panose="020F0502020204030204" pitchFamily="34" charset="0"/>
                <a:cs typeface="Aharoni" panose="02010803020104030203" pitchFamily="2" charset="-79"/>
              </a:rPr>
              <a:t>Privacy exception to Information Blocking</a:t>
            </a:r>
            <a:endParaRPr lang="en-US" sz="2800" dirty="0">
              <a:solidFill>
                <a:schemeClr val="accent1">
                  <a:lumMod val="50000"/>
                </a:schemeClr>
              </a:solidFill>
              <a:latin typeface="Aharoni" panose="02010803020104030203" pitchFamily="2" charset="-79"/>
              <a:cs typeface="Aharoni" panose="02010803020104030203" pitchFamily="2" charset="-79"/>
            </a:endParaRPr>
          </a:p>
        </p:txBody>
      </p:sp>
      <p:sp>
        <p:nvSpPr>
          <p:cNvPr id="3" name="Content Placeholder 2">
            <a:extLst>
              <a:ext uri="{FF2B5EF4-FFF2-40B4-BE49-F238E27FC236}">
                <a16:creationId xmlns:a16="http://schemas.microsoft.com/office/drawing/2014/main" id="{AA48B80A-5B79-4517-8538-594010CA8BDB}"/>
              </a:ext>
            </a:extLst>
          </p:cNvPr>
          <p:cNvSpPr>
            <a:spLocks noGrp="1"/>
          </p:cNvSpPr>
          <p:nvPr>
            <p:ph idx="1"/>
          </p:nvPr>
        </p:nvSpPr>
        <p:spPr>
          <a:xfrm>
            <a:off x="860612" y="2015732"/>
            <a:ext cx="10811435" cy="3900974"/>
          </a:xfrm>
        </p:spPr>
        <p:txBody>
          <a:bodyPr>
            <a:noAutofit/>
          </a:bodyPr>
          <a:lstStyle/>
          <a:p>
            <a:pPr marR="0">
              <a:lnSpc>
                <a:spcPct val="107000"/>
              </a:lnSpc>
              <a:spcBef>
                <a:spcPts val="0"/>
              </a:spcBef>
              <a:spcAft>
                <a:spcPts val="800"/>
              </a:spcAft>
              <a:buFont typeface="Wingdings" panose="05000000000000000000" pitchFamily="2" charset="2"/>
              <a:buChar char="Ø"/>
            </a:pPr>
            <a:r>
              <a:rPr lang="en-US" sz="2400" dirty="0">
                <a:effectLst/>
                <a:latin typeface="Arial" panose="020B0604020202020204" pitchFamily="34" charset="0"/>
                <a:ea typeface="Calibri" panose="020F0502020204030204" pitchFamily="34" charset="0"/>
                <a:cs typeface="Times New Roman" panose="02020603050405020304" pitchFamily="18" charset="0"/>
              </a:rPr>
              <a:t>Denial of patient access to psychotherapy notes </a:t>
            </a:r>
            <a:r>
              <a:rPr lang="en-US" sz="2400" dirty="0">
                <a:effectLst/>
                <a:latin typeface="Cambria Math" panose="02040503050406030204" pitchFamily="18" charset="0"/>
                <a:ea typeface="Calibri" panose="020F0502020204030204" pitchFamily="34" charset="0"/>
                <a:cs typeface="Cambria Math" panose="02040503050406030204" pitchFamily="18" charset="0"/>
              </a:rPr>
              <a:t>⇢</a:t>
            </a:r>
            <a:r>
              <a:rPr lang="en-US" sz="2400" dirty="0">
                <a:effectLst/>
                <a:latin typeface="Arial" panose="020B0604020202020204" pitchFamily="34" charset="0"/>
                <a:ea typeface="Calibri" panose="020F0502020204030204" pitchFamily="34" charset="0"/>
                <a:cs typeface="Times New Roman" panose="02020603050405020304" pitchFamily="18" charset="0"/>
              </a:rPr>
              <a:t> not information blocking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R="0">
              <a:lnSpc>
                <a:spcPct val="107000"/>
              </a:lnSpc>
              <a:spcBef>
                <a:spcPts val="0"/>
              </a:spcBef>
              <a:spcAft>
                <a:spcPts val="800"/>
              </a:spcAft>
              <a:buFont typeface="Wingdings" panose="05000000000000000000" pitchFamily="2" charset="2"/>
              <a:buChar char="Ø"/>
            </a:pPr>
            <a:r>
              <a:rPr lang="en-US" sz="2400" dirty="0">
                <a:effectLst/>
                <a:latin typeface="Arial" panose="020B0604020202020204" pitchFamily="34" charset="0"/>
                <a:ea typeface="Calibri" panose="020F0502020204030204" pitchFamily="34" charset="0"/>
                <a:cs typeface="Times New Roman" panose="02020603050405020304" pitchFamily="18" charset="0"/>
              </a:rPr>
              <a:t>Psychotherapy notes won’t be immediately available to patients without any warning to you.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R="0">
              <a:lnSpc>
                <a:spcPct val="107000"/>
              </a:lnSpc>
              <a:spcBef>
                <a:spcPts val="0"/>
              </a:spcBef>
              <a:spcAft>
                <a:spcPts val="800"/>
              </a:spcAft>
              <a:buFont typeface="Wingdings" panose="05000000000000000000" pitchFamily="2" charset="2"/>
              <a:buChar char="Ø"/>
            </a:pPr>
            <a:r>
              <a:rPr lang="en-US" sz="2400" dirty="0">
                <a:effectLst/>
                <a:latin typeface="Arial" panose="020B0604020202020204" pitchFamily="34" charset="0"/>
                <a:ea typeface="Calibri" panose="020F0502020204030204" pitchFamily="34" charset="0"/>
                <a:cs typeface="Times New Roman" panose="02020603050405020304" pitchFamily="18" charset="0"/>
              </a:rPr>
              <a:t>In most states, patients can still access them, but they will be under the traditional system that allows you to review these notes and talk to the patient before providing access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R="0">
              <a:lnSpc>
                <a:spcPct val="107000"/>
              </a:lnSpc>
              <a:spcBef>
                <a:spcPts val="0"/>
              </a:spcBef>
              <a:spcAft>
                <a:spcPts val="800"/>
              </a:spcAft>
              <a:buFont typeface="Wingdings" panose="05000000000000000000" pitchFamily="2" charset="2"/>
              <a:buChar char="Ø"/>
            </a:pPr>
            <a:r>
              <a:rPr lang="en-US" sz="2400" dirty="0">
                <a:effectLst/>
                <a:latin typeface="Arial" panose="020B0604020202020204" pitchFamily="34" charset="0"/>
                <a:ea typeface="Calibri" panose="020F0502020204030204" pitchFamily="34" charset="0"/>
                <a:cs typeface="Times New Roman" panose="02020603050405020304" pitchFamily="18" charset="0"/>
              </a:rPr>
              <a:t>Psychotherapy notes may also be useful if you need time to sort out multiple patients, minor proxy issues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9542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849D9-5F2D-407E-AB08-2BA8E52F81D6}"/>
              </a:ext>
            </a:extLst>
          </p:cNvPr>
          <p:cNvSpPr>
            <a:spLocks noGrp="1"/>
          </p:cNvSpPr>
          <p:nvPr>
            <p:ph type="title"/>
          </p:nvPr>
        </p:nvSpPr>
        <p:spPr>
          <a:xfrm>
            <a:off x="537882" y="537883"/>
            <a:ext cx="11654117" cy="1315872"/>
          </a:xfrm>
          <a:solidFill>
            <a:schemeClr val="bg1">
              <a:lumMod val="75000"/>
            </a:schemeClr>
          </a:solidFill>
        </p:spPr>
        <p:txBody>
          <a:bodyPr>
            <a:normAutofit fontScale="90000"/>
          </a:bodyPr>
          <a:lstStyle/>
          <a:p>
            <a:pPr algn="ctr"/>
            <a:br>
              <a:rPr lang="en-US" sz="1800" b="1" dirty="0">
                <a:solidFill>
                  <a:schemeClr val="accent1">
                    <a:lumMod val="50000"/>
                  </a:schemeClr>
                </a:solidFill>
                <a:effectLst/>
                <a:latin typeface="Aharoni" panose="02010803020104030203" pitchFamily="2" charset="-79"/>
                <a:ea typeface="Calibri" panose="020F0502020204030204" pitchFamily="34" charset="0"/>
                <a:cs typeface="Aharoni" panose="02010803020104030203" pitchFamily="2" charset="-79"/>
              </a:rPr>
            </a:br>
            <a:br>
              <a:rPr lang="en-US" sz="1800" b="1" dirty="0">
                <a:solidFill>
                  <a:schemeClr val="accent1">
                    <a:lumMod val="50000"/>
                  </a:schemeClr>
                </a:solidFill>
                <a:effectLst/>
                <a:latin typeface="Aharoni" panose="02010803020104030203" pitchFamily="2" charset="-79"/>
                <a:ea typeface="Calibri" panose="020F0502020204030204" pitchFamily="34" charset="0"/>
                <a:cs typeface="Aharoni" panose="02010803020104030203" pitchFamily="2" charset="-79"/>
              </a:rPr>
            </a:br>
            <a:r>
              <a:rPr lang="en-US" b="1" dirty="0">
                <a:solidFill>
                  <a:schemeClr val="accent1">
                    <a:lumMod val="50000"/>
                  </a:schemeClr>
                </a:solidFill>
                <a:effectLst/>
                <a:latin typeface="Aharoni" panose="02010803020104030203" pitchFamily="2" charset="-79"/>
                <a:ea typeface="Calibri" panose="020F0502020204030204" pitchFamily="34" charset="0"/>
                <a:cs typeface="Aharoni" panose="02010803020104030203" pitchFamily="2" charset="-79"/>
              </a:rPr>
              <a:t>Preventing Harm Exception to Information Blocking</a:t>
            </a:r>
            <a:endParaRPr lang="en-US" dirty="0">
              <a:solidFill>
                <a:schemeClr val="accent1">
                  <a:lumMod val="50000"/>
                </a:schemeClr>
              </a:solidFill>
              <a:latin typeface="Aharoni" panose="02010803020104030203" pitchFamily="2" charset="-79"/>
              <a:cs typeface="Aharoni" panose="02010803020104030203" pitchFamily="2" charset="-79"/>
            </a:endParaRPr>
          </a:p>
        </p:txBody>
      </p:sp>
      <p:sp>
        <p:nvSpPr>
          <p:cNvPr id="3" name="Content Placeholder 2">
            <a:extLst>
              <a:ext uri="{FF2B5EF4-FFF2-40B4-BE49-F238E27FC236}">
                <a16:creationId xmlns:a16="http://schemas.microsoft.com/office/drawing/2014/main" id="{AA48B80A-5B79-4517-8538-594010CA8BDB}"/>
              </a:ext>
            </a:extLst>
          </p:cNvPr>
          <p:cNvSpPr>
            <a:spLocks noGrp="1"/>
          </p:cNvSpPr>
          <p:nvPr>
            <p:ph idx="1"/>
          </p:nvPr>
        </p:nvSpPr>
        <p:spPr>
          <a:xfrm>
            <a:off x="537882" y="2796988"/>
            <a:ext cx="11026589" cy="3119718"/>
          </a:xfrm>
        </p:spPr>
        <p:txBody>
          <a:bodyPr>
            <a:noAutofit/>
          </a:bodyPr>
          <a:lstStyle/>
          <a:p>
            <a:pPr marR="0">
              <a:lnSpc>
                <a:spcPct val="107000"/>
              </a:lnSpc>
              <a:spcBef>
                <a:spcPts val="0"/>
              </a:spcBef>
              <a:spcAft>
                <a:spcPts val="800"/>
              </a:spcAft>
              <a:buFont typeface="Wingdings" panose="05000000000000000000" pitchFamily="2" charset="2"/>
              <a:buChar char="Ø"/>
            </a:pPr>
            <a:r>
              <a:rPr lang="en-US" sz="3200" dirty="0">
                <a:effectLst/>
                <a:latin typeface="Tahoma" panose="020B0604030504040204" pitchFamily="34" charset="0"/>
                <a:ea typeface="Tahoma" panose="020B0604030504040204" pitchFamily="34" charset="0"/>
                <a:cs typeface="Tahoma" panose="020B0604030504040204" pitchFamily="34" charset="0"/>
              </a:rPr>
              <a:t>Refusing to disclose EHI where that would endanger the life or physical safety of a patient or another person </a:t>
            </a:r>
          </a:p>
          <a:p>
            <a:pPr>
              <a:buFont typeface="Wingdings" panose="05000000000000000000" pitchFamily="2" charset="2"/>
              <a:buChar char="Ø"/>
            </a:pPr>
            <a:r>
              <a:rPr lang="en-US" sz="3200" dirty="0">
                <a:effectLst/>
                <a:latin typeface="Tahoma" panose="020B0604030504040204" pitchFamily="34" charset="0"/>
                <a:ea typeface="Tahoma" panose="020B0604030504040204" pitchFamily="34" charset="0"/>
                <a:cs typeface="Tahoma" panose="020B0604030504040204" pitchFamily="34" charset="0"/>
              </a:rPr>
              <a:t>Determination based on current or prior psychologist-patient relationship</a:t>
            </a:r>
          </a:p>
        </p:txBody>
      </p:sp>
    </p:spTree>
    <p:extLst>
      <p:ext uri="{BB962C8B-B14F-4D97-AF65-F5344CB8AC3E}">
        <p14:creationId xmlns:p14="http://schemas.microsoft.com/office/powerpoint/2010/main" val="17172978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849D9-5F2D-407E-AB08-2BA8E52F81D6}"/>
              </a:ext>
            </a:extLst>
          </p:cNvPr>
          <p:cNvSpPr>
            <a:spLocks noGrp="1"/>
          </p:cNvSpPr>
          <p:nvPr>
            <p:ph type="title"/>
          </p:nvPr>
        </p:nvSpPr>
        <p:spPr>
          <a:xfrm>
            <a:off x="1451579" y="537883"/>
            <a:ext cx="9603275" cy="1315872"/>
          </a:xfrm>
          <a:solidFill>
            <a:schemeClr val="bg1">
              <a:lumMod val="75000"/>
            </a:schemeClr>
          </a:solidFill>
        </p:spPr>
        <p:txBody>
          <a:bodyPr>
            <a:noAutofit/>
          </a:bodyPr>
          <a:lstStyle/>
          <a:p>
            <a:pPr algn="ctr"/>
            <a:r>
              <a:rPr lang="en-US" b="1" dirty="0">
                <a:solidFill>
                  <a:schemeClr val="accent1">
                    <a:lumMod val="50000"/>
                  </a:schemeClr>
                </a:solidFill>
                <a:effectLst/>
                <a:latin typeface="Aharoni" panose="02010803020104030203" pitchFamily="2" charset="-79"/>
                <a:ea typeface="Calibri" panose="020F0502020204030204" pitchFamily="34" charset="0"/>
                <a:cs typeface="Aharoni" panose="02010803020104030203" pitchFamily="2" charset="-79"/>
              </a:rPr>
              <a:t>Recordkeeping/Patient Communication Strategies for Adapting to Immediate Direct Patient Access</a:t>
            </a:r>
            <a:endParaRPr lang="en-US" dirty="0">
              <a:solidFill>
                <a:schemeClr val="accent1">
                  <a:lumMod val="50000"/>
                </a:schemeClr>
              </a:solidFill>
              <a:latin typeface="Aharoni" panose="02010803020104030203" pitchFamily="2" charset="-79"/>
              <a:cs typeface="Aharoni" panose="02010803020104030203" pitchFamily="2" charset="-79"/>
            </a:endParaRPr>
          </a:p>
        </p:txBody>
      </p:sp>
      <p:sp>
        <p:nvSpPr>
          <p:cNvPr id="3" name="Content Placeholder 2">
            <a:extLst>
              <a:ext uri="{FF2B5EF4-FFF2-40B4-BE49-F238E27FC236}">
                <a16:creationId xmlns:a16="http://schemas.microsoft.com/office/drawing/2014/main" id="{AA48B80A-5B79-4517-8538-594010CA8BDB}"/>
              </a:ext>
            </a:extLst>
          </p:cNvPr>
          <p:cNvSpPr>
            <a:spLocks noGrp="1"/>
          </p:cNvSpPr>
          <p:nvPr>
            <p:ph idx="1"/>
          </p:nvPr>
        </p:nvSpPr>
        <p:spPr>
          <a:xfrm>
            <a:off x="537882" y="2015732"/>
            <a:ext cx="11654117" cy="4005240"/>
          </a:xfrm>
        </p:spPr>
        <p:txBody>
          <a:bodyPr>
            <a:noAutofit/>
          </a:bodyPr>
          <a:lstStyle/>
          <a:p>
            <a:pPr marR="0">
              <a:lnSpc>
                <a:spcPct val="100000"/>
              </a:lnSpc>
              <a:spcBef>
                <a:spcPts val="0"/>
              </a:spcBef>
              <a:spcAft>
                <a:spcPts val="800"/>
              </a:spcAft>
              <a:buFont typeface="Wingdings" panose="05000000000000000000" pitchFamily="2" charset="2"/>
              <a:buChar char="Ø"/>
            </a:pPr>
            <a:r>
              <a:rPr lang="en-US" sz="2400" dirty="0">
                <a:effectLst/>
                <a:latin typeface="Tahoma" panose="020B0604030504040204" pitchFamily="34" charset="0"/>
                <a:ea typeface="Tahoma" panose="020B0604030504040204" pitchFamily="34" charset="0"/>
                <a:cs typeface="Tahoma" panose="020B0604030504040204" pitchFamily="34" charset="0"/>
              </a:rPr>
              <a:t>Keep lean records → “minimum necessary” and/or psychotherapy notes • Document with the expectation that patients will read it w/o your knowledge or ability to offer context &amp; explanation </a:t>
            </a:r>
          </a:p>
          <a:p>
            <a:pPr marR="0">
              <a:lnSpc>
                <a:spcPct val="100000"/>
              </a:lnSpc>
              <a:spcBef>
                <a:spcPts val="0"/>
              </a:spcBef>
              <a:spcAft>
                <a:spcPts val="800"/>
              </a:spcAft>
              <a:buFont typeface="Wingdings" panose="05000000000000000000" pitchFamily="2" charset="2"/>
              <a:buChar char="Ø"/>
            </a:pPr>
            <a:r>
              <a:rPr lang="en-US" sz="2400" dirty="0">
                <a:effectLst/>
                <a:latin typeface="Tahoma" panose="020B0604030504040204" pitchFamily="34" charset="0"/>
                <a:ea typeface="Tahoma" panose="020B0604030504040204" pitchFamily="34" charset="0"/>
                <a:cs typeface="Tahoma" panose="020B0604030504040204" pitchFamily="34" charset="0"/>
              </a:rPr>
              <a:t>For proxy or multiple patients: </a:t>
            </a:r>
          </a:p>
          <a:p>
            <a:pPr marL="800100" lvl="1" indent="-342900">
              <a:lnSpc>
                <a:spcPct val="100000"/>
              </a:lnSpc>
              <a:spcBef>
                <a:spcPts val="0"/>
              </a:spcBef>
              <a:buFont typeface="+mj-lt"/>
              <a:buAutoNum type="arabicPeriod"/>
            </a:pPr>
            <a:r>
              <a:rPr lang="en-US" sz="2200" dirty="0">
                <a:effectLst/>
                <a:latin typeface="Tahoma" panose="020B0604030504040204" pitchFamily="34" charset="0"/>
                <a:ea typeface="Tahoma" panose="020B0604030504040204" pitchFamily="34" charset="0"/>
                <a:cs typeface="Tahoma" panose="020B0604030504040204" pitchFamily="34" charset="0"/>
              </a:rPr>
              <a:t>Provide clear explanation to patients/proxies </a:t>
            </a:r>
          </a:p>
          <a:p>
            <a:pPr marL="800100" lvl="1" indent="-342900">
              <a:lnSpc>
                <a:spcPct val="100000"/>
              </a:lnSpc>
              <a:spcBef>
                <a:spcPts val="0"/>
              </a:spcBef>
              <a:buFont typeface="+mj-lt"/>
              <a:buAutoNum type="arabicPeriod"/>
            </a:pPr>
            <a:r>
              <a:rPr lang="en-US" sz="2200" dirty="0">
                <a:effectLst/>
                <a:latin typeface="Tahoma" panose="020B0604030504040204" pitchFamily="34" charset="0"/>
                <a:ea typeface="Tahoma" panose="020B0604030504040204" pitchFamily="34" charset="0"/>
                <a:cs typeface="Tahoma" panose="020B0604030504040204" pitchFamily="34" charset="0"/>
              </a:rPr>
              <a:t>Written agreement re what goes in whose EHR and who has access </a:t>
            </a:r>
          </a:p>
          <a:p>
            <a:pPr marL="800100" lvl="1" indent="-342900">
              <a:lnSpc>
                <a:spcPct val="100000"/>
              </a:lnSpc>
              <a:spcBef>
                <a:spcPts val="0"/>
              </a:spcBef>
              <a:spcAft>
                <a:spcPts val="800"/>
              </a:spcAft>
              <a:buFont typeface="+mj-lt"/>
              <a:buAutoNum type="arabicPeriod"/>
            </a:pPr>
            <a:r>
              <a:rPr lang="en-US" sz="2200" dirty="0">
                <a:effectLst/>
                <a:latin typeface="Tahoma" panose="020B0604030504040204" pitchFamily="34" charset="0"/>
                <a:ea typeface="Tahoma" panose="020B0604030504040204" pitchFamily="34" charset="0"/>
                <a:cs typeface="Tahoma" panose="020B0604030504040204" pitchFamily="34" charset="0"/>
              </a:rPr>
              <a:t>Clear policy for yourself re segregating EHI that aligns with the parties’ agreement/understanding </a:t>
            </a:r>
          </a:p>
          <a:p>
            <a:pPr>
              <a:lnSpc>
                <a:spcPct val="100000"/>
              </a:lnSpc>
              <a:buFont typeface="Wingdings" panose="05000000000000000000" pitchFamily="2" charset="2"/>
              <a:buChar char="Ø"/>
            </a:pPr>
            <a:r>
              <a:rPr lang="en-US" sz="2400" dirty="0">
                <a:effectLst/>
                <a:latin typeface="Tahoma" panose="020B0604030504040204" pitchFamily="34" charset="0"/>
                <a:ea typeface="Tahoma" panose="020B0604030504040204" pitchFamily="34" charset="0"/>
                <a:cs typeface="Tahoma" panose="020B0604030504040204" pitchFamily="34" charset="0"/>
              </a:rPr>
              <a:t>Offer ability to request restrictions for patients who wish to limit access to their sensitive information </a:t>
            </a:r>
          </a:p>
        </p:txBody>
      </p:sp>
    </p:spTree>
    <p:extLst>
      <p:ext uri="{BB962C8B-B14F-4D97-AF65-F5344CB8AC3E}">
        <p14:creationId xmlns:p14="http://schemas.microsoft.com/office/powerpoint/2010/main" val="560446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6" name="Picture 10" descr="Free Camel Desert photo and picture">
            <a:extLst>
              <a:ext uri="{FF2B5EF4-FFF2-40B4-BE49-F238E27FC236}">
                <a16:creationId xmlns:a16="http://schemas.microsoft.com/office/drawing/2014/main" id="{FCCBDFB3-AF29-0D37-6F9D-796124EE06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206871"/>
            <a:ext cx="7552945" cy="1133335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E60A1A9-F7A5-1721-AF46-C551D3B28EA8}"/>
              </a:ext>
            </a:extLst>
          </p:cNvPr>
          <p:cNvSpPr txBox="1"/>
          <p:nvPr/>
        </p:nvSpPr>
        <p:spPr>
          <a:xfrm>
            <a:off x="1975104" y="4187952"/>
            <a:ext cx="5577841" cy="1938992"/>
          </a:xfrm>
          <a:prstGeom prst="rect">
            <a:avLst/>
          </a:prstGeom>
          <a:solidFill>
            <a:schemeClr val="bg1">
              <a:lumMod val="95000"/>
            </a:schemeClr>
          </a:solidFill>
        </p:spPr>
        <p:txBody>
          <a:bodyPr wrap="square">
            <a:spAutoFit/>
          </a:bodyPr>
          <a:lstStyle/>
          <a:p>
            <a:r>
              <a:rPr lang="en-US" sz="2400" b="1" i="0" dirty="0">
                <a:solidFill>
                  <a:srgbClr val="41505C"/>
                </a:solidFill>
                <a:effectLst/>
                <a:latin typeface="Lato" panose="020F0502020204030203" pitchFamily="34" charset="0"/>
              </a:rPr>
              <a:t>Around 2780 BCE, King Djoser's architect, Imhotep, built the first pyramid by placing six mastabas, each smaller than the one beneath, in a stack to form a pyramid rising in steps. </a:t>
            </a:r>
            <a:endParaRPr lang="fr-FR" sz="2400" b="1" i="0" dirty="0">
              <a:solidFill>
                <a:schemeClr val="accent1">
                  <a:lumMod val="50000"/>
                </a:schemeClr>
              </a:solidFill>
              <a:effectLst/>
              <a:latin typeface="Aharoni" panose="02010803020104030203" pitchFamily="2" charset="-79"/>
              <a:cs typeface="Aharoni" panose="02010803020104030203" pitchFamily="2" charset="-79"/>
            </a:endParaRPr>
          </a:p>
        </p:txBody>
      </p:sp>
      <p:pic>
        <p:nvPicPr>
          <p:cNvPr id="34828" name="Picture 12" descr="Free Hieroglyph Wall photo and picture">
            <a:extLst>
              <a:ext uri="{FF2B5EF4-FFF2-40B4-BE49-F238E27FC236}">
                <a16:creationId xmlns:a16="http://schemas.microsoft.com/office/drawing/2014/main" id="{16BE1059-A7BC-E1EB-1AE3-2494270C12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89520" y="-10159"/>
            <a:ext cx="4602480" cy="6136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9846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F8F3B-327D-4CCC-9ABC-5534F46EC29E}"/>
              </a:ext>
            </a:extLst>
          </p:cNvPr>
          <p:cNvSpPr>
            <a:spLocks noGrp="1"/>
          </p:cNvSpPr>
          <p:nvPr>
            <p:ph type="title"/>
          </p:nvPr>
        </p:nvSpPr>
        <p:spPr>
          <a:xfrm>
            <a:off x="442913" y="228601"/>
            <a:ext cx="11306175" cy="898826"/>
          </a:xfrm>
          <a:solidFill>
            <a:schemeClr val="bg1">
              <a:lumMod val="75000"/>
            </a:schemeClr>
          </a:solidFill>
        </p:spPr>
        <p:txBody>
          <a:bodyPr>
            <a:normAutofit/>
          </a:bodyPr>
          <a:lstStyle/>
          <a:p>
            <a:pPr algn="ctr"/>
            <a:br>
              <a:rPr lang="en-US" sz="1400" b="1" dirty="0">
                <a:solidFill>
                  <a:schemeClr val="accent1">
                    <a:lumMod val="50000"/>
                  </a:schemeClr>
                </a:solidFill>
              </a:rPr>
            </a:br>
            <a:r>
              <a:rPr lang="en-US" b="1" dirty="0">
                <a:solidFill>
                  <a:schemeClr val="accent1">
                    <a:lumMod val="50000"/>
                  </a:schemeClr>
                </a:solidFill>
              </a:rPr>
              <a:t>Resources - ONC Rule and CMS Rule</a:t>
            </a:r>
          </a:p>
        </p:txBody>
      </p:sp>
      <p:sp>
        <p:nvSpPr>
          <p:cNvPr id="6" name="Date Placeholder 5">
            <a:extLst>
              <a:ext uri="{FF2B5EF4-FFF2-40B4-BE49-F238E27FC236}">
                <a16:creationId xmlns:a16="http://schemas.microsoft.com/office/drawing/2014/main" id="{2D8D782D-1AC0-4BC6-8AC8-BC538BB9207F}"/>
              </a:ext>
            </a:extLst>
          </p:cNvPr>
          <p:cNvSpPr>
            <a:spLocks noGrp="1"/>
          </p:cNvSpPr>
          <p:nvPr>
            <p:ph type="dt" sz="half"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srgbClr val="000000"/>
                </a:solidFill>
                <a:effectLst/>
                <a:uLnTx/>
                <a:uFillTx/>
                <a:latin typeface="Arial"/>
                <a:ea typeface="+mn-ea"/>
                <a:cs typeface="+mn-cs"/>
              </a:rPr>
              <a:t>March 2020</a:t>
            </a:r>
            <a:endParaRPr kumimoji="0" lang="en-US" sz="750" b="0" i="0" u="none" strike="noStrike" kern="1200" cap="none" spc="0" normalizeH="0" baseline="0" noProof="0" dirty="0">
              <a:ln>
                <a:noFill/>
              </a:ln>
              <a:solidFill>
                <a:srgbClr val="000000"/>
              </a:solidFill>
              <a:effectLst/>
              <a:uLnTx/>
              <a:uFillTx/>
              <a:latin typeface="Arial"/>
              <a:ea typeface="+mn-ea"/>
              <a:cs typeface="+mn-cs"/>
            </a:endParaRPr>
          </a:p>
        </p:txBody>
      </p:sp>
      <p:sp>
        <p:nvSpPr>
          <p:cNvPr id="7" name="Slide Number Placeholder 6">
            <a:extLst>
              <a:ext uri="{FF2B5EF4-FFF2-40B4-BE49-F238E27FC236}">
                <a16:creationId xmlns:a16="http://schemas.microsoft.com/office/drawing/2014/main" id="{D896591D-8BB6-46BC-8053-71A581C8FDAC}"/>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70704B-CE94-48CC-AF30-84932A1262A7}" type="slidenum">
              <a:rPr kumimoji="0" lang="en-US" sz="75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750" b="0" i="0" u="none" strike="noStrike" kern="1200" cap="none" spc="0" normalizeH="0" baseline="0" noProof="0" dirty="0">
              <a:ln>
                <a:noFill/>
              </a:ln>
              <a:solidFill>
                <a:srgbClr val="000000"/>
              </a:solidFill>
              <a:effectLst/>
              <a:uLnTx/>
              <a:uFillTx/>
              <a:latin typeface="Arial"/>
              <a:ea typeface="+mn-ea"/>
              <a:cs typeface="+mn-cs"/>
            </a:endParaRPr>
          </a:p>
        </p:txBody>
      </p:sp>
      <p:sp>
        <p:nvSpPr>
          <p:cNvPr id="11" name="Content Placeholder 3">
            <a:extLst>
              <a:ext uri="{FF2B5EF4-FFF2-40B4-BE49-F238E27FC236}">
                <a16:creationId xmlns:a16="http://schemas.microsoft.com/office/drawing/2014/main" id="{C60083A9-7780-4E0F-A62B-8C48C825465A}"/>
              </a:ext>
            </a:extLst>
          </p:cNvPr>
          <p:cNvSpPr txBox="1">
            <a:spLocks/>
          </p:cNvSpPr>
          <p:nvPr/>
        </p:nvSpPr>
        <p:spPr>
          <a:xfrm>
            <a:off x="0" y="1264587"/>
            <a:ext cx="12192000" cy="4887879"/>
          </a:xfrm>
          <a:prstGeom prst="rect">
            <a:avLst/>
          </a:prstGeom>
          <a:noFill/>
        </p:spPr>
        <p:txBody>
          <a:bodyPr vert="horz" lIns="182880" tIns="182880" rIns="182880" bIns="182880" rtlCol="0">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marL="231775" marR="0" lvl="1"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kumimoji="0" lang="en-US" sz="2400" b="1" i="0" u="none" strike="noStrike" kern="1200" cap="none" spc="0" normalizeH="0" baseline="0" noProof="0" dirty="0">
                <a:ln>
                  <a:noFill/>
                </a:ln>
                <a:effectLst/>
                <a:uLnTx/>
                <a:uFillTx/>
                <a:latin typeface="Arial"/>
                <a:ea typeface="+mn-ea"/>
                <a:cs typeface="+mn-cs"/>
              </a:rPr>
              <a:t>ONC Rule</a:t>
            </a:r>
          </a:p>
          <a:p>
            <a:pPr marL="862013" marR="0" lvl="2"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Arial"/>
                <a:ea typeface="+mn-ea"/>
                <a:cs typeface="+mn-cs"/>
              </a:rPr>
              <a:t>For more information on the ONC final rule, please visit: </a:t>
            </a:r>
            <a:r>
              <a:rPr kumimoji="0" lang="en-US" sz="2400" b="0" i="0" u="none" strike="noStrike" kern="1200" cap="none" spc="0" normalizeH="0" baseline="0" noProof="0" dirty="0">
                <a:ln>
                  <a:noFill/>
                </a:ln>
                <a:effectLst/>
                <a:uLnTx/>
                <a:uFillTx/>
                <a:latin typeface="Arial"/>
                <a:ea typeface="+mn-ea"/>
                <a:cs typeface="+mn-cs"/>
                <a:hlinkClick r:id="rId3">
                  <a:extLst>
                    <a:ext uri="{A12FA001-AC4F-418D-AE19-62706E023703}">
                      <ahyp:hlinkClr xmlns:ahyp="http://schemas.microsoft.com/office/drawing/2018/hyperlinkcolor" val="tx"/>
                    </a:ext>
                  </a:extLst>
                </a:hlinkClick>
              </a:rPr>
              <a:t>https://healthit.gov/curesrule</a:t>
            </a:r>
            <a:endParaRPr kumimoji="0" lang="en-US" sz="2400" b="0" i="0" u="none" strike="noStrike" kern="1200" cap="none" spc="0" normalizeH="0" baseline="0" noProof="0" dirty="0">
              <a:ln>
                <a:noFill/>
              </a:ln>
              <a:effectLst/>
              <a:uLnTx/>
              <a:uFillTx/>
              <a:latin typeface="Arial"/>
              <a:ea typeface="+mn-ea"/>
              <a:cs typeface="+mn-cs"/>
            </a:endParaRPr>
          </a:p>
          <a:p>
            <a:pPr marL="862013" marR="0" lvl="2"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Arial"/>
                <a:ea typeface="+mn-ea"/>
                <a:cs typeface="+mn-cs"/>
              </a:rPr>
              <a:t>To view the ONC final rule, please visit: </a:t>
            </a:r>
            <a:r>
              <a:rPr kumimoji="0" lang="en-US" sz="2400" b="0" i="0" u="none" strike="noStrike" kern="1200" cap="none" spc="0" normalizeH="0" baseline="0" noProof="0" dirty="0">
                <a:ln>
                  <a:noFill/>
                </a:ln>
                <a:effectLst/>
                <a:uLnTx/>
                <a:uFillTx/>
                <a:latin typeface="Arial"/>
                <a:ea typeface="+mn-ea"/>
                <a:cs typeface="+mn-cs"/>
                <a:hlinkClick r:id="rId3">
                  <a:extLst>
                    <a:ext uri="{A12FA001-AC4F-418D-AE19-62706E023703}">
                      <ahyp:hlinkClr xmlns:ahyp="http://schemas.microsoft.com/office/drawing/2018/hyperlinkcolor" val="tx"/>
                    </a:ext>
                  </a:extLst>
                </a:hlinkClick>
              </a:rPr>
              <a:t>https://healthit.gov/curesrule</a:t>
            </a:r>
            <a:endParaRPr kumimoji="0" lang="en-US" sz="2400" b="0" i="0" u="none" strike="noStrike" kern="1200" cap="none" spc="0" normalizeH="0" baseline="0" noProof="0" dirty="0">
              <a:ln>
                <a:noFill/>
              </a:ln>
              <a:effectLst/>
              <a:uLnTx/>
              <a:uFillTx/>
              <a:latin typeface="Arial"/>
              <a:ea typeface="+mn-ea"/>
              <a:cs typeface="+mn-cs"/>
            </a:endParaRPr>
          </a:p>
          <a:p>
            <a:pPr marL="231775" marR="0" lvl="1"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kumimoji="0" lang="en-US" sz="2400" b="1" i="0" u="none" strike="noStrike" kern="1200" cap="none" spc="0" normalizeH="0" baseline="0" noProof="0" dirty="0">
                <a:ln>
                  <a:noFill/>
                </a:ln>
                <a:effectLst/>
                <a:uLnTx/>
                <a:uFillTx/>
                <a:latin typeface="Arial"/>
                <a:ea typeface="+mn-ea"/>
                <a:cs typeface="+mn-cs"/>
              </a:rPr>
              <a:t>CMS Rule</a:t>
            </a:r>
          </a:p>
          <a:p>
            <a:pPr marL="862013" marR="0" lvl="2"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Arial"/>
                <a:ea typeface="+mn-ea"/>
                <a:cs typeface="+mn-cs"/>
              </a:rPr>
              <a:t>For more information on the CMS final rule, please visit: </a:t>
            </a:r>
            <a:r>
              <a:rPr kumimoji="0" lang="en-US" sz="2400" b="0" i="0" u="none" strike="noStrike" kern="1200" cap="none" spc="0" normalizeH="0" baseline="0" noProof="0" dirty="0">
                <a:ln>
                  <a:noFill/>
                </a:ln>
                <a:effectLst/>
                <a:uLnTx/>
                <a:uFillTx/>
                <a:latin typeface="Arial"/>
                <a:ea typeface="+mn-ea"/>
                <a:cs typeface="+mn-cs"/>
                <a:hlinkClick r:id="rId4">
                  <a:extLst>
                    <a:ext uri="{A12FA001-AC4F-418D-AE19-62706E023703}">
                      <ahyp:hlinkClr xmlns:ahyp="http://schemas.microsoft.com/office/drawing/2018/hyperlinkcolor" val="tx"/>
                    </a:ext>
                  </a:extLst>
                </a:hlinkClick>
              </a:rPr>
              <a:t>https://www.cms.gov/newsroom/fact-sheets/interoperability-and-patient-access-fact-sheet</a:t>
            </a:r>
            <a:endParaRPr kumimoji="0" lang="en-US" sz="2400" b="0" i="0" u="none" strike="noStrike" kern="1200" cap="none" spc="0" normalizeH="0" baseline="0" noProof="0" dirty="0">
              <a:ln>
                <a:noFill/>
              </a:ln>
              <a:effectLst/>
              <a:uLnTx/>
              <a:uFillTx/>
              <a:latin typeface="Arial"/>
              <a:ea typeface="+mn-ea"/>
              <a:cs typeface="+mn-cs"/>
            </a:endParaRPr>
          </a:p>
          <a:p>
            <a:pPr marL="862013" marR="0" lvl="2"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Arial"/>
                <a:ea typeface="+mn-ea"/>
                <a:cs typeface="+mn-cs"/>
              </a:rPr>
              <a:t> To view the CMS final rule, please visit: </a:t>
            </a:r>
            <a:r>
              <a:rPr kumimoji="0" lang="en-US" sz="2400" b="0" i="0" u="none" strike="noStrike" kern="1200" cap="none" spc="0" normalizeH="0" baseline="0" noProof="0" dirty="0">
                <a:ln>
                  <a:noFill/>
                </a:ln>
                <a:effectLst/>
                <a:uLnTx/>
                <a:uFillTx/>
                <a:latin typeface="Arial"/>
                <a:ea typeface="+mn-ea"/>
                <a:cs typeface="+mn-cs"/>
                <a:hlinkClick r:id="rId5">
                  <a:extLst>
                    <a:ext uri="{A12FA001-AC4F-418D-AE19-62706E023703}">
                      <ahyp:hlinkClr xmlns:ahyp="http://schemas.microsoft.com/office/drawing/2018/hyperlinkcolor" val="tx"/>
                    </a:ext>
                  </a:extLst>
                </a:hlinkClick>
              </a:rPr>
              <a:t>https://www.cms.gov/Regulations-and-Guidance/Guidance/Interoperability/index</a:t>
            </a:r>
            <a:endParaRPr kumimoji="0" lang="en-US" sz="2400" b="0" i="0" u="none" strike="noStrike" kern="1200" cap="none" spc="0" normalizeH="0" baseline="0" noProof="0" dirty="0">
              <a:ln>
                <a:noFill/>
              </a:ln>
              <a:effectLst/>
              <a:uLnTx/>
              <a:uFillTx/>
              <a:latin typeface="Arial"/>
              <a:ea typeface="+mn-ea"/>
              <a:cs typeface="+mn-cs"/>
            </a:endParaRPr>
          </a:p>
          <a:p>
            <a:pPr marL="862013" marR="0" lvl="2"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endParaRPr kumimoji="0" lang="en-US" sz="1800" b="1" i="0" u="none" strike="noStrike" kern="1200" cap="none" spc="0" normalizeH="0" baseline="0" noProof="0" dirty="0">
              <a:ln>
                <a:noFill/>
              </a:ln>
              <a:solidFill>
                <a:srgbClr val="D04A02"/>
              </a:solidFill>
              <a:effectLst/>
              <a:uLnTx/>
              <a:uFillTx/>
              <a:latin typeface="Arial"/>
              <a:ea typeface="+mn-ea"/>
              <a:cs typeface="+mn-cs"/>
            </a:endParaRPr>
          </a:p>
        </p:txBody>
      </p:sp>
    </p:spTree>
    <p:extLst>
      <p:ext uri="{BB962C8B-B14F-4D97-AF65-F5344CB8AC3E}">
        <p14:creationId xmlns:p14="http://schemas.microsoft.com/office/powerpoint/2010/main" val="8070672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C52C5AD-F2AE-7756-02B5-0A7D63A2A033}"/>
              </a:ext>
            </a:extLst>
          </p:cNvPr>
          <p:cNvSpPr>
            <a:spLocks noGrp="1"/>
          </p:cNvSpPr>
          <p:nvPr>
            <p:ph idx="1"/>
          </p:nvPr>
        </p:nvSpPr>
        <p:spPr>
          <a:xfrm>
            <a:off x="1451579" y="4220308"/>
            <a:ext cx="10294944" cy="1600200"/>
          </a:xfrm>
        </p:spPr>
        <p:txBody>
          <a:bodyPr>
            <a:normAutofit fontScale="92500"/>
          </a:bodyPr>
          <a:lstStyle/>
          <a:p>
            <a:pPr marL="742950" indent="-742950">
              <a:buFont typeface="+mj-lt"/>
              <a:buAutoNum type="arabicPeriod"/>
            </a:pPr>
            <a:r>
              <a:rPr lang="en-US" sz="4000" b="1" dirty="0">
                <a:solidFill>
                  <a:schemeClr val="accent1">
                    <a:lumMod val="50000"/>
                  </a:schemeClr>
                </a:solidFill>
              </a:rPr>
              <a:t>Q’s and A’s</a:t>
            </a:r>
          </a:p>
          <a:p>
            <a:pPr marL="742950" indent="-742950">
              <a:buFont typeface="+mj-lt"/>
              <a:buAutoNum type="arabicPeriod"/>
            </a:pPr>
            <a:r>
              <a:rPr lang="en-US" sz="4000" b="1" dirty="0">
                <a:solidFill>
                  <a:schemeClr val="accent1">
                    <a:lumMod val="50000"/>
                  </a:schemeClr>
                </a:solidFill>
              </a:rPr>
              <a:t>Next Topic: Release of information  (ROI)</a:t>
            </a:r>
          </a:p>
        </p:txBody>
      </p:sp>
      <p:pic>
        <p:nvPicPr>
          <p:cNvPr id="1026" name="Picture 2" descr="Take a Break in splash’s background">
            <a:extLst>
              <a:ext uri="{FF2B5EF4-FFF2-40B4-BE49-F238E27FC236}">
                <a16:creationId xmlns:a16="http://schemas.microsoft.com/office/drawing/2014/main" id="{842D860F-2353-2805-763B-E041C416BA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1580" y="385431"/>
            <a:ext cx="9578388" cy="3575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56628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What is the Meaning of ROI in Medical Settings - Featured Image">
            <a:extLst>
              <a:ext uri="{FF2B5EF4-FFF2-40B4-BE49-F238E27FC236}">
                <a16:creationId xmlns:a16="http://schemas.microsoft.com/office/drawing/2014/main" id="{BBD9D11D-3647-99DE-D054-BABAAA6DE3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4355" y="1209733"/>
            <a:ext cx="9724294" cy="49448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1E796F7-EEBF-5E30-EC60-1D1593D6CE85}"/>
              </a:ext>
            </a:extLst>
          </p:cNvPr>
          <p:cNvSpPr txBox="1"/>
          <p:nvPr/>
        </p:nvSpPr>
        <p:spPr>
          <a:xfrm>
            <a:off x="4097215" y="211014"/>
            <a:ext cx="4519247" cy="1015663"/>
          </a:xfrm>
          <a:prstGeom prst="rect">
            <a:avLst/>
          </a:prstGeom>
          <a:noFill/>
        </p:spPr>
        <p:txBody>
          <a:bodyPr wrap="square" rtlCol="0">
            <a:spAutoFit/>
          </a:bodyPr>
          <a:lstStyle/>
          <a:p>
            <a:r>
              <a:rPr lang="en-US" sz="6000" b="1" dirty="0">
                <a:solidFill>
                  <a:schemeClr val="accent1">
                    <a:lumMod val="50000"/>
                  </a:schemeClr>
                </a:solidFill>
                <a:latin typeface="Aharoni" panose="02010803020104030203" pitchFamily="2" charset="-79"/>
                <a:cs typeface="Aharoni" panose="02010803020104030203" pitchFamily="2" charset="-79"/>
              </a:rPr>
              <a:t>Next Topic</a:t>
            </a:r>
          </a:p>
        </p:txBody>
      </p:sp>
    </p:spTree>
    <p:extLst>
      <p:ext uri="{BB962C8B-B14F-4D97-AF65-F5344CB8AC3E}">
        <p14:creationId xmlns:p14="http://schemas.microsoft.com/office/powerpoint/2010/main" val="32837931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AB10F-4DFC-0A33-A7F2-9E8C8E97E9A2}"/>
              </a:ext>
            </a:extLst>
          </p:cNvPr>
          <p:cNvSpPr>
            <a:spLocks noGrp="1"/>
          </p:cNvSpPr>
          <p:nvPr>
            <p:ph type="title"/>
          </p:nvPr>
        </p:nvSpPr>
        <p:spPr>
          <a:xfrm>
            <a:off x="315750" y="342420"/>
            <a:ext cx="11719034" cy="1353030"/>
          </a:xfrm>
          <a:solidFill>
            <a:schemeClr val="bg1">
              <a:lumMod val="75000"/>
            </a:schemeClr>
          </a:solidFill>
        </p:spPr>
        <p:txBody>
          <a:bodyPr>
            <a:noAutofit/>
          </a:bodyPr>
          <a:lstStyle/>
          <a:p>
            <a:pPr algn="ctr"/>
            <a:r>
              <a:rPr lang="en-US" sz="4800" b="1" i="0" dirty="0">
                <a:solidFill>
                  <a:schemeClr val="accent1">
                    <a:lumMod val="50000"/>
                  </a:schemeClr>
                </a:solidFill>
                <a:effectLst/>
                <a:latin typeface="Aharoni" panose="02010803020104030203" pitchFamily="2" charset="-79"/>
                <a:cs typeface="Aharoni" panose="02010803020104030203" pitchFamily="2" charset="-79"/>
              </a:rPr>
              <a:t>Why Do People Request the </a:t>
            </a:r>
            <a:br>
              <a:rPr lang="en-US" sz="4800" b="1" i="0" dirty="0">
                <a:solidFill>
                  <a:schemeClr val="accent1">
                    <a:lumMod val="50000"/>
                  </a:schemeClr>
                </a:solidFill>
                <a:effectLst/>
                <a:latin typeface="Aharoni" panose="02010803020104030203" pitchFamily="2" charset="-79"/>
                <a:cs typeface="Aharoni" panose="02010803020104030203" pitchFamily="2" charset="-79"/>
              </a:rPr>
            </a:br>
            <a:r>
              <a:rPr lang="en-US" sz="4800" b="1" i="0" dirty="0">
                <a:solidFill>
                  <a:schemeClr val="accent1">
                    <a:lumMod val="50000"/>
                  </a:schemeClr>
                </a:solidFill>
                <a:effectLst/>
                <a:latin typeface="Aharoni" panose="02010803020104030203" pitchFamily="2" charset="-79"/>
                <a:cs typeface="Aharoni" panose="02010803020104030203" pitchFamily="2" charset="-79"/>
              </a:rPr>
              <a:t>Release of Information?</a:t>
            </a:r>
            <a:endParaRPr lang="en-US" sz="4800" dirty="0">
              <a:solidFill>
                <a:schemeClr val="accent1">
                  <a:lumMod val="50000"/>
                </a:schemeClr>
              </a:solidFill>
              <a:latin typeface="Aharoni" panose="02010803020104030203" pitchFamily="2" charset="-79"/>
              <a:cs typeface="Aharoni" panose="02010803020104030203" pitchFamily="2" charset="-79"/>
            </a:endParaRPr>
          </a:p>
        </p:txBody>
      </p:sp>
      <p:sp>
        <p:nvSpPr>
          <p:cNvPr id="3" name="Content Placeholder 2">
            <a:extLst>
              <a:ext uri="{FF2B5EF4-FFF2-40B4-BE49-F238E27FC236}">
                <a16:creationId xmlns:a16="http://schemas.microsoft.com/office/drawing/2014/main" id="{0FED48BA-8B0F-FA33-4074-6D7E913FC0B5}"/>
              </a:ext>
            </a:extLst>
          </p:cNvPr>
          <p:cNvSpPr>
            <a:spLocks noGrp="1"/>
          </p:cNvSpPr>
          <p:nvPr>
            <p:ph idx="1"/>
          </p:nvPr>
        </p:nvSpPr>
        <p:spPr>
          <a:xfrm>
            <a:off x="472967" y="2250830"/>
            <a:ext cx="11158201" cy="3807069"/>
          </a:xfrm>
          <a:solidFill>
            <a:schemeClr val="bg1"/>
          </a:solidFill>
        </p:spPr>
        <p:txBody>
          <a:bodyPr>
            <a:normAutofit/>
          </a:bodyPr>
          <a:lstStyle/>
          <a:p>
            <a:r>
              <a:rPr lang="en-US" sz="2400" dirty="0">
                <a:latin typeface="Tahoma" panose="020B0604030504040204" pitchFamily="34" charset="0"/>
                <a:ea typeface="Tahoma" panose="020B0604030504040204" pitchFamily="34" charset="0"/>
                <a:cs typeface="Tahoma" panose="020B0604030504040204" pitchFamily="34" charset="0"/>
              </a:rPr>
              <a:t>P</a:t>
            </a:r>
            <a:r>
              <a:rPr lang="en-US" sz="2400" b="0" i="0" dirty="0">
                <a:effectLst/>
                <a:latin typeface="Tahoma" panose="020B0604030504040204" pitchFamily="34" charset="0"/>
                <a:ea typeface="Tahoma" panose="020B0604030504040204" pitchFamily="34" charset="0"/>
                <a:cs typeface="Tahoma" panose="020B0604030504040204" pitchFamily="34" charset="0"/>
              </a:rPr>
              <a:t>atients will keep </a:t>
            </a:r>
            <a:r>
              <a:rPr lang="en-US" sz="2400" b="0" i="0" u="none" strike="noStrike" dirty="0">
                <a:effectLst/>
                <a:latin typeface="Tahoma" panose="020B0604030504040204" pitchFamily="34" charset="0"/>
                <a:ea typeface="Tahoma" panose="020B0604030504040204" pitchFamily="34" charset="0"/>
                <a:cs typeface="Tahoma" panose="020B0604030504040204" pitchFamily="34" charset="0"/>
                <a:hlinkClick r:id="rId3">
                  <a:extLst>
                    <a:ext uri="{A12FA001-AC4F-418D-AE19-62706E023703}">
                      <ahyp:hlinkClr xmlns:ahyp="http://schemas.microsoft.com/office/drawing/2018/hyperlinkcolor" val="tx"/>
                    </a:ext>
                  </a:extLst>
                </a:hlinkClick>
              </a:rPr>
              <a:t>personal health record</a:t>
            </a:r>
            <a:r>
              <a:rPr lang="en-US" sz="2400" b="0" i="0" dirty="0">
                <a:effectLst/>
                <a:latin typeface="Tahoma" panose="020B0604030504040204" pitchFamily="34" charset="0"/>
                <a:ea typeface="Tahoma" panose="020B0604030504040204" pitchFamily="34" charset="0"/>
                <a:cs typeface="Tahoma" panose="020B0604030504040204" pitchFamily="34" charset="0"/>
              </a:rPr>
              <a:t> </a:t>
            </a:r>
          </a:p>
          <a:p>
            <a:r>
              <a:rPr lang="en-US" sz="2400" b="0" i="0" dirty="0">
                <a:effectLst/>
                <a:latin typeface="Tahoma" panose="020B0604030504040204" pitchFamily="34" charset="0"/>
                <a:ea typeface="Tahoma" panose="020B0604030504040204" pitchFamily="34" charset="0"/>
                <a:cs typeface="Tahoma" panose="020B0604030504040204" pitchFamily="34" charset="0"/>
              </a:rPr>
              <a:t>Healthcare providers usually request medical records.</a:t>
            </a:r>
          </a:p>
          <a:p>
            <a:r>
              <a:rPr lang="en-US" sz="2400" b="0" i="0" dirty="0">
                <a:effectLst/>
                <a:latin typeface="Tahoma" panose="020B0604030504040204" pitchFamily="34" charset="0"/>
                <a:ea typeface="Tahoma" panose="020B0604030504040204" pitchFamily="34" charset="0"/>
                <a:cs typeface="Tahoma" panose="020B0604030504040204" pitchFamily="34" charset="0"/>
              </a:rPr>
              <a:t>Attorneys and legal representatives - </a:t>
            </a:r>
            <a:r>
              <a:rPr lang="en-US" sz="2400" b="0" i="0" u="none" strike="noStrike" dirty="0">
                <a:effectLst/>
                <a:latin typeface="Tahoma" panose="020B0604030504040204" pitchFamily="34" charset="0"/>
                <a:ea typeface="Tahoma" panose="020B0604030504040204" pitchFamily="34" charset="0"/>
                <a:cs typeface="Tahoma" panose="020B0604030504040204" pitchFamily="34" charset="0"/>
                <a:hlinkClick r:id="rId4">
                  <a:extLst>
                    <a:ext uri="{A12FA001-AC4F-418D-AE19-62706E023703}">
                      <ahyp:hlinkClr xmlns:ahyp="http://schemas.microsoft.com/office/drawing/2018/hyperlinkcolor" val="tx"/>
                    </a:ext>
                  </a:extLst>
                </a:hlinkClick>
              </a:rPr>
              <a:t>subpoena requests for medical records</a:t>
            </a:r>
            <a:r>
              <a:rPr lang="en-US" sz="2400" b="0" i="0" dirty="0">
                <a:effectLst/>
                <a:latin typeface="Tahoma" panose="020B0604030504040204" pitchFamily="34" charset="0"/>
                <a:ea typeface="Tahoma" panose="020B0604030504040204" pitchFamily="34" charset="0"/>
                <a:cs typeface="Tahoma" panose="020B0604030504040204" pitchFamily="34" charset="0"/>
              </a:rPr>
              <a:t> </a:t>
            </a:r>
          </a:p>
          <a:p>
            <a:r>
              <a:rPr lang="en-US" sz="2400" dirty="0">
                <a:latin typeface="Tahoma" panose="020B0604030504040204" pitchFamily="34" charset="0"/>
                <a:ea typeface="Tahoma" panose="020B0604030504040204" pitchFamily="34" charset="0"/>
                <a:cs typeface="Tahoma" panose="020B0604030504040204" pitchFamily="34" charset="0"/>
              </a:rPr>
              <a:t>I</a:t>
            </a:r>
            <a:r>
              <a:rPr lang="en-US" sz="2400" b="0" i="0" dirty="0">
                <a:effectLst/>
                <a:latin typeface="Tahoma" panose="020B0604030504040204" pitchFamily="34" charset="0"/>
                <a:ea typeface="Tahoma" panose="020B0604030504040204" pitchFamily="34" charset="0"/>
                <a:cs typeface="Tahoma" panose="020B0604030504040204" pitchFamily="34" charset="0"/>
              </a:rPr>
              <a:t>nsurance companies also request medical records for cases they’re working on</a:t>
            </a:r>
          </a:p>
          <a:p>
            <a:r>
              <a:rPr lang="en-US" sz="2400" dirty="0">
                <a:latin typeface="Tahoma" panose="020B0604030504040204" pitchFamily="34" charset="0"/>
                <a:ea typeface="Tahoma" panose="020B0604030504040204" pitchFamily="34" charset="0"/>
                <a:cs typeface="Tahoma" panose="020B0604030504040204" pitchFamily="34" charset="0"/>
              </a:rPr>
              <a:t>G</a:t>
            </a:r>
            <a:r>
              <a:rPr lang="en-US" sz="2400" b="0" i="0" dirty="0">
                <a:effectLst/>
                <a:latin typeface="Tahoma" panose="020B0604030504040204" pitchFamily="34" charset="0"/>
                <a:ea typeface="Tahoma" panose="020B0604030504040204" pitchFamily="34" charset="0"/>
                <a:cs typeface="Tahoma" panose="020B0604030504040204" pitchFamily="34" charset="0"/>
              </a:rPr>
              <a:t>overnment agencies to evaluate and process benefit claims and to conduct compliance audits.  Licensing Board</a:t>
            </a:r>
          </a:p>
          <a:p>
            <a:endParaRPr lang="en-US" sz="24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9226663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F8ED5-9DF8-3403-F852-34CBA671A8A5}"/>
              </a:ext>
            </a:extLst>
          </p:cNvPr>
          <p:cNvSpPr>
            <a:spLocks noGrp="1"/>
          </p:cNvSpPr>
          <p:nvPr>
            <p:ph type="title"/>
          </p:nvPr>
        </p:nvSpPr>
        <p:spPr>
          <a:xfrm>
            <a:off x="481819" y="594947"/>
            <a:ext cx="11247119" cy="899745"/>
          </a:xfrm>
          <a:solidFill>
            <a:schemeClr val="bg1">
              <a:lumMod val="75000"/>
            </a:schemeClr>
          </a:solidFill>
        </p:spPr>
        <p:txBody>
          <a:bodyPr>
            <a:normAutofit/>
          </a:bodyPr>
          <a:lstStyle/>
          <a:p>
            <a:pPr algn="ctr"/>
            <a:br>
              <a:rPr lang="en-US" sz="1400" b="1" i="0" dirty="0">
                <a:effectLst/>
                <a:latin typeface="Aharoni" panose="02010803020104030203" pitchFamily="2" charset="-79"/>
                <a:cs typeface="Aharoni" panose="02010803020104030203" pitchFamily="2" charset="-79"/>
              </a:rPr>
            </a:br>
            <a:r>
              <a:rPr lang="en-US" sz="3600" b="1" i="0" dirty="0">
                <a:solidFill>
                  <a:schemeClr val="accent1">
                    <a:lumMod val="75000"/>
                  </a:schemeClr>
                </a:solidFill>
                <a:effectLst/>
                <a:latin typeface="Aharoni" panose="02010803020104030203" pitchFamily="2" charset="-79"/>
                <a:cs typeface="Aharoni" panose="02010803020104030203" pitchFamily="2" charset="-79"/>
              </a:rPr>
              <a:t>ROI Process for Medical Records</a:t>
            </a:r>
            <a:endParaRPr lang="en-US" sz="4400" dirty="0">
              <a:solidFill>
                <a:schemeClr val="accent1">
                  <a:lumMod val="75000"/>
                </a:schemeClr>
              </a:solidFill>
              <a:latin typeface="Aharoni" panose="02010803020104030203" pitchFamily="2" charset="-79"/>
              <a:cs typeface="Aharoni" panose="02010803020104030203" pitchFamily="2" charset="-79"/>
            </a:endParaRPr>
          </a:p>
        </p:txBody>
      </p:sp>
      <p:sp>
        <p:nvSpPr>
          <p:cNvPr id="3" name="Content Placeholder 2">
            <a:extLst>
              <a:ext uri="{FF2B5EF4-FFF2-40B4-BE49-F238E27FC236}">
                <a16:creationId xmlns:a16="http://schemas.microsoft.com/office/drawing/2014/main" id="{0AD2E1A2-1A58-CB9F-7D0D-1B776091D436}"/>
              </a:ext>
            </a:extLst>
          </p:cNvPr>
          <p:cNvSpPr>
            <a:spLocks noGrp="1"/>
          </p:cNvSpPr>
          <p:nvPr>
            <p:ph idx="1"/>
          </p:nvPr>
        </p:nvSpPr>
        <p:spPr>
          <a:xfrm>
            <a:off x="457201" y="2057400"/>
            <a:ext cx="11247119" cy="3995928"/>
          </a:xfrm>
        </p:spPr>
        <p:txBody>
          <a:bodyPr>
            <a:noAutofit/>
          </a:bodyPr>
          <a:lstStyle/>
          <a:p>
            <a:pPr marL="0" indent="0" algn="l">
              <a:buNone/>
            </a:pPr>
            <a:r>
              <a:rPr lang="en-US" sz="2400" b="1" i="0" dirty="0">
                <a:effectLst/>
                <a:latin typeface="Tahoma" panose="020B0604030504040204" pitchFamily="34" charset="0"/>
                <a:ea typeface="Tahoma" panose="020B0604030504040204" pitchFamily="34" charset="0"/>
                <a:cs typeface="Tahoma" panose="020B0604030504040204" pitchFamily="34" charset="0"/>
              </a:rPr>
              <a:t>Phase 1: Recording, Tracking, and Verifying the Authorization</a:t>
            </a:r>
          </a:p>
          <a:p>
            <a:pPr marL="457200" indent="-457200" algn="l">
              <a:buFont typeface="+mj-lt"/>
              <a:buAutoNum type="arabicPeriod"/>
            </a:pPr>
            <a:r>
              <a:rPr lang="en-US" sz="2400" dirty="0">
                <a:latin typeface="Tahoma" panose="020B0604030504040204" pitchFamily="34" charset="0"/>
                <a:ea typeface="Tahoma" panose="020B0604030504040204" pitchFamily="34" charset="0"/>
                <a:cs typeface="Tahoma" panose="020B0604030504040204" pitchFamily="34" charset="0"/>
              </a:rPr>
              <a:t>R</a:t>
            </a:r>
            <a:r>
              <a:rPr lang="en-US" sz="2400" b="0" i="0" dirty="0">
                <a:effectLst/>
                <a:latin typeface="Tahoma" panose="020B0604030504040204" pitchFamily="34" charset="0"/>
                <a:ea typeface="Tahoma" panose="020B0604030504040204" pitchFamily="34" charset="0"/>
                <a:cs typeface="Tahoma" panose="020B0604030504040204" pitchFamily="34" charset="0"/>
              </a:rPr>
              <a:t>equestors fill out a </a:t>
            </a:r>
            <a:r>
              <a:rPr lang="en-US" sz="2400" b="0" i="0" u="none" strike="noStrike" dirty="0">
                <a:effectLst/>
                <a:latin typeface="Tahoma" panose="020B0604030504040204" pitchFamily="34" charset="0"/>
                <a:ea typeface="Tahoma" panose="020B0604030504040204" pitchFamily="34" charset="0"/>
                <a:cs typeface="Tahoma" panose="020B0604030504040204" pitchFamily="34" charset="0"/>
                <a:hlinkClick r:id="rId2">
                  <a:extLst>
                    <a:ext uri="{A12FA001-AC4F-418D-AE19-62706E023703}">
                      <ahyp:hlinkClr xmlns:ahyp="http://schemas.microsoft.com/office/drawing/2018/hyperlinkcolor" val="tx"/>
                    </a:ext>
                  </a:extLst>
                </a:hlinkClick>
              </a:rPr>
              <a:t>HIPAA-compliant authorization form as per Privacy Rule</a:t>
            </a:r>
            <a:r>
              <a:rPr lang="en-US" sz="2400" b="0" i="0" dirty="0">
                <a:effectLst/>
                <a:latin typeface="Tahoma" panose="020B0604030504040204" pitchFamily="34" charset="0"/>
                <a:ea typeface="Tahoma" panose="020B0604030504040204" pitchFamily="34" charset="0"/>
                <a:cs typeface="Tahoma" panose="020B0604030504040204" pitchFamily="34" charset="0"/>
              </a:rPr>
              <a:t>.  </a:t>
            </a:r>
          </a:p>
          <a:p>
            <a:pPr marL="457200" indent="-457200" algn="l">
              <a:buFont typeface="+mj-lt"/>
              <a:buAutoNum type="arabicPeriod"/>
            </a:pPr>
            <a:r>
              <a:rPr lang="en-US" sz="2400" b="0" i="0" u="none" strike="noStrike" dirty="0">
                <a:effectLst/>
                <a:latin typeface="Tahoma" panose="020B0604030504040204" pitchFamily="34" charset="0"/>
                <a:ea typeface="Tahoma" panose="020B0604030504040204" pitchFamily="34" charset="0"/>
                <a:cs typeface="Tahoma" panose="020B0604030504040204" pitchFamily="34" charset="0"/>
                <a:hlinkClick r:id="rId3">
                  <a:extLst>
                    <a:ext uri="{A12FA001-AC4F-418D-AE19-62706E023703}">
                      <ahyp:hlinkClr xmlns:ahyp="http://schemas.microsoft.com/office/drawing/2018/hyperlinkcolor" val="tx"/>
                    </a:ext>
                  </a:extLst>
                </a:hlinkClick>
              </a:rPr>
              <a:t>30-day timer begins before the organization may incur Right of Access Initiative penalties</a:t>
            </a:r>
            <a:r>
              <a:rPr lang="en-US" sz="2400" b="0" i="0" dirty="0">
                <a:effectLst/>
                <a:latin typeface="Tahoma" panose="020B0604030504040204" pitchFamily="34" charset="0"/>
                <a:ea typeface="Tahoma" panose="020B0604030504040204" pitchFamily="34" charset="0"/>
                <a:cs typeface="Tahoma" panose="020B0604030504040204" pitchFamily="34" charset="0"/>
              </a:rPr>
              <a:t>. </a:t>
            </a:r>
          </a:p>
          <a:p>
            <a:pPr marL="457200" indent="-457200" algn="l">
              <a:buFont typeface="+mj-lt"/>
              <a:buAutoNum type="arabicPeriod"/>
            </a:pPr>
            <a:r>
              <a:rPr lang="en-US" sz="2400" b="0" i="0" dirty="0">
                <a:effectLst/>
                <a:latin typeface="Tahoma" panose="020B0604030504040204" pitchFamily="34" charset="0"/>
                <a:ea typeface="Tahoma" panose="020B0604030504040204" pitchFamily="34" charset="0"/>
                <a:cs typeface="Tahoma" panose="020B0604030504040204" pitchFamily="34" charset="0"/>
              </a:rPr>
              <a:t>When releasing PHI, diligently track every part of the ROI process to </a:t>
            </a:r>
            <a:r>
              <a:rPr lang="en-US" sz="2400" b="0" i="0" u="none" strike="noStrike" dirty="0">
                <a:effectLst/>
                <a:latin typeface="Tahoma" panose="020B0604030504040204" pitchFamily="34" charset="0"/>
                <a:ea typeface="Tahoma" panose="020B0604030504040204" pitchFamily="34" charset="0"/>
                <a:cs typeface="Tahoma" panose="020B0604030504040204" pitchFamily="34" charset="0"/>
                <a:hlinkClick r:id="rId4">
                  <a:extLst>
                    <a:ext uri="{A12FA001-AC4F-418D-AE19-62706E023703}">
                      <ahyp:hlinkClr xmlns:ahyp="http://schemas.microsoft.com/office/drawing/2018/hyperlinkcolor" val="tx"/>
                    </a:ext>
                  </a:extLst>
                </a:hlinkClick>
              </a:rPr>
              <a:t>protect your organization in the case of an audit</a:t>
            </a:r>
            <a:r>
              <a:rPr lang="en-US" sz="2400" b="0" i="0" dirty="0">
                <a:effectLst/>
                <a:latin typeface="Tahoma" panose="020B0604030504040204" pitchFamily="34" charset="0"/>
                <a:ea typeface="Tahoma" panose="020B0604030504040204" pitchFamily="34" charset="0"/>
                <a:cs typeface="Tahoma" panose="020B0604030504040204" pitchFamily="34" charset="0"/>
              </a:rPr>
              <a:t>. </a:t>
            </a:r>
          </a:p>
          <a:p>
            <a:pPr marL="457200" indent="-457200" algn="l">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M</a:t>
            </a:r>
            <a:r>
              <a:rPr lang="en-US" sz="2400" b="1" i="0" dirty="0">
                <a:effectLst/>
                <a:latin typeface="Tahoma" panose="020B0604030504040204" pitchFamily="34" charset="0"/>
                <a:ea typeface="Tahoma" panose="020B0604030504040204" pitchFamily="34" charset="0"/>
                <a:cs typeface="Tahoma" panose="020B0604030504040204" pitchFamily="34" charset="0"/>
              </a:rPr>
              <a:t>ust </a:t>
            </a:r>
            <a:r>
              <a:rPr lang="en-US" sz="2400" b="0" i="0" dirty="0">
                <a:effectLst/>
                <a:latin typeface="Tahoma" panose="020B0604030504040204" pitchFamily="34" charset="0"/>
                <a:ea typeface="Tahoma" panose="020B0604030504040204" pitchFamily="34" charset="0"/>
                <a:cs typeface="Tahoma" panose="020B0604030504040204" pitchFamily="34" charset="0"/>
              </a:rPr>
              <a:t>document requests that do not require patient authorization.</a:t>
            </a:r>
          </a:p>
          <a:p>
            <a:endParaRPr lang="en-US" sz="24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7448831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F8ED5-9DF8-3403-F852-34CBA671A8A5}"/>
              </a:ext>
            </a:extLst>
          </p:cNvPr>
          <p:cNvSpPr>
            <a:spLocks noGrp="1"/>
          </p:cNvSpPr>
          <p:nvPr>
            <p:ph type="title"/>
          </p:nvPr>
        </p:nvSpPr>
        <p:spPr>
          <a:solidFill>
            <a:schemeClr val="bg1">
              <a:lumMod val="75000"/>
            </a:schemeClr>
          </a:solidFill>
        </p:spPr>
        <p:txBody>
          <a:bodyPr>
            <a:normAutofit fontScale="90000"/>
          </a:bodyPr>
          <a:lstStyle/>
          <a:p>
            <a:pPr algn="ctr"/>
            <a:br>
              <a:rPr lang="en-US" sz="1400" b="1" i="0" dirty="0">
                <a:effectLst/>
                <a:latin typeface="Aharoni" panose="02010803020104030203" pitchFamily="2" charset="-79"/>
                <a:cs typeface="Aharoni" panose="02010803020104030203" pitchFamily="2" charset="-79"/>
              </a:rPr>
            </a:br>
            <a:r>
              <a:rPr lang="en-US" sz="4400" b="1" i="0" dirty="0">
                <a:solidFill>
                  <a:schemeClr val="accent1">
                    <a:lumMod val="75000"/>
                  </a:schemeClr>
                </a:solidFill>
                <a:effectLst/>
                <a:latin typeface="Aharoni" panose="02010803020104030203" pitchFamily="2" charset="-79"/>
                <a:cs typeface="Aharoni" panose="02010803020104030203" pitchFamily="2" charset="-79"/>
              </a:rPr>
              <a:t>ROI Process for Medical Records </a:t>
            </a:r>
            <a:endParaRPr lang="en-US" sz="4400" dirty="0">
              <a:solidFill>
                <a:schemeClr val="accent1">
                  <a:lumMod val="75000"/>
                </a:schemeClr>
              </a:solidFill>
              <a:latin typeface="Aharoni" panose="02010803020104030203" pitchFamily="2" charset="-79"/>
              <a:cs typeface="Aharoni" panose="02010803020104030203" pitchFamily="2" charset="-79"/>
            </a:endParaRPr>
          </a:p>
        </p:txBody>
      </p:sp>
      <p:sp>
        <p:nvSpPr>
          <p:cNvPr id="3" name="Content Placeholder 2">
            <a:extLst>
              <a:ext uri="{FF2B5EF4-FFF2-40B4-BE49-F238E27FC236}">
                <a16:creationId xmlns:a16="http://schemas.microsoft.com/office/drawing/2014/main" id="{0AD2E1A2-1A58-CB9F-7D0D-1B776091D436}"/>
              </a:ext>
            </a:extLst>
          </p:cNvPr>
          <p:cNvSpPr>
            <a:spLocks noGrp="1"/>
          </p:cNvSpPr>
          <p:nvPr>
            <p:ph idx="1"/>
          </p:nvPr>
        </p:nvSpPr>
        <p:spPr>
          <a:xfrm>
            <a:off x="1451579" y="2015732"/>
            <a:ext cx="9603276" cy="4183900"/>
          </a:xfrm>
        </p:spPr>
        <p:txBody>
          <a:bodyPr>
            <a:noAutofit/>
          </a:bodyPr>
          <a:lstStyle/>
          <a:p>
            <a:pPr marL="0" indent="0" algn="l">
              <a:lnSpc>
                <a:spcPct val="100000"/>
              </a:lnSpc>
              <a:buNone/>
            </a:pPr>
            <a:r>
              <a:rPr lang="en-US" sz="2400" b="1" i="0" dirty="0">
                <a:effectLst/>
                <a:latin typeface="Tahoma" panose="020B0604030504040204" pitchFamily="34" charset="0"/>
                <a:ea typeface="Tahoma" panose="020B0604030504040204" pitchFamily="34" charset="0"/>
                <a:cs typeface="Tahoma" panose="020B0604030504040204" pitchFamily="34" charset="0"/>
              </a:rPr>
              <a:t>Phase  2: Retrieving Requested Medical Records for ROI</a:t>
            </a:r>
          </a:p>
          <a:p>
            <a:pPr algn="l">
              <a:lnSpc>
                <a:spcPct val="100000"/>
              </a:lnSpc>
            </a:pPr>
            <a:r>
              <a:rPr lang="en-US" sz="2400" b="0" i="0" dirty="0">
                <a:effectLst/>
                <a:latin typeface="Tahoma" panose="020B0604030504040204" pitchFamily="34" charset="0"/>
                <a:ea typeface="Tahoma" panose="020B0604030504040204" pitchFamily="34" charset="0"/>
                <a:cs typeface="Tahoma" panose="020B0604030504040204" pitchFamily="34" charset="0"/>
              </a:rPr>
              <a:t>Organization verifies signed authorization form.</a:t>
            </a:r>
          </a:p>
          <a:p>
            <a:pPr algn="l">
              <a:lnSpc>
                <a:spcPct val="100000"/>
              </a:lnSpc>
            </a:pPr>
            <a:r>
              <a:rPr lang="en-US" sz="2400" dirty="0">
                <a:latin typeface="Tahoma" panose="020B0604030504040204" pitchFamily="34" charset="0"/>
                <a:ea typeface="Tahoma" panose="020B0604030504040204" pitchFamily="34" charset="0"/>
                <a:cs typeface="Tahoma" panose="020B0604030504040204" pitchFamily="34" charset="0"/>
              </a:rPr>
              <a:t>R</a:t>
            </a:r>
            <a:r>
              <a:rPr lang="en-US" sz="2400" b="0" i="0" dirty="0">
                <a:effectLst/>
                <a:latin typeface="Tahoma" panose="020B0604030504040204" pitchFamily="34" charset="0"/>
                <a:ea typeface="Tahoma" panose="020B0604030504040204" pitchFamily="34" charset="0"/>
                <a:cs typeface="Tahoma" panose="020B0604030504040204" pitchFamily="34" charset="0"/>
              </a:rPr>
              <a:t>equestor outlines date range and nature of the treatment. </a:t>
            </a:r>
          </a:p>
          <a:p>
            <a:pPr algn="l">
              <a:lnSpc>
                <a:spcPct val="100000"/>
              </a:lnSpc>
            </a:pPr>
            <a:r>
              <a:rPr lang="en-US" sz="2400" dirty="0">
                <a:latin typeface="Tahoma" panose="020B0604030504040204" pitchFamily="34" charset="0"/>
                <a:ea typeface="Tahoma" panose="020B0604030504040204" pitchFamily="34" charset="0"/>
                <a:cs typeface="Tahoma" panose="020B0604030504040204" pitchFamily="34" charset="0"/>
              </a:rPr>
              <a:t>F</a:t>
            </a:r>
            <a:r>
              <a:rPr lang="en-US" sz="2400" b="0" i="0" dirty="0">
                <a:effectLst/>
                <a:latin typeface="Tahoma" panose="020B0604030504040204" pitchFamily="34" charset="0"/>
                <a:ea typeface="Tahoma" panose="020B0604030504040204" pitchFamily="34" charset="0"/>
                <a:cs typeface="Tahoma" panose="020B0604030504040204" pitchFamily="34" charset="0"/>
              </a:rPr>
              <a:t>ollow minimum necessary standard - Only collect medical records specifically requested for ROI.  Request for all records on file without listing out each visit, as “All” is specific.</a:t>
            </a:r>
          </a:p>
          <a:p>
            <a:pPr algn="l">
              <a:lnSpc>
                <a:spcPct val="100000"/>
              </a:lnSpc>
            </a:pPr>
            <a:r>
              <a:rPr lang="en-US" sz="2400" b="0" i="0" dirty="0">
                <a:effectLst/>
                <a:latin typeface="Tahoma" panose="020B0604030504040204" pitchFamily="34" charset="0"/>
                <a:ea typeface="Tahoma" panose="020B0604030504040204" pitchFamily="34" charset="0"/>
                <a:cs typeface="Tahoma" panose="020B0604030504040204" pitchFamily="34" charset="0"/>
              </a:rPr>
              <a:t>ROI professional searches for the medical records  - may be a paper, microfilm, or electronic format and may be located onsite or offsite. </a:t>
            </a:r>
            <a:endParaRPr lang="en-US" sz="24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8516431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F8ED5-9DF8-3403-F852-34CBA671A8A5}"/>
              </a:ext>
            </a:extLst>
          </p:cNvPr>
          <p:cNvSpPr>
            <a:spLocks noGrp="1"/>
          </p:cNvSpPr>
          <p:nvPr>
            <p:ph type="title"/>
          </p:nvPr>
        </p:nvSpPr>
        <p:spPr>
          <a:solidFill>
            <a:schemeClr val="bg1">
              <a:lumMod val="75000"/>
            </a:schemeClr>
          </a:solidFill>
        </p:spPr>
        <p:txBody>
          <a:bodyPr>
            <a:normAutofit fontScale="90000"/>
          </a:bodyPr>
          <a:lstStyle/>
          <a:p>
            <a:pPr algn="ctr"/>
            <a:br>
              <a:rPr lang="en-US" sz="1400" b="1" i="0" dirty="0">
                <a:effectLst/>
                <a:latin typeface="Aharoni" panose="02010803020104030203" pitchFamily="2" charset="-79"/>
                <a:cs typeface="Aharoni" panose="02010803020104030203" pitchFamily="2" charset="-79"/>
              </a:rPr>
            </a:br>
            <a:r>
              <a:rPr lang="en-US" sz="4400" b="1" i="0" dirty="0">
                <a:solidFill>
                  <a:schemeClr val="accent1">
                    <a:lumMod val="75000"/>
                  </a:schemeClr>
                </a:solidFill>
                <a:effectLst/>
                <a:latin typeface="Aharoni" panose="02010803020104030203" pitchFamily="2" charset="-79"/>
                <a:cs typeface="Aharoni" panose="02010803020104030203" pitchFamily="2" charset="-79"/>
              </a:rPr>
              <a:t>ROI Process for Medical Records </a:t>
            </a:r>
            <a:endParaRPr lang="en-US" sz="4400" dirty="0">
              <a:solidFill>
                <a:schemeClr val="accent1">
                  <a:lumMod val="75000"/>
                </a:schemeClr>
              </a:solidFill>
              <a:latin typeface="Aharoni" panose="02010803020104030203" pitchFamily="2" charset="-79"/>
              <a:cs typeface="Aharoni" panose="02010803020104030203" pitchFamily="2" charset="-79"/>
            </a:endParaRPr>
          </a:p>
        </p:txBody>
      </p:sp>
      <p:sp>
        <p:nvSpPr>
          <p:cNvPr id="3" name="Content Placeholder 2">
            <a:extLst>
              <a:ext uri="{FF2B5EF4-FFF2-40B4-BE49-F238E27FC236}">
                <a16:creationId xmlns:a16="http://schemas.microsoft.com/office/drawing/2014/main" id="{0AD2E1A2-1A58-CB9F-7D0D-1B776091D436}"/>
              </a:ext>
            </a:extLst>
          </p:cNvPr>
          <p:cNvSpPr>
            <a:spLocks noGrp="1"/>
          </p:cNvSpPr>
          <p:nvPr>
            <p:ph idx="1"/>
          </p:nvPr>
        </p:nvSpPr>
        <p:spPr>
          <a:xfrm>
            <a:off x="1451578" y="2015732"/>
            <a:ext cx="9603275" cy="4037749"/>
          </a:xfrm>
        </p:spPr>
        <p:txBody>
          <a:bodyPr>
            <a:noAutofit/>
          </a:bodyPr>
          <a:lstStyle/>
          <a:p>
            <a:pPr marL="0" indent="0" algn="l">
              <a:buNone/>
            </a:pPr>
            <a:r>
              <a:rPr lang="en-US" sz="2400" b="1" i="0" dirty="0">
                <a:effectLst/>
                <a:latin typeface="Tahoma" panose="020B0604030504040204" pitchFamily="34" charset="0"/>
                <a:ea typeface="Tahoma" panose="020B0604030504040204" pitchFamily="34" charset="0"/>
                <a:cs typeface="Tahoma" panose="020B0604030504040204" pitchFamily="34" charset="0"/>
              </a:rPr>
              <a:t>Phase  3: Safeguarding Sensitive Information</a:t>
            </a:r>
          </a:p>
          <a:p>
            <a:pPr algn="l"/>
            <a:r>
              <a:rPr lang="en-US" sz="2400" b="0" i="0" dirty="0">
                <a:effectLst/>
                <a:latin typeface="Tahoma" panose="020B0604030504040204" pitchFamily="34" charset="0"/>
                <a:ea typeface="Tahoma" panose="020B0604030504040204" pitchFamily="34" charset="0"/>
                <a:cs typeface="Tahoma" panose="020B0604030504040204" pitchFamily="34" charset="0"/>
              </a:rPr>
              <a:t>ROI professional who retrieved medical records carefully examines every image or page. </a:t>
            </a:r>
          </a:p>
          <a:p>
            <a:pPr algn="l"/>
            <a:r>
              <a:rPr lang="en-US" sz="2400" b="0" i="0" dirty="0">
                <a:effectLst/>
                <a:latin typeface="Tahoma" panose="020B0604030504040204" pitchFamily="34" charset="0"/>
                <a:ea typeface="Tahoma" panose="020B0604030504040204" pitchFamily="34" charset="0"/>
                <a:cs typeface="Tahoma" panose="020B0604030504040204" pitchFamily="34" charset="0"/>
              </a:rPr>
              <a:t>If the request does contain PHI they cannot legally release.  </a:t>
            </a:r>
          </a:p>
          <a:p>
            <a:pPr algn="l"/>
            <a:r>
              <a:rPr lang="en-US" sz="2400" b="0" i="0" dirty="0">
                <a:effectLst/>
                <a:latin typeface="Tahoma" panose="020B0604030504040204" pitchFamily="34" charset="0"/>
                <a:ea typeface="Tahoma" panose="020B0604030504040204" pitchFamily="34" charset="0"/>
                <a:cs typeface="Tahoma" panose="020B0604030504040204" pitchFamily="34" charset="0"/>
              </a:rPr>
              <a:t>If it doesn’t, they double-check that all pages, images, and dates of service are correct. </a:t>
            </a:r>
          </a:p>
          <a:p>
            <a:pPr algn="l"/>
            <a:r>
              <a:rPr lang="en-US" sz="2400" b="0" i="0" dirty="0">
                <a:effectLst/>
                <a:latin typeface="Tahoma" panose="020B0604030504040204" pitchFamily="34" charset="0"/>
                <a:ea typeface="Tahoma" panose="020B0604030504040204" pitchFamily="34" charset="0"/>
                <a:cs typeface="Tahoma" panose="020B0604030504040204" pitchFamily="34" charset="0"/>
              </a:rPr>
              <a:t>To avoid any errors, some perform a double-QA process.</a:t>
            </a:r>
          </a:p>
          <a:p>
            <a:endParaRPr lang="en-US" sz="24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8795363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F8ED5-9DF8-3403-F852-34CBA671A8A5}"/>
              </a:ext>
            </a:extLst>
          </p:cNvPr>
          <p:cNvSpPr>
            <a:spLocks noGrp="1"/>
          </p:cNvSpPr>
          <p:nvPr>
            <p:ph type="title"/>
          </p:nvPr>
        </p:nvSpPr>
        <p:spPr>
          <a:solidFill>
            <a:schemeClr val="bg1">
              <a:lumMod val="75000"/>
            </a:schemeClr>
          </a:solidFill>
        </p:spPr>
        <p:txBody>
          <a:bodyPr>
            <a:normAutofit fontScale="90000"/>
          </a:bodyPr>
          <a:lstStyle/>
          <a:p>
            <a:pPr algn="ctr"/>
            <a:br>
              <a:rPr lang="en-US" sz="1400" b="1" i="0" dirty="0">
                <a:effectLst/>
                <a:latin typeface="Aharoni" panose="02010803020104030203" pitchFamily="2" charset="-79"/>
                <a:cs typeface="Aharoni" panose="02010803020104030203" pitchFamily="2" charset="-79"/>
              </a:rPr>
            </a:br>
            <a:r>
              <a:rPr lang="en-US" sz="4400" b="1" i="0" dirty="0">
                <a:solidFill>
                  <a:schemeClr val="accent1">
                    <a:lumMod val="75000"/>
                  </a:schemeClr>
                </a:solidFill>
                <a:effectLst/>
                <a:latin typeface="Aharoni" panose="02010803020104030203" pitchFamily="2" charset="-79"/>
                <a:cs typeface="Aharoni" panose="02010803020104030203" pitchFamily="2" charset="-79"/>
              </a:rPr>
              <a:t>ROI Process for Medical Records </a:t>
            </a:r>
            <a:endParaRPr lang="en-US" sz="4400" dirty="0">
              <a:solidFill>
                <a:schemeClr val="accent1">
                  <a:lumMod val="75000"/>
                </a:schemeClr>
              </a:solidFill>
              <a:latin typeface="Aharoni" panose="02010803020104030203" pitchFamily="2" charset="-79"/>
              <a:cs typeface="Aharoni" panose="02010803020104030203" pitchFamily="2" charset="-79"/>
            </a:endParaRPr>
          </a:p>
        </p:txBody>
      </p:sp>
      <p:sp>
        <p:nvSpPr>
          <p:cNvPr id="3" name="Content Placeholder 2">
            <a:extLst>
              <a:ext uri="{FF2B5EF4-FFF2-40B4-BE49-F238E27FC236}">
                <a16:creationId xmlns:a16="http://schemas.microsoft.com/office/drawing/2014/main" id="{0AD2E1A2-1A58-CB9F-7D0D-1B776091D436}"/>
              </a:ext>
            </a:extLst>
          </p:cNvPr>
          <p:cNvSpPr>
            <a:spLocks noGrp="1"/>
          </p:cNvSpPr>
          <p:nvPr>
            <p:ph idx="1"/>
          </p:nvPr>
        </p:nvSpPr>
        <p:spPr>
          <a:xfrm>
            <a:off x="1451579" y="1853754"/>
            <a:ext cx="9603275" cy="4199727"/>
          </a:xfrm>
        </p:spPr>
        <p:txBody>
          <a:bodyPr>
            <a:normAutofit fontScale="92500" lnSpcReduction="10000"/>
          </a:bodyPr>
          <a:lstStyle/>
          <a:p>
            <a:pPr marL="0" indent="0" algn="l">
              <a:buNone/>
            </a:pPr>
            <a:r>
              <a:rPr lang="en-US" sz="2800" b="1" i="0" dirty="0">
                <a:effectLst/>
                <a:latin typeface="Tahoma" panose="020B0604030504040204" pitchFamily="34" charset="0"/>
                <a:ea typeface="Tahoma" panose="020B0604030504040204" pitchFamily="34" charset="0"/>
                <a:cs typeface="Tahoma" panose="020B0604030504040204" pitchFamily="34" charset="0"/>
              </a:rPr>
              <a:t>Phase  4: Releasing Requested PHI</a:t>
            </a:r>
          </a:p>
          <a:p>
            <a:r>
              <a:rPr lang="en-US" sz="2800" b="0" i="0" dirty="0">
                <a:effectLst/>
                <a:latin typeface="Tahoma" panose="020B0604030504040204" pitchFamily="34" charset="0"/>
                <a:ea typeface="Tahoma" panose="020B0604030504040204" pitchFamily="34" charset="0"/>
                <a:cs typeface="Tahoma" panose="020B0604030504040204" pitchFamily="34" charset="0"/>
              </a:rPr>
              <a:t>Security and compliance restrict how healthcare providers can release records.</a:t>
            </a:r>
          </a:p>
          <a:p>
            <a:pPr algn="l"/>
            <a:r>
              <a:rPr lang="en-US" sz="2800" b="0" i="0" dirty="0">
                <a:effectLst/>
                <a:latin typeface="Tahoma" panose="020B0604030504040204" pitchFamily="34" charset="0"/>
                <a:ea typeface="Tahoma" panose="020B0604030504040204" pitchFamily="34" charset="0"/>
                <a:cs typeface="Tahoma" panose="020B0604030504040204" pitchFamily="34" charset="0"/>
              </a:rPr>
              <a:t>ROI staff must be careful to avoid engaging in information blocking per the Cures Act.</a:t>
            </a:r>
          </a:p>
          <a:p>
            <a:pPr algn="l"/>
            <a:r>
              <a:rPr lang="en-US" sz="2800" b="0" i="0" dirty="0">
                <a:effectLst/>
                <a:latin typeface="Tahoma" panose="020B0604030504040204" pitchFamily="34" charset="0"/>
                <a:ea typeface="Tahoma" panose="020B0604030504040204" pitchFamily="34" charset="0"/>
                <a:cs typeface="Tahoma" panose="020B0604030504040204" pitchFamily="34" charset="0"/>
              </a:rPr>
              <a:t>To protect healthcare providers from feeling forced to unlawfully release records, </a:t>
            </a:r>
            <a:r>
              <a:rPr lang="en-US" sz="2800" b="0" i="0" u="none" strike="noStrike" dirty="0">
                <a:effectLst/>
                <a:latin typeface="Tahoma" panose="020B0604030504040204" pitchFamily="34" charset="0"/>
                <a:ea typeface="Tahoma" panose="020B0604030504040204" pitchFamily="34" charset="0"/>
                <a:cs typeface="Tahoma" panose="020B0604030504040204" pitchFamily="34" charset="0"/>
                <a:hlinkClick r:id="rId2">
                  <a:extLst>
                    <a:ext uri="{A12FA001-AC4F-418D-AE19-62706E023703}">
                      <ahyp:hlinkClr xmlns:ahyp="http://schemas.microsoft.com/office/drawing/2018/hyperlinkcolor" val="tx"/>
                    </a:ext>
                  </a:extLst>
                </a:hlinkClick>
              </a:rPr>
              <a:t>the Cures Act includes eight </a:t>
            </a:r>
            <a:r>
              <a:rPr lang="en-US" sz="2800" b="1" i="1" u="none" strike="noStrike" dirty="0">
                <a:solidFill>
                  <a:schemeClr val="accent1">
                    <a:lumMod val="50000"/>
                  </a:schemeClr>
                </a:solidFill>
                <a:effectLst/>
                <a:latin typeface="Tahoma" panose="020B0604030504040204" pitchFamily="34" charset="0"/>
                <a:ea typeface="Tahoma" panose="020B0604030504040204" pitchFamily="34" charset="0"/>
                <a:cs typeface="Tahoma" panose="020B0604030504040204" pitchFamily="34" charset="0"/>
                <a:hlinkClick r:id="rId2">
                  <a:extLst>
                    <a:ext uri="{A12FA001-AC4F-418D-AE19-62706E023703}">
                      <ahyp:hlinkClr xmlns:ahyp="http://schemas.microsoft.com/office/drawing/2018/hyperlinkcolor" val="tx"/>
                    </a:ext>
                  </a:extLst>
                </a:hlinkClick>
              </a:rPr>
              <a:t>information blocking exceptions</a:t>
            </a:r>
            <a:r>
              <a:rPr lang="en-US" sz="2800" b="0" i="0" dirty="0">
                <a:effectLst/>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26109035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F8ED5-9DF8-3403-F852-34CBA671A8A5}"/>
              </a:ext>
            </a:extLst>
          </p:cNvPr>
          <p:cNvSpPr>
            <a:spLocks noGrp="1"/>
          </p:cNvSpPr>
          <p:nvPr>
            <p:ph type="title"/>
          </p:nvPr>
        </p:nvSpPr>
        <p:spPr>
          <a:solidFill>
            <a:schemeClr val="bg1">
              <a:lumMod val="75000"/>
            </a:schemeClr>
          </a:solidFill>
        </p:spPr>
        <p:txBody>
          <a:bodyPr>
            <a:normAutofit fontScale="90000"/>
          </a:bodyPr>
          <a:lstStyle/>
          <a:p>
            <a:pPr algn="ctr"/>
            <a:br>
              <a:rPr lang="en-US" sz="1400" b="1" i="0" dirty="0">
                <a:effectLst/>
                <a:latin typeface="Aharoni" panose="02010803020104030203" pitchFamily="2" charset="-79"/>
                <a:cs typeface="Aharoni" panose="02010803020104030203" pitchFamily="2" charset="-79"/>
              </a:rPr>
            </a:br>
            <a:r>
              <a:rPr lang="en-US" sz="4400" b="1" i="0" dirty="0">
                <a:solidFill>
                  <a:schemeClr val="accent1">
                    <a:lumMod val="75000"/>
                  </a:schemeClr>
                </a:solidFill>
                <a:effectLst/>
                <a:latin typeface="Aharoni" panose="02010803020104030203" pitchFamily="2" charset="-79"/>
                <a:cs typeface="Aharoni" panose="02010803020104030203" pitchFamily="2" charset="-79"/>
              </a:rPr>
              <a:t>ROI Process for Medical Records </a:t>
            </a:r>
            <a:endParaRPr lang="en-US" sz="4400" dirty="0">
              <a:solidFill>
                <a:schemeClr val="accent1">
                  <a:lumMod val="75000"/>
                </a:schemeClr>
              </a:solidFill>
              <a:latin typeface="Aharoni" panose="02010803020104030203" pitchFamily="2" charset="-79"/>
              <a:cs typeface="Aharoni" panose="02010803020104030203" pitchFamily="2" charset="-79"/>
            </a:endParaRPr>
          </a:p>
        </p:txBody>
      </p:sp>
      <p:sp>
        <p:nvSpPr>
          <p:cNvPr id="3" name="Content Placeholder 2">
            <a:extLst>
              <a:ext uri="{FF2B5EF4-FFF2-40B4-BE49-F238E27FC236}">
                <a16:creationId xmlns:a16="http://schemas.microsoft.com/office/drawing/2014/main" id="{0AD2E1A2-1A58-CB9F-7D0D-1B776091D436}"/>
              </a:ext>
            </a:extLst>
          </p:cNvPr>
          <p:cNvSpPr>
            <a:spLocks noGrp="1"/>
          </p:cNvSpPr>
          <p:nvPr>
            <p:ph idx="1"/>
          </p:nvPr>
        </p:nvSpPr>
        <p:spPr>
          <a:xfrm>
            <a:off x="1451579" y="2015732"/>
            <a:ext cx="9603275" cy="4037749"/>
          </a:xfrm>
        </p:spPr>
        <p:txBody>
          <a:bodyPr>
            <a:normAutofit fontScale="92500" lnSpcReduction="10000"/>
          </a:bodyPr>
          <a:lstStyle/>
          <a:p>
            <a:pPr marL="0" indent="0" algn="l">
              <a:buNone/>
            </a:pPr>
            <a:r>
              <a:rPr lang="en-US" sz="2600" b="1" i="0" dirty="0">
                <a:effectLst/>
                <a:latin typeface="Tahoma" panose="020B0604030504040204" pitchFamily="34" charset="0"/>
                <a:ea typeface="Tahoma" panose="020B0604030504040204" pitchFamily="34" charset="0"/>
                <a:cs typeface="Tahoma" panose="020B0604030504040204" pitchFamily="34" charset="0"/>
              </a:rPr>
              <a:t>Phase  5: Request Fulfillment and Invoicing</a:t>
            </a:r>
          </a:p>
          <a:p>
            <a:pPr algn="l"/>
            <a:r>
              <a:rPr lang="en-US" sz="2600" b="1" dirty="0">
                <a:latin typeface="Tahoma" panose="020B0604030504040204" pitchFamily="34" charset="0"/>
                <a:ea typeface="Tahoma" panose="020B0604030504040204" pitchFamily="34" charset="0"/>
                <a:cs typeface="Tahoma" panose="020B0604030504040204" pitchFamily="34" charset="0"/>
              </a:rPr>
              <a:t>Billing: </a:t>
            </a:r>
            <a:r>
              <a:rPr lang="en-US" sz="2600" b="0" i="0" dirty="0">
                <a:effectLst/>
                <a:latin typeface="Tahoma" panose="020B0604030504040204" pitchFamily="34" charset="0"/>
                <a:ea typeface="Tahoma" panose="020B0604030504040204" pitchFamily="34" charset="0"/>
                <a:cs typeface="Tahoma" panose="020B0604030504040204" pitchFamily="34" charset="0"/>
              </a:rPr>
              <a:t>ROI team can price billable requests. Cost calculation is based on a combination of federal, state, and local statutes that limit the maximum lawful price. </a:t>
            </a:r>
          </a:p>
          <a:p>
            <a:pPr algn="l"/>
            <a:r>
              <a:rPr lang="en-US" sz="2600" dirty="0">
                <a:latin typeface="Tahoma" panose="020B0604030504040204" pitchFamily="34" charset="0"/>
                <a:ea typeface="Tahoma" panose="020B0604030504040204" pitchFamily="34" charset="0"/>
                <a:cs typeface="Tahoma" panose="020B0604030504040204" pitchFamily="34" charset="0"/>
              </a:rPr>
              <a:t>S</a:t>
            </a:r>
            <a:r>
              <a:rPr lang="en-US" sz="2600" b="0" i="0" dirty="0">
                <a:effectLst/>
                <a:latin typeface="Tahoma" panose="020B0604030504040204" pitchFamily="34" charset="0"/>
                <a:ea typeface="Tahoma" panose="020B0604030504040204" pitchFamily="34" charset="0"/>
                <a:cs typeface="Tahoma" panose="020B0604030504040204" pitchFamily="34" charset="0"/>
              </a:rPr>
              <a:t>ome organizations choose to not charge their reasonable, cost-based ROI fees for medical records. </a:t>
            </a:r>
          </a:p>
          <a:p>
            <a:pPr lvl="1"/>
            <a:r>
              <a:rPr lang="en-US" sz="2600" b="0" i="0" u="none" strike="noStrike" dirty="0">
                <a:effectLst/>
                <a:latin typeface="Tahoma" panose="020B0604030504040204" pitchFamily="34" charset="0"/>
                <a:ea typeface="Tahoma" panose="020B0604030504040204" pitchFamily="34" charset="0"/>
                <a:cs typeface="Tahoma" panose="020B0604030504040204" pitchFamily="34" charset="0"/>
                <a:hlinkClick r:id="rId2">
                  <a:extLst>
                    <a:ext uri="{A12FA001-AC4F-418D-AE19-62706E023703}">
                      <ahyp:hlinkClr xmlns:ahyp="http://schemas.microsoft.com/office/drawing/2018/hyperlinkcolor" val="tx"/>
                    </a:ext>
                  </a:extLst>
                </a:hlinkClick>
              </a:rPr>
              <a:t>The ROI process can take medical professionals hours with traditional methods like fax</a:t>
            </a:r>
            <a:r>
              <a:rPr lang="en-US" sz="2600" b="0" i="0" dirty="0">
                <a:effectLst/>
                <a:latin typeface="Tahoma" panose="020B0604030504040204" pitchFamily="34" charset="0"/>
                <a:ea typeface="Tahoma" panose="020B0604030504040204" pitchFamily="34" charset="0"/>
                <a:cs typeface="Tahoma" panose="020B0604030504040204" pitchFamily="34" charset="0"/>
              </a:rPr>
              <a:t>, which makes keeping up with requests challenging.</a:t>
            </a:r>
          </a:p>
        </p:txBody>
      </p:sp>
    </p:spTree>
    <p:extLst>
      <p:ext uri="{BB962C8B-B14F-4D97-AF65-F5344CB8AC3E}">
        <p14:creationId xmlns:p14="http://schemas.microsoft.com/office/powerpoint/2010/main" val="39232439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C2349-23BF-6E0A-F930-96B5911459B2}"/>
              </a:ext>
            </a:extLst>
          </p:cNvPr>
          <p:cNvSpPr>
            <a:spLocks noGrp="1"/>
          </p:cNvSpPr>
          <p:nvPr>
            <p:ph type="title"/>
          </p:nvPr>
        </p:nvSpPr>
        <p:spPr>
          <a:xfrm>
            <a:off x="768096" y="488724"/>
            <a:ext cx="10771631" cy="1049235"/>
          </a:xfrm>
          <a:solidFill>
            <a:schemeClr val="bg1">
              <a:lumMod val="75000"/>
            </a:schemeClr>
          </a:solidFill>
        </p:spPr>
        <p:txBody>
          <a:bodyPr>
            <a:normAutofit/>
          </a:bodyPr>
          <a:lstStyle/>
          <a:p>
            <a:pPr algn="ctr"/>
            <a:br>
              <a:rPr lang="en-US" sz="1400" kern="0" dirty="0">
                <a:solidFill>
                  <a:schemeClr val="accent1">
                    <a:lumMod val="50000"/>
                  </a:schemeClr>
                </a:solidFill>
                <a:effectLst/>
                <a:latin typeface="Aharoni" panose="02010803020104030203" pitchFamily="2" charset="-79"/>
                <a:ea typeface="Times New Roman" panose="02020603050405020304" pitchFamily="18" charset="0"/>
                <a:cs typeface="Aharoni" panose="02010803020104030203" pitchFamily="2" charset="-79"/>
              </a:rPr>
            </a:br>
            <a:r>
              <a:rPr lang="en-US" sz="3600" kern="0" dirty="0">
                <a:solidFill>
                  <a:schemeClr val="accent1">
                    <a:lumMod val="50000"/>
                  </a:schemeClr>
                </a:solidFill>
                <a:effectLst/>
                <a:latin typeface="Aharoni" panose="02010803020104030203" pitchFamily="2" charset="-79"/>
                <a:ea typeface="Times New Roman" panose="02020603050405020304" pitchFamily="18" charset="0"/>
                <a:cs typeface="Aharoni" panose="02010803020104030203" pitchFamily="2" charset="-79"/>
              </a:rPr>
              <a:t>Key considerations for “</a:t>
            </a:r>
            <a:r>
              <a:rPr lang="en-US" sz="3600" kern="0" dirty="0">
                <a:solidFill>
                  <a:schemeClr val="accent1">
                    <a:lumMod val="50000"/>
                  </a:schemeClr>
                </a:solidFill>
                <a:latin typeface="Aharoni" panose="02010803020104030203" pitchFamily="2" charset="-79"/>
                <a:ea typeface="Times New Roman" panose="02020603050405020304" pitchFamily="18" charset="0"/>
                <a:cs typeface="Aharoni" panose="02010803020104030203" pitchFamily="2" charset="-79"/>
              </a:rPr>
              <a:t>ROI” </a:t>
            </a:r>
            <a:r>
              <a:rPr lang="en-US" sz="3600" kern="0" dirty="0">
                <a:solidFill>
                  <a:schemeClr val="accent1">
                    <a:lumMod val="50000"/>
                  </a:schemeClr>
                </a:solidFill>
                <a:effectLst/>
                <a:latin typeface="Aharoni" panose="02010803020104030203" pitchFamily="2" charset="-79"/>
                <a:ea typeface="Times New Roman" panose="02020603050405020304" pitchFamily="18" charset="0"/>
                <a:cs typeface="Aharoni" panose="02010803020104030203" pitchFamily="2" charset="-79"/>
              </a:rPr>
              <a:t>Billing</a:t>
            </a:r>
            <a:endParaRPr lang="en-US" sz="3600" dirty="0">
              <a:solidFill>
                <a:schemeClr val="accent1">
                  <a:lumMod val="50000"/>
                </a:schemeClr>
              </a:solidFill>
              <a:latin typeface="Aharoni" panose="02010803020104030203" pitchFamily="2" charset="-79"/>
              <a:cs typeface="Aharoni" panose="02010803020104030203" pitchFamily="2" charset="-79"/>
            </a:endParaRPr>
          </a:p>
        </p:txBody>
      </p:sp>
      <p:sp>
        <p:nvSpPr>
          <p:cNvPr id="3" name="Content Placeholder 2">
            <a:extLst>
              <a:ext uri="{FF2B5EF4-FFF2-40B4-BE49-F238E27FC236}">
                <a16:creationId xmlns:a16="http://schemas.microsoft.com/office/drawing/2014/main" id="{D62B3254-6035-A81A-586E-7BF64A7FC1B5}"/>
              </a:ext>
            </a:extLst>
          </p:cNvPr>
          <p:cNvSpPr>
            <a:spLocks noGrp="1"/>
          </p:cNvSpPr>
          <p:nvPr>
            <p:ph idx="1"/>
          </p:nvPr>
        </p:nvSpPr>
        <p:spPr>
          <a:xfrm>
            <a:off x="4729655" y="2015732"/>
            <a:ext cx="7303849" cy="4126369"/>
          </a:xfrm>
        </p:spPr>
        <p:txBody>
          <a:bodyPr>
            <a:normAutofit/>
          </a:bodyPr>
          <a:lstStyle/>
          <a:p>
            <a:pPr marL="342900" marR="0" lvl="0" indent="-342900">
              <a:lnSpc>
                <a:spcPct val="107000"/>
              </a:lnSpc>
              <a:spcBef>
                <a:spcPts val="0"/>
              </a:spcBef>
              <a:spcAft>
                <a:spcPts val="0"/>
              </a:spcAft>
              <a:buFont typeface="+mj-lt"/>
              <a:buAutoNum type="arabicPeriod"/>
            </a:pPr>
            <a:r>
              <a:rPr lang="en-US" sz="2400" kern="0" dirty="0">
                <a:effectLst/>
                <a:latin typeface="Tahoma" panose="020B0604030504040204" pitchFamily="34" charset="0"/>
                <a:ea typeface="Tahoma" panose="020B0604030504040204" pitchFamily="34" charset="0"/>
                <a:cs typeface="Tahoma" panose="020B0604030504040204" pitchFamily="34" charset="0"/>
              </a:rPr>
              <a:t>Familiarize and understanding the applicable regulations and guidelines,</a:t>
            </a:r>
            <a:endParaRPr lang="en-US" sz="2400" kern="100" dirty="0">
              <a:effectLst/>
              <a:latin typeface="Tahoma" panose="020B0604030504040204" pitchFamily="34" charset="0"/>
              <a:ea typeface="Tahoma" panose="020B0604030504040204" pitchFamily="34" charset="0"/>
              <a:cs typeface="Tahoma" panose="020B0604030504040204" pitchFamily="34" charset="0"/>
            </a:endParaRPr>
          </a:p>
          <a:p>
            <a:pPr marL="342900" marR="0" lvl="0" indent="-342900">
              <a:lnSpc>
                <a:spcPct val="107000"/>
              </a:lnSpc>
              <a:spcBef>
                <a:spcPts val="0"/>
              </a:spcBef>
              <a:spcAft>
                <a:spcPts val="0"/>
              </a:spcAft>
              <a:buFont typeface="+mj-lt"/>
              <a:buAutoNum type="arabicPeriod"/>
            </a:pPr>
            <a:r>
              <a:rPr lang="en-US" sz="2400" kern="0" dirty="0">
                <a:effectLst/>
                <a:latin typeface="Tahoma" panose="020B0604030504040204" pitchFamily="34" charset="0"/>
                <a:ea typeface="Tahoma" panose="020B0604030504040204" pitchFamily="34" charset="0"/>
                <a:cs typeface="Tahoma" panose="020B0604030504040204" pitchFamily="34" charset="0"/>
              </a:rPr>
              <a:t>Establishing appropriate fee structures, for processing requests, copying fees for duplicating records, and mailing or delivery fees,</a:t>
            </a:r>
            <a:endParaRPr lang="en-US" sz="2400" kern="100" dirty="0">
              <a:effectLst/>
              <a:latin typeface="Tahoma" panose="020B0604030504040204" pitchFamily="34" charset="0"/>
              <a:ea typeface="Tahoma" panose="020B0604030504040204" pitchFamily="34" charset="0"/>
              <a:cs typeface="Tahoma" panose="020B0604030504040204" pitchFamily="34" charset="0"/>
            </a:endParaRPr>
          </a:p>
          <a:p>
            <a:pPr marL="342900" marR="0" lvl="0" indent="-342900">
              <a:lnSpc>
                <a:spcPct val="107000"/>
              </a:lnSpc>
              <a:spcBef>
                <a:spcPts val="0"/>
              </a:spcBef>
              <a:spcAft>
                <a:spcPts val="0"/>
              </a:spcAft>
              <a:buFont typeface="+mj-lt"/>
              <a:buAutoNum type="arabicPeriod"/>
            </a:pPr>
            <a:r>
              <a:rPr lang="en-US" sz="2400" kern="0" dirty="0">
                <a:effectLst/>
                <a:latin typeface="Tahoma" panose="020B0604030504040204" pitchFamily="34" charset="0"/>
                <a:ea typeface="Tahoma" panose="020B0604030504040204" pitchFamily="34" charset="0"/>
                <a:cs typeface="Tahoma" panose="020B0604030504040204" pitchFamily="34" charset="0"/>
              </a:rPr>
              <a:t>Maintaining patient privacy and security, </a:t>
            </a:r>
            <a:endParaRPr lang="en-US" sz="2400" kern="100" dirty="0">
              <a:effectLst/>
              <a:latin typeface="Tahoma" panose="020B0604030504040204" pitchFamily="34" charset="0"/>
              <a:ea typeface="Tahoma" panose="020B0604030504040204" pitchFamily="34" charset="0"/>
              <a:cs typeface="Tahoma" panose="020B0604030504040204" pitchFamily="34" charset="0"/>
            </a:endParaRPr>
          </a:p>
          <a:p>
            <a:pPr marL="342900" marR="0" lvl="0" indent="-342900">
              <a:lnSpc>
                <a:spcPct val="107000"/>
              </a:lnSpc>
              <a:spcBef>
                <a:spcPts val="0"/>
              </a:spcBef>
              <a:spcAft>
                <a:spcPts val="0"/>
              </a:spcAft>
              <a:buFont typeface="+mj-lt"/>
              <a:buAutoNum type="arabicPeriod"/>
            </a:pPr>
            <a:r>
              <a:rPr lang="en-US" sz="2400" kern="0" dirty="0">
                <a:effectLst/>
                <a:latin typeface="Tahoma" panose="020B0604030504040204" pitchFamily="34" charset="0"/>
                <a:ea typeface="Tahoma" panose="020B0604030504040204" pitchFamily="34" charset="0"/>
                <a:cs typeface="Tahoma" panose="020B0604030504040204" pitchFamily="34" charset="0"/>
              </a:rPr>
              <a:t>Implementing efficient processes, and</a:t>
            </a:r>
            <a:endParaRPr lang="en-US" sz="2400" kern="100" dirty="0">
              <a:effectLst/>
              <a:latin typeface="Tahoma" panose="020B0604030504040204" pitchFamily="34" charset="0"/>
              <a:ea typeface="Tahoma" panose="020B0604030504040204" pitchFamily="34" charset="0"/>
              <a:cs typeface="Tahoma" panose="020B0604030504040204" pitchFamily="34" charset="0"/>
            </a:endParaRPr>
          </a:p>
          <a:p>
            <a:pPr marL="342900" marR="0" lvl="0" indent="-342900">
              <a:lnSpc>
                <a:spcPct val="107000"/>
              </a:lnSpc>
              <a:spcBef>
                <a:spcPts val="0"/>
              </a:spcBef>
              <a:spcAft>
                <a:spcPts val="800"/>
              </a:spcAft>
              <a:buFont typeface="+mj-lt"/>
              <a:buAutoNum type="arabicPeriod"/>
            </a:pPr>
            <a:r>
              <a:rPr lang="en-US" sz="2400" b="1" u="none" strike="noStrike" kern="0" dirty="0">
                <a:solidFill>
                  <a:schemeClr val="accent1">
                    <a:lumMod val="50000"/>
                  </a:schemeClr>
                </a:solidFill>
                <a:effectLst/>
                <a:latin typeface="Tahoma" panose="020B0604030504040204" pitchFamily="34" charset="0"/>
                <a:ea typeface="Tahoma" panose="020B0604030504040204" pitchFamily="34" charset="0"/>
                <a:cs typeface="Tahoma" panose="020B0604030504040204" pitchFamily="34" charset="0"/>
                <a:hlinkClick r:id="rId2">
                  <a:extLst>
                    <a:ext uri="{A12FA001-AC4F-418D-AE19-62706E023703}">
                      <ahyp:hlinkClr xmlns:ahyp="http://schemas.microsoft.com/office/drawing/2018/hyperlinkcolor" val="tx"/>
                    </a:ext>
                  </a:extLst>
                </a:hlinkClick>
              </a:rPr>
              <a:t>Documenting all relevant actions and communications</a:t>
            </a:r>
            <a:r>
              <a:rPr lang="en-US" sz="2400" b="1" kern="0" dirty="0">
                <a:solidFill>
                  <a:schemeClr val="accent1">
                    <a:lumMod val="50000"/>
                  </a:schemeClr>
                </a:solidFill>
                <a:effectLst/>
                <a:latin typeface="Tahoma" panose="020B0604030504040204" pitchFamily="34" charset="0"/>
                <a:ea typeface="Tahoma" panose="020B0604030504040204" pitchFamily="34" charset="0"/>
                <a:cs typeface="Tahoma" panose="020B0604030504040204" pitchFamily="34" charset="0"/>
              </a:rPr>
              <a:t> </a:t>
            </a:r>
            <a:r>
              <a:rPr lang="en-US" sz="2400" kern="0" dirty="0">
                <a:effectLst/>
                <a:latin typeface="Tahoma" panose="020B0604030504040204" pitchFamily="34" charset="0"/>
                <a:ea typeface="Tahoma" panose="020B0604030504040204" pitchFamily="34" charset="0"/>
                <a:cs typeface="Tahoma" panose="020B0604030504040204" pitchFamily="34" charset="0"/>
              </a:rPr>
              <a:t>related to the ROI.</a:t>
            </a:r>
            <a:endParaRPr lang="en-US" sz="2400" kern="100" dirty="0">
              <a:effectLst/>
              <a:latin typeface="Tahoma" panose="020B0604030504040204" pitchFamily="34" charset="0"/>
              <a:ea typeface="Tahoma" panose="020B0604030504040204" pitchFamily="34" charset="0"/>
              <a:cs typeface="Tahoma" panose="020B0604030504040204" pitchFamily="34" charset="0"/>
            </a:endParaRPr>
          </a:p>
          <a:p>
            <a:endParaRPr lang="en-US" dirty="0"/>
          </a:p>
        </p:txBody>
      </p:sp>
      <p:pic>
        <p:nvPicPr>
          <p:cNvPr id="28674" name="Picture 2" descr="Trunk Bay, St. John, US Virgin Islands">
            <a:extLst>
              <a:ext uri="{FF2B5EF4-FFF2-40B4-BE49-F238E27FC236}">
                <a16:creationId xmlns:a16="http://schemas.microsoft.com/office/drawing/2014/main" id="{CEE1B62D-0D37-E979-D5CF-3435DF9B18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496" y="2468769"/>
            <a:ext cx="4350616" cy="2896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45273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age 1">
            <a:extLst>
              <a:ext uri="{FF2B5EF4-FFF2-40B4-BE49-F238E27FC236}">
                <a16:creationId xmlns:a16="http://schemas.microsoft.com/office/drawing/2014/main" id="{82779F22-7544-16B1-5BD1-B180169670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965" y="379170"/>
            <a:ext cx="4416765" cy="556442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7D16495-09B7-C902-4EBF-BE540FD7455A}"/>
              </a:ext>
            </a:extLst>
          </p:cNvPr>
          <p:cNvSpPr txBox="1"/>
          <p:nvPr/>
        </p:nvSpPr>
        <p:spPr>
          <a:xfrm>
            <a:off x="5387866" y="811362"/>
            <a:ext cx="6109138" cy="4893647"/>
          </a:xfrm>
          <a:prstGeom prst="rect">
            <a:avLst/>
          </a:prstGeom>
          <a:solidFill>
            <a:srgbClr val="FFFFCC"/>
          </a:solidFill>
        </p:spPr>
        <p:txBody>
          <a:bodyPr wrap="square">
            <a:spAutoFit/>
          </a:bodyPr>
          <a:lstStyle/>
          <a:p>
            <a:r>
              <a:rPr lang="en-US" sz="2400" b="0" i="0" dirty="0">
                <a:solidFill>
                  <a:srgbClr val="0F1111"/>
                </a:solidFill>
                <a:effectLst/>
                <a:latin typeface="Amazon Ember"/>
              </a:rPr>
              <a:t>Regarded as the citable treatise in the field, the 7th Edition of Legal Medicine explores and illustrates the legal implications of medical practice and the special legal issues arising from managed care. </a:t>
            </a:r>
          </a:p>
          <a:p>
            <a:endParaRPr lang="en-US" sz="2400" b="0" i="0" dirty="0">
              <a:solidFill>
                <a:srgbClr val="0F1111"/>
              </a:solidFill>
              <a:effectLst/>
              <a:latin typeface="Amazon Ember"/>
            </a:endParaRPr>
          </a:p>
          <a:p>
            <a:r>
              <a:rPr lang="en-US" sz="2400" b="0" i="0" dirty="0">
                <a:solidFill>
                  <a:srgbClr val="0F1111"/>
                </a:solidFill>
                <a:effectLst/>
                <a:latin typeface="Amazon Ember"/>
              </a:rPr>
              <a:t>The Editor is S. Sandy Sanbar and the American College of Legal Medicine Textbook Committee.</a:t>
            </a:r>
          </a:p>
          <a:p>
            <a:endParaRPr lang="en-US" sz="2400" dirty="0">
              <a:solidFill>
                <a:srgbClr val="0F1111"/>
              </a:solidFill>
              <a:latin typeface="Amazon Ember"/>
            </a:endParaRPr>
          </a:p>
          <a:p>
            <a:r>
              <a:rPr lang="en-US" sz="2400" b="0" i="0" dirty="0">
                <a:solidFill>
                  <a:srgbClr val="0F1111"/>
                </a:solidFill>
                <a:effectLst/>
                <a:latin typeface="Amazon Ember"/>
              </a:rPr>
              <a:t>The 7</a:t>
            </a:r>
            <a:r>
              <a:rPr lang="en-US" sz="2400" b="0" i="0" baseline="30000" dirty="0">
                <a:solidFill>
                  <a:srgbClr val="0F1111"/>
                </a:solidFill>
                <a:effectLst/>
                <a:latin typeface="Amazon Ember"/>
              </a:rPr>
              <a:t>th</a:t>
            </a:r>
            <a:r>
              <a:rPr lang="en-US" sz="2400" b="0" i="0" dirty="0">
                <a:solidFill>
                  <a:srgbClr val="0F1111"/>
                </a:solidFill>
                <a:effectLst/>
                <a:latin typeface="Amazon Ember"/>
              </a:rPr>
              <a:t> hard copy textbook was printed in 2007.  It features comprehensive discussions on a myriad of legal issues that health care professionals face every day.</a:t>
            </a:r>
            <a:endParaRPr lang="en-US" sz="2400" dirty="0"/>
          </a:p>
        </p:txBody>
      </p:sp>
      <p:sp>
        <p:nvSpPr>
          <p:cNvPr id="4" name="TextBox 3">
            <a:extLst>
              <a:ext uri="{FF2B5EF4-FFF2-40B4-BE49-F238E27FC236}">
                <a16:creationId xmlns:a16="http://schemas.microsoft.com/office/drawing/2014/main" id="{92F4BCFD-01BF-6D5B-89B5-C21FE40B344B}"/>
              </a:ext>
            </a:extLst>
          </p:cNvPr>
          <p:cNvSpPr txBox="1"/>
          <p:nvPr/>
        </p:nvSpPr>
        <p:spPr>
          <a:xfrm>
            <a:off x="386435" y="6204860"/>
            <a:ext cx="11304814" cy="523220"/>
          </a:xfrm>
          <a:prstGeom prst="rect">
            <a:avLst/>
          </a:prstGeom>
          <a:noFill/>
        </p:spPr>
        <p:txBody>
          <a:bodyPr wrap="square" rtlCol="0">
            <a:spAutoFit/>
          </a:bodyPr>
          <a:lstStyle/>
          <a:p>
            <a:r>
              <a:rPr lang="en-US" sz="2800" b="1" dirty="0">
                <a:solidFill>
                  <a:schemeClr val="bg1"/>
                </a:solidFill>
              </a:rPr>
              <a:t>Next Textbook Edition 2024                  Last E-Book Edition 2015</a:t>
            </a:r>
            <a:r>
              <a:rPr lang="en-US" sz="2800" b="1" dirty="0"/>
              <a:t> </a:t>
            </a:r>
          </a:p>
        </p:txBody>
      </p:sp>
    </p:spTree>
    <p:extLst>
      <p:ext uri="{BB962C8B-B14F-4D97-AF65-F5344CB8AC3E}">
        <p14:creationId xmlns:p14="http://schemas.microsoft.com/office/powerpoint/2010/main" val="303118445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8D140-C999-85A7-6DA8-6990F57AF9A2}"/>
              </a:ext>
            </a:extLst>
          </p:cNvPr>
          <p:cNvSpPr>
            <a:spLocks noGrp="1"/>
          </p:cNvSpPr>
          <p:nvPr>
            <p:ph type="title"/>
          </p:nvPr>
        </p:nvSpPr>
        <p:spPr>
          <a:xfrm>
            <a:off x="1451579" y="540744"/>
            <a:ext cx="9603275" cy="1049235"/>
          </a:xfrm>
          <a:solidFill>
            <a:schemeClr val="bg1">
              <a:lumMod val="75000"/>
            </a:schemeClr>
          </a:solidFill>
        </p:spPr>
        <p:txBody>
          <a:bodyPr>
            <a:normAutofit fontScale="90000"/>
          </a:bodyPr>
          <a:lstStyle/>
          <a:p>
            <a:pPr algn="ctr"/>
            <a:br>
              <a:rPr lang="en-US" sz="1400" kern="0" dirty="0">
                <a:solidFill>
                  <a:schemeClr val="accent1">
                    <a:lumMod val="50000"/>
                  </a:schemeClr>
                </a:solidFill>
                <a:latin typeface="Aharoni" panose="02010803020104030203" pitchFamily="2" charset="-79"/>
                <a:ea typeface="Times New Roman" panose="02020603050405020304" pitchFamily="18" charset="0"/>
                <a:cs typeface="Aharoni" panose="02010803020104030203" pitchFamily="2" charset="-79"/>
              </a:rPr>
            </a:br>
            <a:r>
              <a:rPr lang="en-US" sz="4000" kern="0" dirty="0">
                <a:solidFill>
                  <a:schemeClr val="accent1">
                    <a:lumMod val="50000"/>
                  </a:schemeClr>
                </a:solidFill>
                <a:latin typeface="Aharoni" panose="02010803020104030203" pitchFamily="2" charset="-79"/>
                <a:ea typeface="Times New Roman" panose="02020603050405020304" pitchFamily="18" charset="0"/>
                <a:cs typeface="Aharoni" panose="02010803020104030203" pitchFamily="2" charset="-79"/>
              </a:rPr>
              <a:t>Patients’ Rights under HIPAA</a:t>
            </a:r>
            <a:br>
              <a:rPr lang="en-US" kern="100" dirty="0">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4" name="Content Placeholder 3">
            <a:extLst>
              <a:ext uri="{FF2B5EF4-FFF2-40B4-BE49-F238E27FC236}">
                <a16:creationId xmlns:a16="http://schemas.microsoft.com/office/drawing/2014/main" id="{F6215318-E6F1-58EF-8398-360C42F24565}"/>
              </a:ext>
            </a:extLst>
          </p:cNvPr>
          <p:cNvSpPr>
            <a:spLocks noGrp="1"/>
          </p:cNvSpPr>
          <p:nvPr>
            <p:ph idx="1"/>
          </p:nvPr>
        </p:nvSpPr>
        <p:spPr>
          <a:xfrm>
            <a:off x="5102352" y="2015732"/>
            <a:ext cx="6711696" cy="3450613"/>
          </a:xfrm>
        </p:spPr>
        <p:txBody>
          <a:bodyPr>
            <a:normAutofit/>
          </a:bodyPr>
          <a:lstStyle/>
          <a:p>
            <a:pPr marL="342900" marR="0" lvl="0" indent="-342900">
              <a:lnSpc>
                <a:spcPct val="107000"/>
              </a:lnSpc>
              <a:spcBef>
                <a:spcPts val="0"/>
              </a:spcBef>
              <a:spcAft>
                <a:spcPts val="800"/>
              </a:spcAft>
              <a:buFont typeface="+mj-lt"/>
              <a:buAutoNum type="arabicPeriod"/>
            </a:pPr>
            <a:r>
              <a:rPr lang="en-US" sz="2800" kern="0" dirty="0">
                <a:effectLst/>
                <a:latin typeface="Helvetica" panose="020B0604020202020204" pitchFamily="34" charset="0"/>
                <a:ea typeface="Times New Roman" panose="02020603050405020304" pitchFamily="18" charset="0"/>
                <a:cs typeface="Times New Roman" panose="02020603050405020304" pitchFamily="18" charset="0"/>
              </a:rPr>
              <a:t>Ability to access, amend, and request restrictions on the use and disclosure of their medical records.</a:t>
            </a:r>
            <a:r>
              <a:rPr lang="en-US" sz="2800" kern="0" dirty="0">
                <a:solidFill>
                  <a:srgbClr val="636363"/>
                </a:solidFill>
                <a:effectLst/>
                <a:latin typeface="Helvetica" panose="020B0604020202020204" pitchFamily="34" charset="0"/>
                <a:ea typeface="Times New Roman" panose="02020603050405020304" pitchFamily="18" charset="0"/>
                <a:cs typeface="Times New Roman" panose="02020603050405020304" pitchFamily="18" charset="0"/>
              </a:rPr>
              <a:t> </a:t>
            </a:r>
          </a:p>
          <a:p>
            <a:pPr marL="342900" marR="0" lvl="0" indent="-342900">
              <a:lnSpc>
                <a:spcPct val="107000"/>
              </a:lnSpc>
              <a:spcBef>
                <a:spcPts val="0"/>
              </a:spcBef>
              <a:spcAft>
                <a:spcPts val="800"/>
              </a:spcAft>
              <a:buFont typeface="+mj-lt"/>
              <a:buAutoNum type="arabicPeriod"/>
            </a:pPr>
            <a:r>
              <a:rPr lang="en-US" sz="2800" u="none" strike="noStrike" kern="0" dirty="0">
                <a:solidFill>
                  <a:srgbClr val="0000FF"/>
                </a:solidFill>
                <a:effectLst/>
                <a:latin typeface="Helvetica" panose="020B0604020202020204" pitchFamily="34" charset="0"/>
                <a:ea typeface="Times New Roman" panose="02020603050405020304" pitchFamily="18" charset="0"/>
                <a:hlinkClick r:id="rId2"/>
              </a:rPr>
              <a:t>HIPAA legally empowers patients to obtain copies of their medical records</a:t>
            </a:r>
            <a:r>
              <a:rPr lang="en-US" sz="2800" kern="0" dirty="0">
                <a:solidFill>
                  <a:srgbClr val="636363"/>
                </a:solidFill>
                <a:effectLst/>
                <a:latin typeface="Helvetica" panose="020B0604020202020204" pitchFamily="34" charset="0"/>
                <a:ea typeface="Times New Roman" panose="02020603050405020304" pitchFamily="18" charset="0"/>
              </a:rPr>
              <a:t> </a:t>
            </a:r>
            <a:r>
              <a:rPr lang="en-US" sz="2800" kern="0" dirty="0">
                <a:effectLst/>
                <a:latin typeface="Helvetica" panose="020B0604020202020204" pitchFamily="34" charset="0"/>
                <a:ea typeface="Times New Roman" panose="02020603050405020304" pitchFamily="18" charset="0"/>
              </a:rPr>
              <a:t>or have them transmitted to designated individuals or entities. </a:t>
            </a:r>
            <a:endParaRPr lang="en-US" sz="2800" dirty="0"/>
          </a:p>
        </p:txBody>
      </p:sp>
      <p:pic>
        <p:nvPicPr>
          <p:cNvPr id="29700" name="Picture 4" descr="A long tail boat sits in Maya Bay, Koh Phi Phi Ley, Thailand.">
            <a:extLst>
              <a:ext uri="{FF2B5EF4-FFF2-40B4-BE49-F238E27FC236}">
                <a16:creationId xmlns:a16="http://schemas.microsoft.com/office/drawing/2014/main" id="{32BB8E30-0534-DB75-0C85-CABDE243D1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840" y="2065861"/>
            <a:ext cx="4956048" cy="3299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37501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C6501-9707-6054-606C-B9F35E0736CB}"/>
              </a:ext>
            </a:extLst>
          </p:cNvPr>
          <p:cNvSpPr>
            <a:spLocks noGrp="1"/>
          </p:cNvSpPr>
          <p:nvPr>
            <p:ph type="title"/>
          </p:nvPr>
        </p:nvSpPr>
        <p:spPr>
          <a:xfrm>
            <a:off x="1451579" y="530199"/>
            <a:ext cx="9603275" cy="1049235"/>
          </a:xfrm>
          <a:solidFill>
            <a:schemeClr val="bg1">
              <a:lumMod val="75000"/>
            </a:schemeClr>
          </a:solidFill>
        </p:spPr>
        <p:txBody>
          <a:bodyPr>
            <a:normAutofit/>
          </a:bodyPr>
          <a:lstStyle/>
          <a:p>
            <a:pPr algn="ctr"/>
            <a:br>
              <a:rPr lang="en-US" sz="1200" b="1" kern="0" dirty="0">
                <a:solidFill>
                  <a:schemeClr val="accent1">
                    <a:lumMod val="50000"/>
                  </a:schemeClr>
                </a:solidFill>
                <a:effectLst/>
                <a:latin typeface="Aharoni" panose="02010803020104030203" pitchFamily="2" charset="-79"/>
                <a:ea typeface="Times New Roman" panose="02020603050405020304" pitchFamily="18" charset="0"/>
                <a:cs typeface="Aharoni" panose="02010803020104030203" pitchFamily="2" charset="-79"/>
              </a:rPr>
            </a:br>
            <a:r>
              <a:rPr lang="en-US" sz="4800" b="1" kern="0" dirty="0">
                <a:solidFill>
                  <a:schemeClr val="accent1">
                    <a:lumMod val="50000"/>
                  </a:schemeClr>
                </a:solidFill>
                <a:effectLst/>
                <a:latin typeface="Aharoni" panose="02010803020104030203" pitchFamily="2" charset="-79"/>
                <a:ea typeface="Times New Roman" panose="02020603050405020304" pitchFamily="18" charset="0"/>
                <a:cs typeface="Aharoni" panose="02010803020104030203" pitchFamily="2" charset="-79"/>
              </a:rPr>
              <a:t>ROI State Laws</a:t>
            </a:r>
            <a:endParaRPr lang="en-US" sz="4800" dirty="0">
              <a:solidFill>
                <a:schemeClr val="accent1">
                  <a:lumMod val="50000"/>
                </a:schemeClr>
              </a:solidFill>
              <a:latin typeface="Aharoni" panose="02010803020104030203" pitchFamily="2" charset="-79"/>
              <a:cs typeface="Aharoni" panose="02010803020104030203" pitchFamily="2" charset="-79"/>
            </a:endParaRPr>
          </a:p>
        </p:txBody>
      </p:sp>
      <p:sp>
        <p:nvSpPr>
          <p:cNvPr id="3" name="Content Placeholder 2">
            <a:extLst>
              <a:ext uri="{FF2B5EF4-FFF2-40B4-BE49-F238E27FC236}">
                <a16:creationId xmlns:a16="http://schemas.microsoft.com/office/drawing/2014/main" id="{1FDF52F0-AE30-5334-0BE5-78E836F63E7C}"/>
              </a:ext>
            </a:extLst>
          </p:cNvPr>
          <p:cNvSpPr>
            <a:spLocks noGrp="1"/>
          </p:cNvSpPr>
          <p:nvPr>
            <p:ph idx="1"/>
          </p:nvPr>
        </p:nvSpPr>
        <p:spPr>
          <a:xfrm>
            <a:off x="5098473" y="2389809"/>
            <a:ext cx="6770439" cy="3450613"/>
          </a:xfrm>
        </p:spPr>
        <p:txBody>
          <a:bodyPr>
            <a:normAutofit/>
          </a:bodyPr>
          <a:lstStyle/>
          <a:p>
            <a:pPr marL="457200" marR="0" indent="-457200">
              <a:lnSpc>
                <a:spcPct val="107000"/>
              </a:lnSpc>
              <a:spcBef>
                <a:spcPts val="0"/>
              </a:spcBef>
              <a:spcAft>
                <a:spcPts val="800"/>
              </a:spcAft>
              <a:buFont typeface="+mj-lt"/>
              <a:buAutoNum type="arabicPeriod"/>
            </a:pPr>
            <a:r>
              <a:rPr lang="en-US" sz="2400" u="none" strike="noStrike" kern="0" dirty="0">
                <a:effectLst/>
                <a:latin typeface="Tahoma" panose="020B0604030504040204" pitchFamily="34" charset="0"/>
                <a:ea typeface="Tahoma" panose="020B0604030504040204" pitchFamily="34" charset="0"/>
                <a:cs typeface="Tahoma" panose="020B0604030504040204" pitchFamily="34" charset="0"/>
                <a:hlinkClick r:id="rId2">
                  <a:extLst>
                    <a:ext uri="{A12FA001-AC4F-418D-AE19-62706E023703}">
                      <ahyp:hlinkClr xmlns:ahyp="http://schemas.microsoft.com/office/drawing/2018/hyperlinkcolor" val="tx"/>
                    </a:ext>
                  </a:extLst>
                </a:hlinkClick>
              </a:rPr>
              <a:t>State laws significantly impact how healthcare providers charge for medical records.</a:t>
            </a:r>
            <a:r>
              <a:rPr lang="en-US" sz="2400" kern="0" dirty="0">
                <a:effectLst/>
                <a:latin typeface="Tahoma" panose="020B0604030504040204" pitchFamily="34" charset="0"/>
                <a:ea typeface="Tahoma" panose="020B0604030504040204" pitchFamily="34" charset="0"/>
                <a:cs typeface="Tahoma" panose="020B0604030504040204" pitchFamily="34" charset="0"/>
              </a:rPr>
              <a:t> </a:t>
            </a:r>
            <a:endParaRPr lang="en-US" sz="2400" kern="100" dirty="0">
              <a:effectLst/>
              <a:latin typeface="Tahoma" panose="020B0604030504040204" pitchFamily="34" charset="0"/>
              <a:ea typeface="Tahoma" panose="020B0604030504040204" pitchFamily="34" charset="0"/>
              <a:cs typeface="Tahoma" panose="020B0604030504040204" pitchFamily="34" charset="0"/>
            </a:endParaRPr>
          </a:p>
          <a:p>
            <a:pPr marL="457200" indent="-457200">
              <a:buFont typeface="+mj-lt"/>
              <a:buAutoNum type="arabicPeriod"/>
            </a:pPr>
            <a:r>
              <a:rPr lang="en-US" sz="2400" kern="0" dirty="0">
                <a:effectLst/>
                <a:latin typeface="Tahoma" panose="020B0604030504040204" pitchFamily="34" charset="0"/>
                <a:ea typeface="Tahoma" panose="020B0604030504040204" pitchFamily="34" charset="0"/>
                <a:cs typeface="Tahoma" panose="020B0604030504040204" pitchFamily="34" charset="0"/>
              </a:rPr>
              <a:t>May differ from one state to another, impacting fee structures, timelines, and requirements for record release.</a:t>
            </a:r>
          </a:p>
          <a:p>
            <a:pPr marL="457200" indent="-457200">
              <a:buFont typeface="+mj-lt"/>
              <a:buAutoNum type="arabicPeriod"/>
            </a:pPr>
            <a:r>
              <a:rPr lang="en-US" sz="2400" kern="0" dirty="0">
                <a:latin typeface="Tahoma" panose="020B0604030504040204" pitchFamily="34" charset="0"/>
                <a:ea typeface="Tahoma" panose="020B0604030504040204" pitchFamily="34" charset="0"/>
                <a:cs typeface="Tahoma" panose="020B0604030504040204" pitchFamily="34" charset="0"/>
              </a:rPr>
              <a:t>Must comply with State law.</a:t>
            </a:r>
            <a:endParaRPr lang="en-US" sz="2400" dirty="0">
              <a:latin typeface="Tahoma" panose="020B0604030504040204" pitchFamily="34" charset="0"/>
              <a:ea typeface="Tahoma" panose="020B0604030504040204" pitchFamily="34" charset="0"/>
              <a:cs typeface="Tahoma" panose="020B0604030504040204" pitchFamily="34" charset="0"/>
            </a:endParaRPr>
          </a:p>
        </p:txBody>
      </p:sp>
      <p:pic>
        <p:nvPicPr>
          <p:cNvPr id="30722" name="Picture 2" descr="All-Included Over Water Bungalow Resorts">
            <a:extLst>
              <a:ext uri="{FF2B5EF4-FFF2-40B4-BE49-F238E27FC236}">
                <a16:creationId xmlns:a16="http://schemas.microsoft.com/office/drawing/2014/main" id="{170712DE-6DB7-94B3-4827-0AB9223C34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311" y="2345844"/>
            <a:ext cx="4114801" cy="3086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17935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C2D7A-8711-4DAE-EC20-DAF9A8F2484C}"/>
              </a:ext>
            </a:extLst>
          </p:cNvPr>
          <p:cNvSpPr>
            <a:spLocks noGrp="1"/>
          </p:cNvSpPr>
          <p:nvPr>
            <p:ph type="title"/>
          </p:nvPr>
        </p:nvSpPr>
        <p:spPr>
          <a:xfrm>
            <a:off x="3182112" y="566775"/>
            <a:ext cx="7872742" cy="1049235"/>
          </a:xfrm>
          <a:solidFill>
            <a:schemeClr val="bg1">
              <a:lumMod val="75000"/>
            </a:schemeClr>
          </a:solidFill>
        </p:spPr>
        <p:txBody>
          <a:bodyPr>
            <a:normAutofit/>
          </a:bodyPr>
          <a:lstStyle/>
          <a:p>
            <a:pPr algn="ctr"/>
            <a:br>
              <a:rPr lang="en-US" sz="1200" b="1" kern="0" dirty="0">
                <a:solidFill>
                  <a:schemeClr val="accent1">
                    <a:lumMod val="50000"/>
                  </a:schemeClr>
                </a:solidFill>
                <a:latin typeface="Aharoni" panose="02010803020104030203" pitchFamily="2" charset="-79"/>
                <a:ea typeface="Times New Roman" panose="02020603050405020304" pitchFamily="18" charset="0"/>
                <a:cs typeface="Aharoni" panose="02010803020104030203" pitchFamily="2" charset="-79"/>
              </a:rPr>
            </a:br>
            <a:r>
              <a:rPr lang="en-US" sz="4400" b="1" kern="0" dirty="0">
                <a:solidFill>
                  <a:schemeClr val="accent1">
                    <a:lumMod val="50000"/>
                  </a:schemeClr>
                </a:solidFill>
                <a:latin typeface="Aharoni" panose="02010803020104030203" pitchFamily="2" charset="-79"/>
                <a:ea typeface="Times New Roman" panose="02020603050405020304" pitchFamily="18" charset="0"/>
                <a:cs typeface="Aharoni" panose="02010803020104030203" pitchFamily="2" charset="-79"/>
              </a:rPr>
              <a:t>types of “ROI”</a:t>
            </a:r>
            <a:r>
              <a:rPr lang="en-US" sz="4400" b="1" kern="0" dirty="0">
                <a:solidFill>
                  <a:schemeClr val="accent1">
                    <a:lumMod val="50000"/>
                  </a:schemeClr>
                </a:solidFill>
                <a:effectLst/>
                <a:latin typeface="Aharoni" panose="02010803020104030203" pitchFamily="2" charset="-79"/>
                <a:ea typeface="Times New Roman" panose="02020603050405020304" pitchFamily="18" charset="0"/>
                <a:cs typeface="Aharoni" panose="02010803020104030203" pitchFamily="2" charset="-79"/>
              </a:rPr>
              <a:t> Requests</a:t>
            </a:r>
            <a:endParaRPr lang="en-US" sz="4400" dirty="0">
              <a:solidFill>
                <a:schemeClr val="accent1">
                  <a:lumMod val="50000"/>
                </a:schemeClr>
              </a:solidFill>
              <a:latin typeface="Aharoni" panose="02010803020104030203" pitchFamily="2" charset="-79"/>
              <a:cs typeface="Aharoni" panose="02010803020104030203" pitchFamily="2" charset="-79"/>
            </a:endParaRPr>
          </a:p>
        </p:txBody>
      </p:sp>
      <p:sp>
        <p:nvSpPr>
          <p:cNvPr id="3" name="Content Placeholder 2">
            <a:extLst>
              <a:ext uri="{FF2B5EF4-FFF2-40B4-BE49-F238E27FC236}">
                <a16:creationId xmlns:a16="http://schemas.microsoft.com/office/drawing/2014/main" id="{8C60F4A0-C253-E567-C9A1-C8742E31CDD2}"/>
              </a:ext>
            </a:extLst>
          </p:cNvPr>
          <p:cNvSpPr>
            <a:spLocks noGrp="1"/>
          </p:cNvSpPr>
          <p:nvPr>
            <p:ph idx="1"/>
          </p:nvPr>
        </p:nvSpPr>
        <p:spPr>
          <a:xfrm>
            <a:off x="896112" y="2015732"/>
            <a:ext cx="11045952" cy="4055884"/>
          </a:xfrm>
        </p:spPr>
        <p:txBody>
          <a:bodyPr>
            <a:noAutofit/>
          </a:bodyPr>
          <a:lstStyle/>
          <a:p>
            <a:pPr marL="342900" marR="0" lvl="0" indent="-342900">
              <a:lnSpc>
                <a:spcPct val="107000"/>
              </a:lnSpc>
              <a:spcBef>
                <a:spcPts val="0"/>
              </a:spcBef>
              <a:spcAft>
                <a:spcPts val="0"/>
              </a:spcAft>
              <a:buFont typeface="+mj-lt"/>
              <a:buAutoNum type="arabicPeriod"/>
            </a:pPr>
            <a:r>
              <a:rPr lang="en-US" sz="2400" b="1" kern="0" dirty="0">
                <a:effectLst/>
                <a:latin typeface="Helvetica" panose="020B0604020202020204" pitchFamily="34" charset="0"/>
                <a:ea typeface="Times New Roman" panose="02020603050405020304" pitchFamily="18" charset="0"/>
                <a:cs typeface="Times New Roman" panose="02020603050405020304" pitchFamily="18" charset="0"/>
              </a:rPr>
              <a:t>Patients’ </a:t>
            </a:r>
            <a:r>
              <a:rPr lang="en-US" sz="2400" kern="0" dirty="0">
                <a:effectLst/>
                <a:latin typeface="Helvetica" panose="020B0604020202020204" pitchFamily="34" charset="0"/>
                <a:ea typeface="Times New Roman" panose="02020603050405020304" pitchFamily="18" charset="0"/>
                <a:cs typeface="Times New Roman" panose="02020603050405020304" pitchFamily="18" charset="0"/>
              </a:rPr>
              <a:t>requests are covered by HIPAA’s reasonable cost-based fee limitations.</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pPr>
            <a:r>
              <a:rPr lang="en-US" sz="2400" b="1" kern="0" dirty="0">
                <a:effectLst/>
                <a:latin typeface="Helvetica" panose="020B0604020202020204" pitchFamily="34" charset="0"/>
                <a:ea typeface="Times New Roman" panose="02020603050405020304" pitchFamily="18" charset="0"/>
                <a:cs typeface="Times New Roman" panose="02020603050405020304" pitchFamily="18" charset="0"/>
              </a:rPr>
              <a:t>Patient-Directed Requests</a:t>
            </a:r>
            <a:r>
              <a:rPr lang="en-US" sz="2400" kern="0" dirty="0">
                <a:effectLst/>
                <a:latin typeface="Helvetica" panose="020B0604020202020204" pitchFamily="34" charset="0"/>
                <a:ea typeface="Times New Roman" panose="02020603050405020304" pitchFamily="18" charset="0"/>
                <a:cs typeface="Times New Roman" panose="02020603050405020304" pitchFamily="18" charset="0"/>
              </a:rPr>
              <a:t> to a third party, (doctor provider during care coordination and requests from other </a:t>
            </a:r>
            <a:r>
              <a:rPr lang="en-US" sz="2400" kern="0" dirty="0" err="1">
                <a:effectLst/>
                <a:latin typeface="Helvetica" panose="020B0604020202020204" pitchFamily="34" charset="0"/>
                <a:ea typeface="Times New Roman" panose="02020603050405020304" pitchFamily="18" charset="0"/>
                <a:cs typeface="Times New Roman" panose="02020603050405020304" pitchFamily="18" charset="0"/>
              </a:rPr>
              <a:t>doctorsnon</a:t>
            </a:r>
            <a:r>
              <a:rPr lang="en-US" sz="2400" kern="0" dirty="0">
                <a:effectLst/>
                <a:latin typeface="Helvetica" panose="020B0604020202020204" pitchFamily="34" charset="0"/>
                <a:ea typeface="Times New Roman" panose="02020603050405020304" pitchFamily="18" charset="0"/>
                <a:cs typeface="Times New Roman" panose="02020603050405020304" pitchFamily="18" charset="0"/>
              </a:rPr>
              <a:t>-billable. </a:t>
            </a:r>
            <a:endParaRPr lang="en-US" sz="2400" kern="1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pPr>
            <a:r>
              <a:rPr lang="en-US" sz="2400" b="1" kern="0" dirty="0">
                <a:effectLst/>
                <a:latin typeface="Helvetica" panose="020B0604020202020204" pitchFamily="34" charset="0"/>
                <a:ea typeface="Times New Roman" panose="02020603050405020304" pitchFamily="18" charset="0"/>
              </a:rPr>
              <a:t>Third-Party Requests:</a:t>
            </a:r>
            <a:r>
              <a:rPr lang="en-US" sz="2400" kern="0" dirty="0">
                <a:effectLst/>
                <a:latin typeface="Helvetica" panose="020B0604020202020204" pitchFamily="34" charset="0"/>
                <a:ea typeface="Times New Roman" panose="02020603050405020304" pitchFamily="18" charset="0"/>
              </a:rPr>
              <a:t> Insurance companies, attorneys, and other </a:t>
            </a:r>
            <a:r>
              <a:rPr lang="en-US" sz="2400" u="none" strike="noStrike" kern="0" dirty="0">
                <a:solidFill>
                  <a:srgbClr val="0000FF"/>
                </a:solidFill>
                <a:effectLst/>
                <a:latin typeface="Helvetica" panose="020B0604020202020204" pitchFamily="34" charset="0"/>
                <a:ea typeface="Times New Roman" panose="02020603050405020304" pitchFamily="18" charset="0"/>
                <a:hlinkClick r:id="rId2"/>
              </a:rPr>
              <a:t>third parties may need access to medical records for various purposes</a:t>
            </a:r>
            <a:r>
              <a:rPr lang="en-US" sz="2400" kern="0" dirty="0">
                <a:solidFill>
                  <a:srgbClr val="636363"/>
                </a:solidFill>
                <a:effectLst/>
                <a:latin typeface="Helvetica" panose="020B0604020202020204" pitchFamily="34" charset="0"/>
                <a:ea typeface="Times New Roman" panose="02020603050405020304" pitchFamily="18" charset="0"/>
              </a:rPr>
              <a:t>. </a:t>
            </a:r>
            <a:r>
              <a:rPr lang="en-US" sz="2400" kern="0" dirty="0">
                <a:effectLst/>
                <a:latin typeface="Helvetica" panose="020B0604020202020204" pitchFamily="34" charset="0"/>
                <a:ea typeface="Times New Roman" panose="02020603050405020304" pitchFamily="18" charset="0"/>
              </a:rPr>
              <a:t>These may include claims processing, disability insurance, worker’s compensation, and more. These professionals </a:t>
            </a:r>
            <a:r>
              <a:rPr lang="en-US" sz="2400" b="1" kern="0" dirty="0">
                <a:effectLst/>
                <a:latin typeface="Helvetica" panose="020B0604020202020204" pitchFamily="34" charset="0"/>
                <a:ea typeface="Times New Roman" panose="02020603050405020304" pitchFamily="18" charset="0"/>
              </a:rPr>
              <a:t>aren’t </a:t>
            </a:r>
            <a:r>
              <a:rPr lang="en-US" sz="2400" kern="0" dirty="0">
                <a:effectLst/>
                <a:latin typeface="Helvetica" panose="020B0604020202020204" pitchFamily="34" charset="0"/>
                <a:ea typeface="Times New Roman" panose="02020603050405020304" pitchFamily="18" charset="0"/>
              </a:rPr>
              <a:t>covered by HIPAA’s reasonable cost-based fee limitations, so state laws set the limit for their requests. </a:t>
            </a:r>
            <a:endParaRPr lang="en-US" sz="2400" dirty="0"/>
          </a:p>
        </p:txBody>
      </p:sp>
      <p:pic>
        <p:nvPicPr>
          <p:cNvPr id="31746" name="Picture 2" descr="Alaska Luxury Cruise With Senior Fares">
            <a:extLst>
              <a:ext uri="{FF2B5EF4-FFF2-40B4-BE49-F238E27FC236}">
                <a16:creationId xmlns:a16="http://schemas.microsoft.com/office/drawing/2014/main" id="{C8DD118C-FEE6-637A-2CE0-FD15D36928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 y="19829"/>
            <a:ext cx="2661204" cy="19959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52762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C52C5AD-F2AE-7756-02B5-0A7D63A2A033}"/>
              </a:ext>
            </a:extLst>
          </p:cNvPr>
          <p:cNvSpPr>
            <a:spLocks noGrp="1"/>
          </p:cNvSpPr>
          <p:nvPr>
            <p:ph idx="1"/>
          </p:nvPr>
        </p:nvSpPr>
        <p:spPr>
          <a:xfrm>
            <a:off x="1451579" y="4220308"/>
            <a:ext cx="9578389" cy="1600200"/>
          </a:xfrm>
        </p:spPr>
        <p:txBody>
          <a:bodyPr>
            <a:normAutofit lnSpcReduction="10000"/>
          </a:bodyPr>
          <a:lstStyle/>
          <a:p>
            <a:pPr marL="742950" indent="-742950">
              <a:buFont typeface="+mj-lt"/>
              <a:buAutoNum type="arabicPeriod"/>
            </a:pPr>
            <a:r>
              <a:rPr lang="en-US" sz="4000" b="1" dirty="0">
                <a:solidFill>
                  <a:schemeClr val="accent1">
                    <a:lumMod val="50000"/>
                  </a:schemeClr>
                </a:solidFill>
              </a:rPr>
              <a:t>Q’s and A’s</a:t>
            </a:r>
          </a:p>
          <a:p>
            <a:pPr marL="742950" indent="-742950">
              <a:buFont typeface="+mj-lt"/>
              <a:buAutoNum type="arabicPeriod"/>
            </a:pPr>
            <a:r>
              <a:rPr lang="en-US" sz="4000" b="1" dirty="0">
                <a:solidFill>
                  <a:schemeClr val="accent1">
                    <a:lumMod val="50000"/>
                  </a:schemeClr>
                </a:solidFill>
              </a:rPr>
              <a:t>Next Topic: HIPPA Compliance</a:t>
            </a:r>
          </a:p>
        </p:txBody>
      </p:sp>
      <p:pic>
        <p:nvPicPr>
          <p:cNvPr id="1026" name="Picture 2" descr="Take a Break in splash’s background">
            <a:extLst>
              <a:ext uri="{FF2B5EF4-FFF2-40B4-BE49-F238E27FC236}">
                <a16:creationId xmlns:a16="http://schemas.microsoft.com/office/drawing/2014/main" id="{842D860F-2353-2805-763B-E041C416BA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1580" y="385431"/>
            <a:ext cx="9578388" cy="3575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93009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omplete HIPAA Compliance Checklist for 2019: Avoid HIPAA Fines">
            <a:extLst>
              <a:ext uri="{FF2B5EF4-FFF2-40B4-BE49-F238E27FC236}">
                <a16:creationId xmlns:a16="http://schemas.microsoft.com/office/drawing/2014/main" id="{0E99CD1E-CCAF-C367-294D-95F9215260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7471" y="1119857"/>
            <a:ext cx="4950372" cy="507968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9B7BB00E-7AF4-FB9C-81A5-3657C96FCAE3}"/>
              </a:ext>
            </a:extLst>
          </p:cNvPr>
          <p:cNvSpPr>
            <a:spLocks noGrp="1"/>
          </p:cNvSpPr>
          <p:nvPr>
            <p:ph type="ctrTitle"/>
          </p:nvPr>
        </p:nvSpPr>
        <p:spPr>
          <a:xfrm>
            <a:off x="689251" y="1769427"/>
            <a:ext cx="5900735" cy="4367048"/>
          </a:xfrm>
          <a:solidFill>
            <a:schemeClr val="tx1"/>
          </a:solidFill>
        </p:spPr>
        <p:txBody>
          <a:bodyPr>
            <a:normAutofit/>
          </a:bodyPr>
          <a:lstStyle/>
          <a:p>
            <a:r>
              <a:rPr lang="en-US" sz="4400" dirty="0">
                <a:solidFill>
                  <a:schemeClr val="bg1"/>
                </a:solidFill>
                <a:latin typeface="Aharoni" panose="02010803020104030203" pitchFamily="2" charset="-79"/>
                <a:cs typeface="Aharoni" panose="02010803020104030203" pitchFamily="2" charset="-79"/>
              </a:rPr>
              <a:t>HIPPA Compliance</a:t>
            </a:r>
            <a:br>
              <a:rPr lang="en-US" sz="3200" dirty="0">
                <a:solidFill>
                  <a:schemeClr val="bg1"/>
                </a:solidFill>
              </a:rPr>
            </a:br>
            <a:br>
              <a:rPr lang="en-US" sz="3200" dirty="0">
                <a:solidFill>
                  <a:schemeClr val="bg1"/>
                </a:solidFill>
              </a:rPr>
            </a:br>
            <a:r>
              <a:rPr lang="en-US" sz="3200" dirty="0">
                <a:solidFill>
                  <a:schemeClr val="bg1"/>
                </a:solidFill>
                <a:latin typeface="Aharoni" panose="02010803020104030203" pitchFamily="2" charset="-79"/>
                <a:cs typeface="Aharoni" panose="02010803020104030203" pitchFamily="2" charset="-79"/>
              </a:rPr>
              <a:t>What areas have been identified by the HHS Office for Civil Rights as essential elements of an effective HIPAA compliance program?</a:t>
            </a:r>
            <a:br>
              <a:rPr lang="en-US" sz="3200" dirty="0">
                <a:solidFill>
                  <a:schemeClr val="bg1"/>
                </a:solidFill>
                <a:latin typeface="Aharoni" panose="02010803020104030203" pitchFamily="2" charset="-79"/>
                <a:cs typeface="Aharoni" panose="02010803020104030203" pitchFamily="2" charset="-79"/>
              </a:rPr>
            </a:br>
            <a:endParaRPr lang="en-US" sz="3200" dirty="0">
              <a:solidFill>
                <a:schemeClr val="bg1"/>
              </a:solidFill>
              <a:latin typeface="Aharoni" panose="02010803020104030203" pitchFamily="2" charset="-79"/>
              <a:cs typeface="Aharoni" panose="02010803020104030203" pitchFamily="2" charset="-79"/>
            </a:endParaRPr>
          </a:p>
        </p:txBody>
      </p:sp>
      <p:sp>
        <p:nvSpPr>
          <p:cNvPr id="7" name="TextBox 6">
            <a:extLst>
              <a:ext uri="{FF2B5EF4-FFF2-40B4-BE49-F238E27FC236}">
                <a16:creationId xmlns:a16="http://schemas.microsoft.com/office/drawing/2014/main" id="{2A6128B2-DB46-F766-F46B-D863964C2C2A}"/>
              </a:ext>
            </a:extLst>
          </p:cNvPr>
          <p:cNvSpPr txBox="1"/>
          <p:nvPr/>
        </p:nvSpPr>
        <p:spPr>
          <a:xfrm>
            <a:off x="714702" y="422370"/>
            <a:ext cx="10788047" cy="769441"/>
          </a:xfrm>
          <a:prstGeom prst="rect">
            <a:avLst/>
          </a:prstGeom>
          <a:solidFill>
            <a:schemeClr val="bg1">
              <a:lumMod val="75000"/>
            </a:schemeClr>
          </a:solidFill>
        </p:spPr>
        <p:txBody>
          <a:bodyPr wrap="square">
            <a:spAutoFit/>
          </a:bodyPr>
          <a:lstStyle/>
          <a:p>
            <a:pPr algn="ctr"/>
            <a:r>
              <a:rPr lang="en-US" sz="4400" b="1" dirty="0">
                <a:solidFill>
                  <a:schemeClr val="accent1">
                    <a:lumMod val="50000"/>
                  </a:schemeClr>
                </a:solidFill>
                <a:latin typeface="Aharoni" panose="02010803020104030203" pitchFamily="2" charset="-79"/>
                <a:cs typeface="Aharoni" panose="02010803020104030203" pitchFamily="2" charset="-79"/>
              </a:rPr>
              <a:t>Required Annual Audits/Assessments</a:t>
            </a:r>
          </a:p>
        </p:txBody>
      </p:sp>
    </p:spTree>
    <p:extLst>
      <p:ext uri="{BB962C8B-B14F-4D97-AF65-F5344CB8AC3E}">
        <p14:creationId xmlns:p14="http://schemas.microsoft.com/office/powerpoint/2010/main" val="19532630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2BDCA-E1FE-48E9-542C-1D18666A79F3}"/>
              </a:ext>
            </a:extLst>
          </p:cNvPr>
          <p:cNvSpPr>
            <a:spLocks noGrp="1"/>
          </p:cNvSpPr>
          <p:nvPr>
            <p:ph type="title"/>
          </p:nvPr>
        </p:nvSpPr>
        <p:spPr>
          <a:xfrm>
            <a:off x="1498059" y="532149"/>
            <a:ext cx="9572017" cy="1049235"/>
          </a:xfrm>
          <a:solidFill>
            <a:schemeClr val="bg1">
              <a:lumMod val="75000"/>
            </a:schemeClr>
          </a:solidFill>
        </p:spPr>
        <p:txBody>
          <a:bodyPr>
            <a:noAutofit/>
          </a:bodyPr>
          <a:lstStyle/>
          <a:p>
            <a:pPr algn="ctr"/>
            <a:r>
              <a:rPr lang="en-US" sz="4000" dirty="0">
                <a:solidFill>
                  <a:schemeClr val="accent1">
                    <a:lumMod val="50000"/>
                  </a:schemeClr>
                </a:solidFill>
                <a:latin typeface="Aharoni" panose="02010803020104030203" pitchFamily="2" charset="-79"/>
                <a:cs typeface="Aharoni" panose="02010803020104030203" pitchFamily="2" charset="-79"/>
              </a:rPr>
              <a:t>1. There are six Required Annual Audits/Assessments</a:t>
            </a:r>
          </a:p>
        </p:txBody>
      </p:sp>
      <p:sp>
        <p:nvSpPr>
          <p:cNvPr id="3" name="Content Placeholder 2">
            <a:extLst>
              <a:ext uri="{FF2B5EF4-FFF2-40B4-BE49-F238E27FC236}">
                <a16:creationId xmlns:a16="http://schemas.microsoft.com/office/drawing/2014/main" id="{08F0F620-DECF-E70B-DA33-2D2A791DE43B}"/>
              </a:ext>
            </a:extLst>
          </p:cNvPr>
          <p:cNvSpPr>
            <a:spLocks noGrp="1"/>
          </p:cNvSpPr>
          <p:nvPr>
            <p:ph idx="1"/>
          </p:nvPr>
        </p:nvSpPr>
        <p:spPr>
          <a:xfrm>
            <a:off x="2120630" y="2015732"/>
            <a:ext cx="8404698" cy="3995962"/>
          </a:xfrm>
        </p:spPr>
        <p:txBody>
          <a:bodyPr>
            <a:noAutofit/>
          </a:bodyPr>
          <a:lstStyle/>
          <a:p>
            <a:pPr marL="457200" indent="-457200">
              <a:buFont typeface="+mj-lt"/>
              <a:buAutoNum type="arabicPeriod"/>
            </a:pPr>
            <a:r>
              <a:rPr lang="en-US" sz="2800" dirty="0"/>
              <a:t>Security Risk Assessment </a:t>
            </a:r>
          </a:p>
          <a:p>
            <a:pPr marL="457200" indent="-457200">
              <a:buFont typeface="+mj-lt"/>
              <a:buAutoNum type="arabicPeriod"/>
            </a:pPr>
            <a:r>
              <a:rPr lang="en-US" sz="2800" dirty="0"/>
              <a:t>Privacy Standards Audit (Not required for BAs) </a:t>
            </a:r>
          </a:p>
          <a:p>
            <a:pPr marL="457200" indent="-457200">
              <a:buFont typeface="+mj-lt"/>
              <a:buAutoNum type="arabicPeriod"/>
            </a:pPr>
            <a:r>
              <a:rPr lang="en-US" sz="2800" dirty="0"/>
              <a:t>HITECH Subtitle D Privacy </a:t>
            </a:r>
          </a:p>
          <a:p>
            <a:pPr marL="457200" indent="-457200">
              <a:buFont typeface="+mj-lt"/>
              <a:buAutoNum type="arabicPeriod"/>
            </a:pPr>
            <a:r>
              <a:rPr lang="en-US" sz="2800" dirty="0"/>
              <a:t>Audit Security Standards Audit </a:t>
            </a:r>
          </a:p>
          <a:p>
            <a:pPr marL="457200" indent="-457200">
              <a:buFont typeface="+mj-lt"/>
              <a:buAutoNum type="arabicPeriod"/>
            </a:pPr>
            <a:r>
              <a:rPr lang="en-US" sz="2800" dirty="0"/>
              <a:t>Asset And Device Audit </a:t>
            </a:r>
          </a:p>
          <a:p>
            <a:pPr marL="457200" indent="-457200">
              <a:buFont typeface="+mj-lt"/>
              <a:buAutoNum type="arabicPeriod"/>
            </a:pPr>
            <a:r>
              <a:rPr lang="en-US" sz="2800" dirty="0"/>
              <a:t>Physical Site Audit</a:t>
            </a:r>
          </a:p>
        </p:txBody>
      </p:sp>
    </p:spTree>
    <p:extLst>
      <p:ext uri="{BB962C8B-B14F-4D97-AF65-F5344CB8AC3E}">
        <p14:creationId xmlns:p14="http://schemas.microsoft.com/office/powerpoint/2010/main" val="62611842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5E817-E5F4-4272-EC43-715BD04FB922}"/>
              </a:ext>
            </a:extLst>
          </p:cNvPr>
          <p:cNvSpPr>
            <a:spLocks noGrp="1"/>
          </p:cNvSpPr>
          <p:nvPr>
            <p:ph type="title"/>
          </p:nvPr>
        </p:nvSpPr>
        <p:spPr>
          <a:solidFill>
            <a:schemeClr val="bg1">
              <a:lumMod val="75000"/>
            </a:schemeClr>
          </a:solidFill>
        </p:spPr>
        <p:txBody>
          <a:bodyPr>
            <a:normAutofit/>
          </a:bodyPr>
          <a:lstStyle/>
          <a:p>
            <a:pPr algn="ctr"/>
            <a:r>
              <a:rPr lang="en-US" sz="6000" dirty="0">
                <a:solidFill>
                  <a:schemeClr val="accent1">
                    <a:lumMod val="50000"/>
                  </a:schemeClr>
                </a:solidFill>
                <a:latin typeface="Aharoni" panose="02010803020104030203" pitchFamily="2" charset="-79"/>
                <a:cs typeface="Aharoni" panose="02010803020104030203" pitchFamily="2" charset="-79"/>
              </a:rPr>
              <a:t>2. </a:t>
            </a:r>
            <a:r>
              <a:rPr lang="en-US" sz="4800" dirty="0">
                <a:solidFill>
                  <a:schemeClr val="accent1">
                    <a:lumMod val="50000"/>
                  </a:schemeClr>
                </a:solidFill>
                <a:latin typeface="Aharoni" panose="02010803020104030203" pitchFamily="2" charset="-79"/>
                <a:cs typeface="Aharoni" panose="02010803020104030203" pitchFamily="2" charset="-79"/>
              </a:rPr>
              <a:t>Document Gaps</a:t>
            </a:r>
          </a:p>
        </p:txBody>
      </p:sp>
      <p:sp>
        <p:nvSpPr>
          <p:cNvPr id="3" name="Content Placeholder 2">
            <a:extLst>
              <a:ext uri="{FF2B5EF4-FFF2-40B4-BE49-F238E27FC236}">
                <a16:creationId xmlns:a16="http://schemas.microsoft.com/office/drawing/2014/main" id="{4BA98670-E959-79F2-00BD-B327139382EB}"/>
              </a:ext>
            </a:extLst>
          </p:cNvPr>
          <p:cNvSpPr>
            <a:spLocks noGrp="1"/>
          </p:cNvSpPr>
          <p:nvPr>
            <p:ph idx="1"/>
          </p:nvPr>
        </p:nvSpPr>
        <p:spPr/>
        <p:txBody>
          <a:bodyPr>
            <a:normAutofit/>
          </a:bodyPr>
          <a:lstStyle/>
          <a:p>
            <a:r>
              <a:rPr lang="en-US" sz="3600" b="1" dirty="0"/>
              <a:t>Identify all gaps </a:t>
            </a:r>
            <a:r>
              <a:rPr lang="en-US" sz="3600" dirty="0"/>
              <a:t>uncovered in the audits Required Annual Audits/</a:t>
            </a:r>
            <a:r>
              <a:rPr lang="en-US" sz="3600" dirty="0" err="1"/>
              <a:t>Assessment.s</a:t>
            </a:r>
            <a:endParaRPr lang="en-US" sz="3600" dirty="0"/>
          </a:p>
          <a:p>
            <a:r>
              <a:rPr lang="en-US" sz="3600" b="1" dirty="0"/>
              <a:t>Document All Deficiencies</a:t>
            </a:r>
          </a:p>
        </p:txBody>
      </p:sp>
    </p:spTree>
    <p:extLst>
      <p:ext uri="{BB962C8B-B14F-4D97-AF65-F5344CB8AC3E}">
        <p14:creationId xmlns:p14="http://schemas.microsoft.com/office/powerpoint/2010/main" val="200685673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88D7B-DACE-1EDE-58D3-5ADB3D3A061D}"/>
              </a:ext>
            </a:extLst>
          </p:cNvPr>
          <p:cNvSpPr>
            <a:spLocks noGrp="1"/>
          </p:cNvSpPr>
          <p:nvPr>
            <p:ph type="title"/>
          </p:nvPr>
        </p:nvSpPr>
        <p:spPr>
          <a:xfrm>
            <a:off x="1451579" y="687789"/>
            <a:ext cx="9603275" cy="1049235"/>
          </a:xfrm>
          <a:solidFill>
            <a:schemeClr val="bg1">
              <a:lumMod val="75000"/>
            </a:schemeClr>
          </a:solidFill>
        </p:spPr>
        <p:txBody>
          <a:bodyPr>
            <a:normAutofit/>
          </a:bodyPr>
          <a:lstStyle/>
          <a:p>
            <a:pPr algn="ctr"/>
            <a:br>
              <a:rPr lang="en-US" sz="1400" dirty="0">
                <a:solidFill>
                  <a:schemeClr val="accent1">
                    <a:lumMod val="50000"/>
                  </a:schemeClr>
                </a:solidFill>
                <a:latin typeface="Aharoni" panose="02010803020104030203" pitchFamily="2" charset="-79"/>
                <a:cs typeface="Aharoni" panose="02010803020104030203" pitchFamily="2" charset="-79"/>
              </a:rPr>
            </a:br>
            <a:r>
              <a:rPr lang="en-US" sz="4800" dirty="0">
                <a:solidFill>
                  <a:schemeClr val="accent1">
                    <a:lumMod val="50000"/>
                  </a:schemeClr>
                </a:solidFill>
                <a:latin typeface="Aharoni" panose="02010803020104030203" pitchFamily="2" charset="-79"/>
                <a:cs typeface="Aharoni" panose="02010803020104030203" pitchFamily="2" charset="-79"/>
              </a:rPr>
              <a:t>3. Remediation plans</a:t>
            </a:r>
          </a:p>
        </p:txBody>
      </p:sp>
      <p:sp>
        <p:nvSpPr>
          <p:cNvPr id="3" name="Content Placeholder 2">
            <a:extLst>
              <a:ext uri="{FF2B5EF4-FFF2-40B4-BE49-F238E27FC236}">
                <a16:creationId xmlns:a16="http://schemas.microsoft.com/office/drawing/2014/main" id="{040CBCC7-32E8-2488-78DE-44EBAA0F63E4}"/>
              </a:ext>
            </a:extLst>
          </p:cNvPr>
          <p:cNvSpPr>
            <a:spLocks noGrp="1"/>
          </p:cNvSpPr>
          <p:nvPr>
            <p:ph idx="1"/>
          </p:nvPr>
        </p:nvSpPr>
        <p:spPr/>
        <p:txBody>
          <a:bodyPr>
            <a:noAutofit/>
          </a:bodyPr>
          <a:lstStyle/>
          <a:p>
            <a:r>
              <a:rPr lang="en-US" sz="2800" dirty="0"/>
              <a:t>Create remediation plans to address deficiencies found in all six Audits.</a:t>
            </a:r>
          </a:p>
          <a:p>
            <a:r>
              <a:rPr lang="en-US" sz="2800" dirty="0"/>
              <a:t>The remediation plans should be fully documented in writing.</a:t>
            </a:r>
          </a:p>
          <a:p>
            <a:r>
              <a:rPr lang="en-US" sz="2800" dirty="0"/>
              <a:t>Update and review these remediation plans annually.</a:t>
            </a:r>
          </a:p>
          <a:p>
            <a:r>
              <a:rPr lang="en-US" sz="2800" dirty="0"/>
              <a:t>Retain for six years the records of the annually documented remediation plans.</a:t>
            </a:r>
          </a:p>
        </p:txBody>
      </p:sp>
    </p:spTree>
    <p:extLst>
      <p:ext uri="{BB962C8B-B14F-4D97-AF65-F5344CB8AC3E}">
        <p14:creationId xmlns:p14="http://schemas.microsoft.com/office/powerpoint/2010/main" val="31843174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5E817-E5F4-4272-EC43-715BD04FB922}"/>
              </a:ext>
            </a:extLst>
          </p:cNvPr>
          <p:cNvSpPr>
            <a:spLocks noGrp="1"/>
          </p:cNvSpPr>
          <p:nvPr>
            <p:ph type="title"/>
          </p:nvPr>
        </p:nvSpPr>
        <p:spPr>
          <a:solidFill>
            <a:schemeClr val="bg1">
              <a:lumMod val="75000"/>
            </a:schemeClr>
          </a:solidFill>
        </p:spPr>
        <p:txBody>
          <a:bodyPr>
            <a:normAutofit/>
          </a:bodyPr>
          <a:lstStyle/>
          <a:p>
            <a:pPr algn="ctr"/>
            <a:r>
              <a:rPr lang="en-US" sz="6000" dirty="0">
                <a:solidFill>
                  <a:schemeClr val="accent1">
                    <a:lumMod val="50000"/>
                  </a:schemeClr>
                </a:solidFill>
                <a:latin typeface="Aharoni" panose="02010803020104030203" pitchFamily="2" charset="-79"/>
                <a:cs typeface="Aharoni" panose="02010803020104030203" pitchFamily="2" charset="-79"/>
              </a:rPr>
              <a:t>4. Staff training</a:t>
            </a:r>
          </a:p>
        </p:txBody>
      </p:sp>
      <p:sp>
        <p:nvSpPr>
          <p:cNvPr id="3" name="Content Placeholder 2">
            <a:extLst>
              <a:ext uri="{FF2B5EF4-FFF2-40B4-BE49-F238E27FC236}">
                <a16:creationId xmlns:a16="http://schemas.microsoft.com/office/drawing/2014/main" id="{4BA98670-E959-79F2-00BD-B327139382EB}"/>
              </a:ext>
            </a:extLst>
          </p:cNvPr>
          <p:cNvSpPr>
            <a:spLocks noGrp="1"/>
          </p:cNvSpPr>
          <p:nvPr>
            <p:ph idx="1"/>
          </p:nvPr>
        </p:nvSpPr>
        <p:spPr/>
        <p:txBody>
          <a:bodyPr>
            <a:normAutofit/>
          </a:bodyPr>
          <a:lstStyle/>
          <a:p>
            <a:r>
              <a:rPr lang="en-US" sz="3200" dirty="0"/>
              <a:t>All staff members should undergo annual HIPAA training</a:t>
            </a:r>
          </a:p>
          <a:p>
            <a:r>
              <a:rPr lang="en-US" sz="3200" dirty="0"/>
              <a:t>Document the staff training.</a:t>
            </a:r>
          </a:p>
          <a:p>
            <a:r>
              <a:rPr lang="en-US" sz="3200" dirty="0"/>
              <a:t>Designate a staff member as the HIPAA Compliance, Privacy, and/or Security Officer.</a:t>
            </a:r>
            <a:endParaRPr lang="en-US" sz="3600" b="1" dirty="0"/>
          </a:p>
        </p:txBody>
      </p:sp>
    </p:spTree>
    <p:extLst>
      <p:ext uri="{BB962C8B-B14F-4D97-AF65-F5344CB8AC3E}">
        <p14:creationId xmlns:p14="http://schemas.microsoft.com/office/powerpoint/2010/main" val="375585648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5E817-E5F4-4272-EC43-715BD04FB922}"/>
              </a:ext>
            </a:extLst>
          </p:cNvPr>
          <p:cNvSpPr>
            <a:spLocks noGrp="1"/>
          </p:cNvSpPr>
          <p:nvPr>
            <p:ph type="title"/>
          </p:nvPr>
        </p:nvSpPr>
        <p:spPr>
          <a:solidFill>
            <a:schemeClr val="bg1">
              <a:lumMod val="75000"/>
            </a:schemeClr>
          </a:solidFill>
        </p:spPr>
        <p:txBody>
          <a:bodyPr>
            <a:normAutofit/>
          </a:bodyPr>
          <a:lstStyle/>
          <a:p>
            <a:pPr algn="ctr"/>
            <a:r>
              <a:rPr lang="en-US" sz="6000" dirty="0">
                <a:solidFill>
                  <a:schemeClr val="accent1">
                    <a:lumMod val="50000"/>
                  </a:schemeClr>
                </a:solidFill>
                <a:latin typeface="Aharoni" panose="02010803020104030203" pitchFamily="2" charset="-79"/>
                <a:cs typeface="Aharoni" panose="02010803020104030203" pitchFamily="2" charset="-79"/>
              </a:rPr>
              <a:t>5. </a:t>
            </a:r>
            <a:r>
              <a:rPr lang="en-US" sz="4000" dirty="0">
                <a:solidFill>
                  <a:schemeClr val="accent1">
                    <a:lumMod val="50000"/>
                  </a:schemeClr>
                </a:solidFill>
                <a:latin typeface="Aharoni" panose="02010803020104030203" pitchFamily="2" charset="-79"/>
                <a:cs typeface="Aharoni" panose="02010803020104030203" pitchFamily="2" charset="-79"/>
              </a:rPr>
              <a:t>Policies and Procedures</a:t>
            </a:r>
            <a:endParaRPr lang="en-US" sz="6000" dirty="0">
              <a:solidFill>
                <a:schemeClr val="accent1">
                  <a:lumMod val="50000"/>
                </a:schemeClr>
              </a:solidFill>
              <a:latin typeface="Aharoni" panose="02010803020104030203" pitchFamily="2" charset="-79"/>
              <a:cs typeface="Aharoni" panose="02010803020104030203" pitchFamily="2" charset="-79"/>
            </a:endParaRPr>
          </a:p>
        </p:txBody>
      </p:sp>
      <p:sp>
        <p:nvSpPr>
          <p:cNvPr id="3" name="Content Placeholder 2">
            <a:extLst>
              <a:ext uri="{FF2B5EF4-FFF2-40B4-BE49-F238E27FC236}">
                <a16:creationId xmlns:a16="http://schemas.microsoft.com/office/drawing/2014/main" id="{4BA98670-E959-79F2-00BD-B327139382EB}"/>
              </a:ext>
            </a:extLst>
          </p:cNvPr>
          <p:cNvSpPr>
            <a:spLocks noGrp="1"/>
          </p:cNvSpPr>
          <p:nvPr>
            <p:ph idx="1"/>
          </p:nvPr>
        </p:nvSpPr>
        <p:spPr/>
        <p:txBody>
          <a:bodyPr>
            <a:normAutofit/>
          </a:bodyPr>
          <a:lstStyle/>
          <a:p>
            <a:r>
              <a:rPr lang="en-US" sz="2400" dirty="0"/>
              <a:t>Must have Policies and Procedures relevant to the annual HIPAA Privacy, Security, and Breach Notification Rules.</a:t>
            </a:r>
          </a:p>
          <a:p>
            <a:r>
              <a:rPr lang="en-US" sz="2400" dirty="0"/>
              <a:t>All staff members must read and legally attest to the Policies and Procedures.</a:t>
            </a:r>
          </a:p>
          <a:p>
            <a:r>
              <a:rPr lang="en-US" sz="2400" dirty="0"/>
              <a:t>Documentation of the staff members legal attestation.</a:t>
            </a:r>
          </a:p>
          <a:p>
            <a:r>
              <a:rPr lang="en-US" sz="2400" dirty="0"/>
              <a:t>Document annual reviews of your Policies and Procedures.</a:t>
            </a:r>
            <a:endParaRPr lang="en-US" sz="2800" b="1" dirty="0"/>
          </a:p>
        </p:txBody>
      </p:sp>
    </p:spTree>
    <p:extLst>
      <p:ext uri="{BB962C8B-B14F-4D97-AF65-F5344CB8AC3E}">
        <p14:creationId xmlns:p14="http://schemas.microsoft.com/office/powerpoint/2010/main" val="29112437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a:extLst>
              <a:ext uri="{FF2B5EF4-FFF2-40B4-BE49-F238E27FC236}">
                <a16:creationId xmlns:a16="http://schemas.microsoft.com/office/drawing/2014/main" id="{7B6C8D2B-B9FA-DE3A-2BAD-CA887DF279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3216"/>
            <a:ext cx="4974336" cy="355198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SOMR: Source-Oriented Medical Record">
            <a:extLst>
              <a:ext uri="{FF2B5EF4-FFF2-40B4-BE49-F238E27FC236}">
                <a16:creationId xmlns:a16="http://schemas.microsoft.com/office/drawing/2014/main" id="{D9B81584-9DC0-BFCE-FF85-DF26C27312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2546" y="-813615"/>
            <a:ext cx="6216106" cy="3570781"/>
          </a:xfrm>
          <a:prstGeom prst="rect">
            <a:avLst/>
          </a:prstGeom>
          <a:noFill/>
          <a:extLst>
            <a:ext uri="{909E8E84-426E-40DD-AFC4-6F175D3DCCD1}">
              <a14:hiddenFill xmlns:a14="http://schemas.microsoft.com/office/drawing/2010/main">
                <a:solidFill>
                  <a:srgbClr val="FFFFFF"/>
                </a:solidFill>
              </a14:hiddenFill>
            </a:ext>
          </a:extLst>
        </p:spPr>
      </p:pic>
      <p:pic>
        <p:nvPicPr>
          <p:cNvPr id="25606" name="Picture 6" descr="POMR (Problem Oriented Medical Record) - What is it? It's Contents and ...">
            <a:extLst>
              <a:ext uri="{FF2B5EF4-FFF2-40B4-BE49-F238E27FC236}">
                <a16:creationId xmlns:a16="http://schemas.microsoft.com/office/drawing/2014/main" id="{4F2BE02D-A0A0-0D00-0CEC-F12FD5A48D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5488" y="3342415"/>
            <a:ext cx="4974336" cy="279307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C:\Users\Findley\AppData\Local\Microsoft\Windows\Temporary Internet Files\Content.IE5\J1907HZZ\MCj02376680000[1].wmf">
            <a:extLst>
              <a:ext uri="{FF2B5EF4-FFF2-40B4-BE49-F238E27FC236}">
                <a16:creationId xmlns:a16="http://schemas.microsoft.com/office/drawing/2014/main" id="{BA71FB83-623D-67C8-3132-427B002E85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46493" y="3620067"/>
            <a:ext cx="2200284" cy="2542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F2F6EB0B-AB90-4097-91D7-43A8450D7F99}"/>
              </a:ext>
            </a:extLst>
          </p:cNvPr>
          <p:cNvSpPr txBox="1">
            <a:spLocks/>
          </p:cNvSpPr>
          <p:nvPr/>
        </p:nvSpPr>
        <p:spPr>
          <a:xfrm>
            <a:off x="6114288" y="2775455"/>
            <a:ext cx="5910072" cy="808037"/>
          </a:xfrm>
          <a:prstGeom prst="rect">
            <a:avLst/>
          </a:prstGeom>
        </p:spPr>
        <p:txBody>
          <a:bodyPr>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r>
              <a:rPr lang="en-US" altLang="en-US" sz="4799" b="1" dirty="0">
                <a:ea typeface="ヒラギノ角ゴ Pro W3"/>
                <a:cs typeface="ヒラギノ角ゴ Pro W3"/>
              </a:rPr>
              <a:t>CHEDAR Format</a:t>
            </a:r>
          </a:p>
        </p:txBody>
      </p:sp>
    </p:spTree>
    <p:extLst>
      <p:ext uri="{BB962C8B-B14F-4D97-AF65-F5344CB8AC3E}">
        <p14:creationId xmlns:p14="http://schemas.microsoft.com/office/powerpoint/2010/main" val="19670002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5E817-E5F4-4272-EC43-715BD04FB922}"/>
              </a:ext>
            </a:extLst>
          </p:cNvPr>
          <p:cNvSpPr>
            <a:spLocks noGrp="1"/>
          </p:cNvSpPr>
          <p:nvPr>
            <p:ph type="title"/>
          </p:nvPr>
        </p:nvSpPr>
        <p:spPr>
          <a:solidFill>
            <a:schemeClr val="bg1">
              <a:lumMod val="75000"/>
            </a:schemeClr>
          </a:solidFill>
        </p:spPr>
        <p:txBody>
          <a:bodyPr>
            <a:normAutofit fontScale="90000"/>
          </a:bodyPr>
          <a:lstStyle/>
          <a:p>
            <a:pPr algn="ctr"/>
            <a:r>
              <a:rPr lang="en-US" sz="6000" dirty="0">
                <a:solidFill>
                  <a:schemeClr val="accent1">
                    <a:lumMod val="50000"/>
                  </a:schemeClr>
                </a:solidFill>
                <a:latin typeface="Aharoni" panose="02010803020104030203" pitchFamily="2" charset="-79"/>
                <a:cs typeface="Aharoni" panose="02010803020104030203" pitchFamily="2" charset="-79"/>
              </a:rPr>
              <a:t>6. </a:t>
            </a:r>
            <a:r>
              <a:rPr lang="en-US" sz="4000" dirty="0">
                <a:solidFill>
                  <a:schemeClr val="accent1">
                    <a:lumMod val="50000"/>
                  </a:schemeClr>
                </a:solidFill>
                <a:latin typeface="Aharoni" panose="02010803020104030203" pitchFamily="2" charset="-79"/>
                <a:cs typeface="Aharoni" panose="02010803020104030203" pitchFamily="2" charset="-79"/>
              </a:rPr>
              <a:t>Vendors and business associates</a:t>
            </a:r>
          </a:p>
        </p:txBody>
      </p:sp>
      <p:sp>
        <p:nvSpPr>
          <p:cNvPr id="3" name="Content Placeholder 2">
            <a:extLst>
              <a:ext uri="{FF2B5EF4-FFF2-40B4-BE49-F238E27FC236}">
                <a16:creationId xmlns:a16="http://schemas.microsoft.com/office/drawing/2014/main" id="{4BA98670-E959-79F2-00BD-B327139382EB}"/>
              </a:ext>
            </a:extLst>
          </p:cNvPr>
          <p:cNvSpPr>
            <a:spLocks noGrp="1"/>
          </p:cNvSpPr>
          <p:nvPr>
            <p:ph idx="1"/>
          </p:nvPr>
        </p:nvSpPr>
        <p:spPr>
          <a:xfrm>
            <a:off x="587829" y="2076450"/>
            <a:ext cx="11266714" cy="3977031"/>
          </a:xfrm>
        </p:spPr>
        <p:txBody>
          <a:bodyPr>
            <a:normAutofit lnSpcReduction="10000"/>
          </a:bodyPr>
          <a:lstStyle/>
          <a:p>
            <a:pPr>
              <a:lnSpc>
                <a:spcPct val="100000"/>
              </a:lnSpc>
            </a:pPr>
            <a:r>
              <a:rPr lang="en-US" sz="2800" dirty="0">
                <a:latin typeface="Tahoma" panose="020B0604030504040204" pitchFamily="34" charset="0"/>
                <a:ea typeface="Tahoma" panose="020B0604030504040204" pitchFamily="34" charset="0"/>
                <a:cs typeface="Tahoma" panose="020B0604030504040204" pitchFamily="34" charset="0"/>
              </a:rPr>
              <a:t>Identify all your vendors and Business Associates.</a:t>
            </a:r>
          </a:p>
          <a:p>
            <a:pPr>
              <a:lnSpc>
                <a:spcPct val="100000"/>
              </a:lnSpc>
            </a:pPr>
            <a:r>
              <a:rPr lang="en-US" sz="2800" dirty="0">
                <a:latin typeface="Tahoma" panose="020B0604030504040204" pitchFamily="34" charset="0"/>
                <a:ea typeface="Tahoma" panose="020B0604030504040204" pitchFamily="34" charset="0"/>
                <a:cs typeface="Tahoma" panose="020B0604030504040204" pitchFamily="34" charset="0"/>
              </a:rPr>
              <a:t>Have Business Associate Agreements in place with all Business Associates.</a:t>
            </a:r>
          </a:p>
          <a:p>
            <a:pPr>
              <a:lnSpc>
                <a:spcPct val="100000"/>
              </a:lnSpc>
            </a:pPr>
            <a:r>
              <a:rPr lang="en-US" sz="2800" dirty="0">
                <a:latin typeface="Tahoma" panose="020B0604030504040204" pitchFamily="34" charset="0"/>
                <a:ea typeface="Tahoma" panose="020B0604030504040204" pitchFamily="34" charset="0"/>
                <a:cs typeface="Tahoma" panose="020B0604030504040204" pitchFamily="34" charset="0"/>
              </a:rPr>
              <a:t>Perform due diligence on your Business Associates to assess their HIPAA compliance</a:t>
            </a:r>
          </a:p>
          <a:p>
            <a:pPr>
              <a:lnSpc>
                <a:spcPct val="100000"/>
              </a:lnSpc>
            </a:pPr>
            <a:r>
              <a:rPr lang="en-US" sz="2800" dirty="0">
                <a:latin typeface="Tahoma" panose="020B0604030504040204" pitchFamily="34" charset="0"/>
                <a:ea typeface="Tahoma" panose="020B0604030504040204" pitchFamily="34" charset="0"/>
                <a:cs typeface="Tahoma" panose="020B0604030504040204" pitchFamily="34" charset="0"/>
              </a:rPr>
              <a:t>Track and review your Business Associate Agreements annually</a:t>
            </a:r>
          </a:p>
          <a:p>
            <a:pPr>
              <a:lnSpc>
                <a:spcPct val="100000"/>
              </a:lnSpc>
            </a:pPr>
            <a:r>
              <a:rPr lang="en-US" sz="2800" dirty="0">
                <a:latin typeface="Tahoma" panose="020B0604030504040204" pitchFamily="34" charset="0"/>
                <a:ea typeface="Tahoma" panose="020B0604030504040204" pitchFamily="34" charset="0"/>
                <a:cs typeface="Tahoma" panose="020B0604030504040204" pitchFamily="34" charset="0"/>
              </a:rPr>
              <a:t>Have Confidentiality Agreements with non-Business Associate vendors</a:t>
            </a:r>
          </a:p>
        </p:txBody>
      </p:sp>
    </p:spTree>
    <p:extLst>
      <p:ext uri="{BB962C8B-B14F-4D97-AF65-F5344CB8AC3E}">
        <p14:creationId xmlns:p14="http://schemas.microsoft.com/office/powerpoint/2010/main" val="32074719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5E817-E5F4-4272-EC43-715BD04FB922}"/>
              </a:ext>
            </a:extLst>
          </p:cNvPr>
          <p:cNvSpPr>
            <a:spLocks noGrp="1"/>
          </p:cNvSpPr>
          <p:nvPr>
            <p:ph type="title"/>
          </p:nvPr>
        </p:nvSpPr>
        <p:spPr>
          <a:solidFill>
            <a:schemeClr val="bg1">
              <a:lumMod val="75000"/>
            </a:schemeClr>
          </a:solidFill>
        </p:spPr>
        <p:txBody>
          <a:bodyPr>
            <a:normAutofit/>
          </a:bodyPr>
          <a:lstStyle/>
          <a:p>
            <a:pPr algn="ctr"/>
            <a:r>
              <a:rPr lang="en-US" sz="6000" dirty="0">
                <a:solidFill>
                  <a:schemeClr val="accent1">
                    <a:lumMod val="50000"/>
                  </a:schemeClr>
                </a:solidFill>
                <a:latin typeface="Aharoni" panose="02010803020104030203" pitchFamily="2" charset="-79"/>
                <a:cs typeface="Aharoni" panose="02010803020104030203" pitchFamily="2" charset="-79"/>
              </a:rPr>
              <a:t>7. </a:t>
            </a:r>
            <a:r>
              <a:rPr lang="en-US" sz="4000" dirty="0">
                <a:solidFill>
                  <a:schemeClr val="accent1">
                    <a:lumMod val="50000"/>
                  </a:schemeClr>
                </a:solidFill>
                <a:latin typeface="Aharoni" panose="02010803020104030203" pitchFamily="2" charset="-79"/>
                <a:cs typeface="Aharoni" panose="02010803020104030203" pitchFamily="2" charset="-79"/>
              </a:rPr>
              <a:t>HIPAA breaches (violations)</a:t>
            </a:r>
          </a:p>
        </p:txBody>
      </p:sp>
      <p:sp>
        <p:nvSpPr>
          <p:cNvPr id="3" name="Content Placeholder 2">
            <a:extLst>
              <a:ext uri="{FF2B5EF4-FFF2-40B4-BE49-F238E27FC236}">
                <a16:creationId xmlns:a16="http://schemas.microsoft.com/office/drawing/2014/main" id="{4BA98670-E959-79F2-00BD-B327139382EB}"/>
              </a:ext>
            </a:extLst>
          </p:cNvPr>
          <p:cNvSpPr>
            <a:spLocks noGrp="1"/>
          </p:cNvSpPr>
          <p:nvPr>
            <p:ph idx="1"/>
          </p:nvPr>
        </p:nvSpPr>
        <p:spPr>
          <a:xfrm>
            <a:off x="1451579" y="2076450"/>
            <a:ext cx="9603275" cy="3977031"/>
          </a:xfrm>
        </p:spPr>
        <p:txBody>
          <a:bodyPr>
            <a:normAutofit/>
          </a:bodyPr>
          <a:lstStyle/>
          <a:p>
            <a:pPr>
              <a:lnSpc>
                <a:spcPct val="100000"/>
              </a:lnSpc>
            </a:pPr>
            <a:r>
              <a:rPr lang="en-US" sz="2800" dirty="0"/>
              <a:t>Have a defined process for incidents or breaches</a:t>
            </a:r>
          </a:p>
          <a:p>
            <a:pPr>
              <a:lnSpc>
                <a:spcPct val="100000"/>
              </a:lnSpc>
            </a:pPr>
            <a:r>
              <a:rPr lang="en-US" sz="2800" dirty="0"/>
              <a:t>Have ability to track and manage the investigations of all incidents.</a:t>
            </a:r>
          </a:p>
          <a:p>
            <a:pPr>
              <a:lnSpc>
                <a:spcPct val="100000"/>
              </a:lnSpc>
            </a:pPr>
            <a:r>
              <a:rPr lang="en-US" sz="2800" dirty="0"/>
              <a:t>Be able to provide the required reporting of minor or meaningful breaches or incidents.</a:t>
            </a:r>
          </a:p>
          <a:p>
            <a:pPr>
              <a:lnSpc>
                <a:spcPct val="100000"/>
              </a:lnSpc>
            </a:pPr>
            <a:r>
              <a:rPr lang="en-US" sz="2800" dirty="0"/>
              <a:t>Your staff members should have the ability to anonymously report an incident.</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98184708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C52C5AD-F2AE-7756-02B5-0A7D63A2A033}"/>
              </a:ext>
            </a:extLst>
          </p:cNvPr>
          <p:cNvSpPr>
            <a:spLocks noGrp="1"/>
          </p:cNvSpPr>
          <p:nvPr>
            <p:ph idx="1"/>
          </p:nvPr>
        </p:nvSpPr>
        <p:spPr>
          <a:xfrm>
            <a:off x="738555" y="4220308"/>
            <a:ext cx="10955214" cy="1600200"/>
          </a:xfrm>
        </p:spPr>
        <p:txBody>
          <a:bodyPr>
            <a:normAutofit fontScale="77500" lnSpcReduction="20000"/>
          </a:bodyPr>
          <a:lstStyle/>
          <a:p>
            <a:pPr marL="742950" indent="-742950">
              <a:buFont typeface="+mj-lt"/>
              <a:buAutoNum type="arabicPeriod"/>
            </a:pPr>
            <a:r>
              <a:rPr lang="en-US" sz="4000" b="1" dirty="0">
                <a:solidFill>
                  <a:schemeClr val="accent1">
                    <a:lumMod val="50000"/>
                  </a:schemeClr>
                </a:solidFill>
              </a:rPr>
              <a:t>Q’s and A’s</a:t>
            </a:r>
          </a:p>
          <a:p>
            <a:pPr marL="742950" indent="-742950">
              <a:buFont typeface="+mj-lt"/>
              <a:buAutoNum type="arabicPeriod"/>
            </a:pPr>
            <a:r>
              <a:rPr lang="en-US" sz="4000" b="1" dirty="0">
                <a:solidFill>
                  <a:schemeClr val="accent1">
                    <a:lumMod val="50000"/>
                  </a:schemeClr>
                </a:solidFill>
              </a:rPr>
              <a:t>Next Topic: Breaches of Compliance, Fraud and Abuse</a:t>
            </a:r>
          </a:p>
        </p:txBody>
      </p:sp>
      <p:pic>
        <p:nvPicPr>
          <p:cNvPr id="1026" name="Picture 2" descr="Take a Break in splash’s background">
            <a:extLst>
              <a:ext uri="{FF2B5EF4-FFF2-40B4-BE49-F238E27FC236}">
                <a16:creationId xmlns:a16="http://schemas.microsoft.com/office/drawing/2014/main" id="{842D860F-2353-2805-763B-E041C416BA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1580" y="385431"/>
            <a:ext cx="9578388" cy="3575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324718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814CB-8EE2-F85B-8D51-582ED31302D7}"/>
              </a:ext>
            </a:extLst>
          </p:cNvPr>
          <p:cNvSpPr>
            <a:spLocks noGrp="1"/>
          </p:cNvSpPr>
          <p:nvPr>
            <p:ph type="title"/>
          </p:nvPr>
        </p:nvSpPr>
        <p:spPr/>
        <p:txBody>
          <a:bodyPr/>
          <a:lstStyle/>
          <a:p>
            <a:endParaRPr lang="en-US"/>
          </a:p>
        </p:txBody>
      </p:sp>
      <p:pic>
        <p:nvPicPr>
          <p:cNvPr id="2050" name="Picture 2">
            <a:extLst>
              <a:ext uri="{FF2B5EF4-FFF2-40B4-BE49-F238E27FC236}">
                <a16:creationId xmlns:a16="http://schemas.microsoft.com/office/drawing/2014/main" id="{C64F68E4-8935-115A-99A9-43C7F08F2BF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24664"/>
            <a:ext cx="12192000" cy="61995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936910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CD7FF-7CB5-EACF-7496-E63BC6E4BD75}"/>
              </a:ext>
            </a:extLst>
          </p:cNvPr>
          <p:cNvSpPr>
            <a:spLocks noGrp="1"/>
          </p:cNvSpPr>
          <p:nvPr>
            <p:ph type="title"/>
          </p:nvPr>
        </p:nvSpPr>
        <p:spPr>
          <a:xfrm>
            <a:off x="1451579" y="304801"/>
            <a:ext cx="9603275" cy="1257299"/>
          </a:xfrm>
          <a:solidFill>
            <a:schemeClr val="bg1">
              <a:lumMod val="75000"/>
            </a:schemeClr>
          </a:solidFill>
        </p:spPr>
        <p:txBody>
          <a:bodyPr>
            <a:noAutofit/>
          </a:bodyPr>
          <a:lstStyle/>
          <a:p>
            <a:pPr algn="ctr"/>
            <a:r>
              <a:rPr lang="en-US" sz="4000" b="1" i="0" dirty="0">
                <a:effectLst/>
                <a:latin typeface="var( --e-global-typography-fefc6ee-font-family )"/>
              </a:rPr>
              <a:t>HHS OIG Information Blocking Final Rule Implements Penalties</a:t>
            </a:r>
            <a:endParaRPr lang="en-US" sz="4000" dirty="0"/>
          </a:p>
        </p:txBody>
      </p:sp>
      <p:sp>
        <p:nvSpPr>
          <p:cNvPr id="3" name="Content Placeholder 2">
            <a:extLst>
              <a:ext uri="{FF2B5EF4-FFF2-40B4-BE49-F238E27FC236}">
                <a16:creationId xmlns:a16="http://schemas.microsoft.com/office/drawing/2014/main" id="{8990CCE6-0C23-BD05-DE02-F3E5C6786CB0}"/>
              </a:ext>
            </a:extLst>
          </p:cNvPr>
          <p:cNvSpPr>
            <a:spLocks noGrp="1"/>
          </p:cNvSpPr>
          <p:nvPr>
            <p:ph idx="1"/>
          </p:nvPr>
        </p:nvSpPr>
        <p:spPr>
          <a:xfrm>
            <a:off x="781050" y="1962150"/>
            <a:ext cx="10839449" cy="4057650"/>
          </a:xfrm>
        </p:spPr>
        <p:txBody>
          <a:bodyPr>
            <a:normAutofit/>
          </a:bodyPr>
          <a:lstStyle/>
          <a:p>
            <a:pPr marL="0" indent="0">
              <a:buNone/>
            </a:pPr>
            <a:r>
              <a:rPr lang="en-US" sz="2400" dirty="0">
                <a:latin typeface="Tahoma" panose="020B0604030504040204" pitchFamily="34" charset="0"/>
                <a:ea typeface="Tahoma" panose="020B0604030504040204" pitchFamily="34" charset="0"/>
                <a:cs typeface="Tahoma" panose="020B0604030504040204" pitchFamily="34" charset="0"/>
                <a:hlinkClick r:id="rId3">
                  <a:extLst>
                    <a:ext uri="{A12FA001-AC4F-418D-AE19-62706E023703}">
                      <ahyp:hlinkClr xmlns:ahyp="http://schemas.microsoft.com/office/drawing/2018/hyperlinkcolor" val="tx"/>
                    </a:ext>
                  </a:extLst>
                </a:hlinkClick>
              </a:rPr>
              <a:t>HHS defines information blocking</a:t>
            </a:r>
            <a:r>
              <a:rPr lang="en-US" sz="2400" dirty="0">
                <a:latin typeface="Tahoma" panose="020B0604030504040204" pitchFamily="34" charset="0"/>
                <a:ea typeface="Tahoma" panose="020B0604030504040204" pitchFamily="34" charset="0"/>
                <a:cs typeface="Tahoma" panose="020B0604030504040204" pitchFamily="34" charset="0"/>
              </a:rPr>
              <a:t> as “a practice by an ‘actor’ (any Healthcare Provider) that is likely to interfere with the access, exchange, or use of electronic health information (EHI)” with some exceptions.</a:t>
            </a:r>
          </a:p>
          <a:p>
            <a:pPr marL="0" indent="0">
              <a:buNone/>
            </a:pPr>
            <a:r>
              <a:rPr lang="en-US" sz="2200" b="0" i="0" dirty="0">
                <a:effectLst/>
                <a:latin typeface="Tahoma" panose="020B0604030504040204" pitchFamily="34" charset="0"/>
                <a:ea typeface="Tahoma" panose="020B0604030504040204" pitchFamily="34" charset="0"/>
                <a:cs typeface="Tahoma" panose="020B0604030504040204" pitchFamily="34" charset="0"/>
              </a:rPr>
              <a:t>Applies to:</a:t>
            </a:r>
          </a:p>
          <a:p>
            <a:pPr marL="457200" lvl="1" indent="0" fontAlgn="base">
              <a:buNone/>
            </a:pPr>
            <a:r>
              <a:rPr lang="en-US" sz="2000" b="0" i="0" dirty="0">
                <a:effectLst/>
                <a:latin typeface="Tahoma" panose="020B0604030504040204" pitchFamily="34" charset="0"/>
                <a:ea typeface="Tahoma" panose="020B0604030504040204" pitchFamily="34" charset="0"/>
                <a:cs typeface="Tahoma" panose="020B0604030504040204" pitchFamily="34" charset="0"/>
              </a:rPr>
              <a:t>(1) Developers of certified health IT; (2) Organizations that offer certified health IT;</a:t>
            </a:r>
          </a:p>
          <a:p>
            <a:pPr marL="457200" lvl="1" indent="0" fontAlgn="base">
              <a:buNone/>
            </a:pPr>
            <a:r>
              <a:rPr lang="en-US" sz="2000" b="0" i="0" dirty="0">
                <a:effectLst/>
                <a:latin typeface="Tahoma" panose="020B0604030504040204" pitchFamily="34" charset="0"/>
                <a:ea typeface="Tahoma" panose="020B0604030504040204" pitchFamily="34" charset="0"/>
                <a:cs typeface="Tahoma" panose="020B0604030504040204" pitchFamily="34" charset="0"/>
              </a:rPr>
              <a:t>(3) Health information exchanges; (4) Health information networks.</a:t>
            </a:r>
            <a:endParaRPr lang="en-US" sz="2000" dirty="0">
              <a:latin typeface="Tahoma" panose="020B0604030504040204" pitchFamily="34" charset="0"/>
              <a:ea typeface="Tahoma" panose="020B0604030504040204" pitchFamily="34" charset="0"/>
              <a:cs typeface="Tahoma" panose="020B0604030504040204" pitchFamily="34" charset="0"/>
            </a:endParaRPr>
          </a:p>
          <a:p>
            <a:pPr marL="0" indent="0" fontAlgn="base">
              <a:buNone/>
            </a:pPr>
            <a:r>
              <a:rPr lang="en-US" sz="2200" dirty="0">
                <a:solidFill>
                  <a:srgbClr val="FA2B5C"/>
                </a:solidFill>
                <a:latin typeface="Tahoma" panose="020B0604030504040204" pitchFamily="34" charset="0"/>
                <a:ea typeface="Tahoma" panose="020B0604030504040204" pitchFamily="34" charset="0"/>
                <a:cs typeface="Tahoma" panose="020B0604030504040204" pitchFamily="34" charset="0"/>
                <a:hlinkClick r:id="rId4">
                  <a:extLst>
                    <a:ext uri="{A12FA001-AC4F-418D-AE19-62706E023703}">
                      <ahyp:hlinkClr xmlns:ahyp="http://schemas.microsoft.com/office/drawing/2018/hyperlinkcolor" val="tx"/>
                    </a:ext>
                  </a:extLst>
                </a:hlinkClick>
              </a:rPr>
              <a:t>There will be a </a:t>
            </a:r>
            <a:r>
              <a:rPr lang="en-US" sz="2200" b="0" i="0" u="none" strike="noStrike" dirty="0">
                <a:effectLst/>
                <a:latin typeface="Tahoma" panose="020B0604030504040204" pitchFamily="34" charset="0"/>
                <a:ea typeface="Tahoma" panose="020B0604030504040204" pitchFamily="34" charset="0"/>
                <a:cs typeface="Tahoma" panose="020B0604030504040204" pitchFamily="34" charset="0"/>
                <a:hlinkClick r:id="rId4">
                  <a:extLst>
                    <a:ext uri="{A12FA001-AC4F-418D-AE19-62706E023703}">
                      <ahyp:hlinkClr xmlns:ahyp="http://schemas.microsoft.com/office/drawing/2018/hyperlinkcolor" val="tx"/>
                    </a:ext>
                  </a:extLst>
                </a:hlinkClick>
              </a:rPr>
              <a:t>Separate rule with penalties for providers</a:t>
            </a:r>
            <a:r>
              <a:rPr lang="en-US" sz="2200" b="0" i="0" dirty="0">
                <a:effectLst/>
                <a:latin typeface="Tahoma" panose="020B0604030504040204" pitchFamily="34" charset="0"/>
                <a:ea typeface="Tahoma" panose="020B0604030504040204" pitchFamily="34" charset="0"/>
                <a:cs typeface="Tahoma" panose="020B0604030504040204" pitchFamily="34" charset="0"/>
              </a:rPr>
              <a:t>. </a:t>
            </a:r>
          </a:p>
          <a:p>
            <a:endParaRPr lang="en-US" sz="2400" dirty="0"/>
          </a:p>
          <a:p>
            <a:endParaRPr lang="en-US" sz="2400" dirty="0"/>
          </a:p>
        </p:txBody>
      </p:sp>
    </p:spTree>
    <p:extLst>
      <p:ext uri="{BB962C8B-B14F-4D97-AF65-F5344CB8AC3E}">
        <p14:creationId xmlns:p14="http://schemas.microsoft.com/office/powerpoint/2010/main" val="393001714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AEEDB-9A0B-FFA8-DC73-0FA21C88544D}"/>
              </a:ext>
            </a:extLst>
          </p:cNvPr>
          <p:cNvSpPr>
            <a:spLocks noGrp="1"/>
          </p:cNvSpPr>
          <p:nvPr>
            <p:ph type="title"/>
          </p:nvPr>
        </p:nvSpPr>
        <p:spPr>
          <a:xfrm>
            <a:off x="1451579" y="676328"/>
            <a:ext cx="9603275" cy="1339404"/>
          </a:xfrm>
          <a:solidFill>
            <a:schemeClr val="bg1">
              <a:lumMod val="75000"/>
            </a:schemeClr>
          </a:solidFill>
        </p:spPr>
        <p:txBody>
          <a:bodyPr>
            <a:normAutofit fontScale="90000"/>
          </a:bodyPr>
          <a:lstStyle/>
          <a:p>
            <a:pPr algn="ctr"/>
            <a:r>
              <a:rPr lang="en-US" sz="4400" b="1" i="0" dirty="0">
                <a:solidFill>
                  <a:schemeClr val="accent1">
                    <a:lumMod val="50000"/>
                  </a:schemeClr>
                </a:solidFill>
                <a:effectLst/>
                <a:latin typeface="Aharoni" panose="02010803020104030203" pitchFamily="2" charset="-79"/>
                <a:cs typeface="Aharoni" panose="02010803020104030203" pitchFamily="2" charset="-79"/>
              </a:rPr>
              <a:t>How Will the OIG Investigate Information Blocking Claims?</a:t>
            </a:r>
            <a:br>
              <a:rPr lang="en-US" b="1" i="0" dirty="0">
                <a:solidFill>
                  <a:schemeClr val="accent1">
                    <a:lumMod val="50000"/>
                  </a:schemeClr>
                </a:solidFill>
                <a:effectLst/>
                <a:latin typeface="var( --e-global-typography-f1b2333-font-family )"/>
              </a:rPr>
            </a:br>
            <a:endParaRPr lang="en-US" dirty="0">
              <a:solidFill>
                <a:schemeClr val="accent1">
                  <a:lumMod val="50000"/>
                </a:schemeClr>
              </a:solidFill>
            </a:endParaRPr>
          </a:p>
        </p:txBody>
      </p:sp>
      <p:sp>
        <p:nvSpPr>
          <p:cNvPr id="3" name="Content Placeholder 2">
            <a:extLst>
              <a:ext uri="{FF2B5EF4-FFF2-40B4-BE49-F238E27FC236}">
                <a16:creationId xmlns:a16="http://schemas.microsoft.com/office/drawing/2014/main" id="{2926DA22-ABFD-9159-9899-3801CF643084}"/>
              </a:ext>
            </a:extLst>
          </p:cNvPr>
          <p:cNvSpPr>
            <a:spLocks noGrp="1"/>
          </p:cNvSpPr>
          <p:nvPr>
            <p:ph idx="1"/>
          </p:nvPr>
        </p:nvSpPr>
        <p:spPr>
          <a:xfrm>
            <a:off x="1451579" y="2130032"/>
            <a:ext cx="9603275" cy="3946918"/>
          </a:xfrm>
        </p:spPr>
        <p:txBody>
          <a:bodyPr>
            <a:noAutofit/>
          </a:bodyPr>
          <a:lstStyle/>
          <a:p>
            <a:pPr marL="0" indent="0" algn="l">
              <a:buNone/>
            </a:pPr>
            <a:r>
              <a:rPr lang="en-US" sz="3200" b="1" i="0" dirty="0">
                <a:effectLst/>
                <a:latin typeface="Tahoma" panose="020B0604030504040204" pitchFamily="34" charset="0"/>
                <a:ea typeface="Tahoma" panose="020B0604030504040204" pitchFamily="34" charset="0"/>
                <a:cs typeface="Tahoma" panose="020B0604030504040204" pitchFamily="34" charset="0"/>
              </a:rPr>
              <a:t>OIG will prioritize cases that:</a:t>
            </a:r>
          </a:p>
          <a:p>
            <a:pPr algn="l" fontAlgn="base">
              <a:buFont typeface="Arial" panose="020B0604020202020204" pitchFamily="34" charset="0"/>
              <a:buChar char="•"/>
            </a:pPr>
            <a:r>
              <a:rPr lang="en-US" sz="2800" b="0" i="0" dirty="0">
                <a:effectLst/>
                <a:latin typeface="Tahoma" panose="020B0604030504040204" pitchFamily="34" charset="0"/>
                <a:ea typeface="Tahoma" panose="020B0604030504040204" pitchFamily="34" charset="0"/>
                <a:cs typeface="Tahoma" panose="020B0604030504040204" pitchFamily="34" charset="0"/>
              </a:rPr>
              <a:t>Is, has, or could harm the patient</a:t>
            </a:r>
          </a:p>
          <a:p>
            <a:pPr algn="l" fontAlgn="base">
              <a:buFont typeface="Arial" panose="020B0604020202020204" pitchFamily="34" charset="0"/>
              <a:buChar char="•"/>
            </a:pPr>
            <a:r>
              <a:rPr lang="en-US" sz="2800" b="0" i="0" dirty="0" err="1">
                <a:effectLst/>
                <a:latin typeface="Tahoma" panose="020B0604030504040204" pitchFamily="34" charset="0"/>
                <a:ea typeface="Tahoma" panose="020B0604030504040204" pitchFamily="34" charset="0"/>
                <a:cs typeface="Tahoma" panose="020B0604030504040204" pitchFamily="34" charset="0"/>
              </a:rPr>
              <a:t>Detrimented</a:t>
            </a:r>
            <a:r>
              <a:rPr lang="en-US" sz="2800" b="0" i="0" dirty="0">
                <a:effectLst/>
                <a:latin typeface="Tahoma" panose="020B0604030504040204" pitchFamily="34" charset="0"/>
                <a:ea typeface="Tahoma" panose="020B0604030504040204" pitchFamily="34" charset="0"/>
                <a:cs typeface="Tahoma" panose="020B0604030504040204" pitchFamily="34" charset="0"/>
              </a:rPr>
              <a:t> provider’s ability to provide patient care</a:t>
            </a:r>
          </a:p>
          <a:p>
            <a:pPr algn="l" fontAlgn="base">
              <a:buFont typeface="Arial" panose="020B0604020202020204" pitchFamily="34" charset="0"/>
              <a:buChar char="•"/>
            </a:pPr>
            <a:r>
              <a:rPr lang="en-US" sz="2800" b="0" i="0" dirty="0">
                <a:effectLst/>
                <a:latin typeface="Tahoma" panose="020B0604030504040204" pitchFamily="34" charset="0"/>
                <a:ea typeface="Tahoma" panose="020B0604030504040204" pitchFamily="34" charset="0"/>
                <a:cs typeface="Tahoma" panose="020B0604030504040204" pitchFamily="34" charset="0"/>
              </a:rPr>
              <a:t>Continued for a long time</a:t>
            </a:r>
          </a:p>
          <a:p>
            <a:pPr algn="l" fontAlgn="base">
              <a:buFont typeface="Arial" panose="020B0604020202020204" pitchFamily="34" charset="0"/>
              <a:buChar char="•"/>
            </a:pPr>
            <a:r>
              <a:rPr lang="en-US" sz="2800" b="0" i="0" dirty="0">
                <a:effectLst/>
                <a:latin typeface="Tahoma" panose="020B0604030504040204" pitchFamily="34" charset="0"/>
                <a:ea typeface="Tahoma" panose="020B0604030504040204" pitchFamily="34" charset="0"/>
                <a:cs typeface="Tahoma" panose="020B0604030504040204" pitchFamily="34" charset="0"/>
              </a:rPr>
              <a:t>Financially impacted government or private entities</a:t>
            </a:r>
          </a:p>
          <a:p>
            <a:pPr algn="l" fontAlgn="base">
              <a:buFont typeface="Arial" panose="020B0604020202020204" pitchFamily="34" charset="0"/>
              <a:buChar char="•"/>
            </a:pPr>
            <a:r>
              <a:rPr lang="en-US" sz="2800" b="0" i="0" dirty="0">
                <a:effectLst/>
                <a:latin typeface="Tahoma" panose="020B0604030504040204" pitchFamily="34" charset="0"/>
                <a:ea typeface="Tahoma" panose="020B0604030504040204" pitchFamily="34" charset="0"/>
                <a:cs typeface="Tahoma" panose="020B0604030504040204" pitchFamily="34" charset="0"/>
              </a:rPr>
              <a:t>Knowingly involved information blocking</a:t>
            </a:r>
          </a:p>
        </p:txBody>
      </p:sp>
    </p:spTree>
    <p:extLst>
      <p:ext uri="{BB962C8B-B14F-4D97-AF65-F5344CB8AC3E}">
        <p14:creationId xmlns:p14="http://schemas.microsoft.com/office/powerpoint/2010/main" val="359201713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F51A8-D141-EE66-4774-0AB2DC98CEB2}"/>
              </a:ext>
            </a:extLst>
          </p:cNvPr>
          <p:cNvSpPr>
            <a:spLocks noGrp="1"/>
          </p:cNvSpPr>
          <p:nvPr>
            <p:ph type="title"/>
          </p:nvPr>
        </p:nvSpPr>
        <p:spPr>
          <a:xfrm>
            <a:off x="1451579" y="304801"/>
            <a:ext cx="9603275" cy="1333499"/>
          </a:xfrm>
          <a:solidFill>
            <a:schemeClr val="bg1">
              <a:lumMod val="75000"/>
            </a:schemeClr>
          </a:solidFill>
        </p:spPr>
        <p:txBody>
          <a:bodyPr>
            <a:normAutofit fontScale="90000"/>
          </a:bodyPr>
          <a:lstStyle/>
          <a:p>
            <a:pPr algn="ctr"/>
            <a:br>
              <a:rPr lang="en-US" sz="1400" b="0" i="0" dirty="0">
                <a:solidFill>
                  <a:schemeClr val="accent1">
                    <a:lumMod val="50000"/>
                  </a:schemeClr>
                </a:solidFill>
                <a:effectLst/>
                <a:latin typeface="Aharoni" panose="02010803020104030203" pitchFamily="2" charset="-79"/>
                <a:cs typeface="Aharoni" panose="02010803020104030203" pitchFamily="2" charset="-79"/>
              </a:rPr>
            </a:br>
            <a:r>
              <a:rPr lang="en-US" sz="3600" b="0" i="0" dirty="0">
                <a:solidFill>
                  <a:schemeClr val="accent1">
                    <a:lumMod val="50000"/>
                  </a:schemeClr>
                </a:solidFill>
                <a:effectLst/>
                <a:latin typeface="Aharoni" panose="02010803020104030203" pitchFamily="2" charset="-79"/>
                <a:cs typeface="Aharoni" panose="02010803020104030203" pitchFamily="2" charset="-79"/>
              </a:rPr>
              <a:t>OIG process followed </a:t>
            </a:r>
            <a:r>
              <a:rPr lang="en-US" sz="3600" dirty="0">
                <a:solidFill>
                  <a:schemeClr val="accent1">
                    <a:lumMod val="50000"/>
                  </a:schemeClr>
                </a:solidFill>
                <a:latin typeface="Aharoni" panose="02010803020104030203" pitchFamily="2" charset="-79"/>
                <a:cs typeface="Aharoni" panose="02010803020104030203" pitchFamily="2" charset="-79"/>
              </a:rPr>
              <a:t>for investigating each information-blocking claim</a:t>
            </a:r>
            <a:endParaRPr lang="en-US" dirty="0"/>
          </a:p>
        </p:txBody>
      </p:sp>
      <p:sp>
        <p:nvSpPr>
          <p:cNvPr id="3" name="Content Placeholder 2">
            <a:extLst>
              <a:ext uri="{FF2B5EF4-FFF2-40B4-BE49-F238E27FC236}">
                <a16:creationId xmlns:a16="http://schemas.microsoft.com/office/drawing/2014/main" id="{BEAD18EB-E362-4564-02C7-F94FBDE951C9}"/>
              </a:ext>
            </a:extLst>
          </p:cNvPr>
          <p:cNvSpPr>
            <a:spLocks noGrp="1"/>
          </p:cNvSpPr>
          <p:nvPr>
            <p:ph idx="1"/>
          </p:nvPr>
        </p:nvSpPr>
        <p:spPr>
          <a:xfrm>
            <a:off x="1451579" y="1885950"/>
            <a:ext cx="10245121" cy="4095750"/>
          </a:xfrm>
        </p:spPr>
        <p:txBody>
          <a:bodyPr>
            <a:noAutofit/>
          </a:bodyPr>
          <a:lstStyle/>
          <a:p>
            <a:pPr algn="l"/>
            <a:r>
              <a:rPr lang="en-US" sz="2400" b="0" i="0" dirty="0">
                <a:effectLst/>
                <a:latin typeface="Tahoma" panose="020B0604030504040204" pitchFamily="34" charset="0"/>
                <a:ea typeface="Tahoma" panose="020B0604030504040204" pitchFamily="34" charset="0"/>
                <a:cs typeface="Tahoma" panose="020B0604030504040204" pitchFamily="34" charset="0"/>
              </a:rPr>
              <a:t>Investigation: OIG will </a:t>
            </a:r>
            <a:r>
              <a:rPr lang="en-US" sz="2400" b="1" i="0" dirty="0">
                <a:effectLst/>
                <a:latin typeface="Tahoma" panose="020B0604030504040204" pitchFamily="34" charset="0"/>
                <a:ea typeface="Tahoma" panose="020B0604030504040204" pitchFamily="34" charset="0"/>
                <a:cs typeface="Tahoma" panose="020B0604030504040204" pitchFamily="34" charset="0"/>
              </a:rPr>
              <a:t>gather information, conduct interviews, and document the situation </a:t>
            </a:r>
            <a:r>
              <a:rPr lang="en-US" sz="2400" b="0" i="0" dirty="0">
                <a:effectLst/>
                <a:latin typeface="Tahoma" panose="020B0604030504040204" pitchFamily="34" charset="0"/>
                <a:ea typeface="Tahoma" panose="020B0604030504040204" pitchFamily="34" charset="0"/>
                <a:cs typeface="Tahoma" panose="020B0604030504040204" pitchFamily="34" charset="0"/>
              </a:rPr>
              <a:t>before discussing with accused entity. </a:t>
            </a:r>
          </a:p>
          <a:p>
            <a:pPr algn="l"/>
            <a:r>
              <a:rPr lang="en-US" sz="2400" b="0" i="0" dirty="0">
                <a:effectLst/>
                <a:latin typeface="Tahoma" panose="020B0604030504040204" pitchFamily="34" charset="0"/>
                <a:ea typeface="Tahoma" panose="020B0604030504040204" pitchFamily="34" charset="0"/>
                <a:cs typeface="Tahoma" panose="020B0604030504040204" pitchFamily="34" charset="0"/>
              </a:rPr>
              <a:t>If the investigation reveals the entity committed information blocking, OIG will send them a </a:t>
            </a:r>
            <a:r>
              <a:rPr lang="en-US" sz="2400" b="1" i="0" dirty="0">
                <a:effectLst/>
                <a:latin typeface="Tahoma" panose="020B0604030504040204" pitchFamily="34" charset="0"/>
                <a:ea typeface="Tahoma" panose="020B0604030504040204" pitchFamily="34" charset="0"/>
                <a:cs typeface="Tahoma" panose="020B0604030504040204" pitchFamily="34" charset="0"/>
              </a:rPr>
              <a:t>demand letter</a:t>
            </a:r>
            <a:r>
              <a:rPr lang="en-US" sz="2400" b="0" i="0" dirty="0">
                <a:effectLst/>
                <a:latin typeface="Tahoma" panose="020B0604030504040204" pitchFamily="34" charset="0"/>
                <a:ea typeface="Tahoma" panose="020B0604030504040204" pitchFamily="34" charset="0"/>
                <a:cs typeface="Tahoma" panose="020B0604030504040204" pitchFamily="34" charset="0"/>
              </a:rPr>
              <a:t>. </a:t>
            </a:r>
          </a:p>
          <a:p>
            <a:pPr algn="l"/>
            <a:r>
              <a:rPr lang="en-US" sz="2400" dirty="0">
                <a:latin typeface="Tahoma" panose="020B0604030504040204" pitchFamily="34" charset="0"/>
                <a:ea typeface="Tahoma" panose="020B0604030504040204" pitchFamily="34" charset="0"/>
                <a:cs typeface="Tahoma" panose="020B0604030504040204" pitchFamily="34" charset="0"/>
              </a:rPr>
              <a:t>E</a:t>
            </a:r>
            <a:r>
              <a:rPr lang="en-US" sz="2400" b="0" i="0" dirty="0">
                <a:effectLst/>
                <a:latin typeface="Tahoma" panose="020B0604030504040204" pitchFamily="34" charset="0"/>
                <a:ea typeface="Tahoma" panose="020B0604030504040204" pitchFamily="34" charset="0"/>
                <a:cs typeface="Tahoma" panose="020B0604030504040204" pitchFamily="34" charset="0"/>
              </a:rPr>
              <a:t>ntity may then </a:t>
            </a:r>
            <a:r>
              <a:rPr lang="en-US" sz="2400" b="1" i="0" dirty="0">
                <a:effectLst/>
                <a:latin typeface="Tahoma" panose="020B0604030504040204" pitchFamily="34" charset="0"/>
                <a:ea typeface="Tahoma" panose="020B0604030504040204" pitchFamily="34" charset="0"/>
                <a:cs typeface="Tahoma" panose="020B0604030504040204" pitchFamily="34" charset="0"/>
              </a:rPr>
              <a:t>appeal</a:t>
            </a:r>
            <a:r>
              <a:rPr lang="en-US" sz="2400" b="0" i="0" dirty="0">
                <a:effectLst/>
                <a:latin typeface="Tahoma" panose="020B0604030504040204" pitchFamily="34" charset="0"/>
                <a:ea typeface="Tahoma" panose="020B0604030504040204" pitchFamily="34" charset="0"/>
                <a:cs typeface="Tahoma" panose="020B0604030504040204" pitchFamily="34" charset="0"/>
              </a:rPr>
              <a:t> the penalty if they believe the investigation is incomplete, incorrect, or too severe. </a:t>
            </a:r>
          </a:p>
          <a:p>
            <a:r>
              <a:rPr lang="en-US" sz="2400" dirty="0">
                <a:latin typeface="Tahoma" panose="020B0604030504040204" pitchFamily="34" charset="0"/>
                <a:ea typeface="Tahoma" panose="020B0604030504040204" pitchFamily="34" charset="0"/>
                <a:cs typeface="Tahoma" panose="020B0604030504040204" pitchFamily="34" charset="0"/>
              </a:rPr>
              <a:t>I</a:t>
            </a:r>
            <a:r>
              <a:rPr lang="en-US" sz="2400" b="0" i="0" dirty="0">
                <a:effectLst/>
                <a:latin typeface="Tahoma" panose="020B0604030504040204" pitchFamily="34" charset="0"/>
                <a:ea typeface="Tahoma" panose="020B0604030504040204" pitchFamily="34" charset="0"/>
                <a:cs typeface="Tahoma" panose="020B0604030504040204" pitchFamily="34" charset="0"/>
              </a:rPr>
              <a:t>n the case of an investigation, </a:t>
            </a:r>
            <a:r>
              <a:rPr lang="en-US" sz="2400" b="1" i="0" dirty="0">
                <a:effectLst/>
                <a:latin typeface="Tahoma" panose="020B0604030504040204" pitchFamily="34" charset="0"/>
                <a:ea typeface="Tahoma" panose="020B0604030504040204" pitchFamily="34" charset="0"/>
                <a:cs typeface="Tahoma" panose="020B0604030504040204" pitchFamily="34" charset="0"/>
              </a:rPr>
              <a:t>cooperation, and action </a:t>
            </a:r>
            <a:r>
              <a:rPr lang="en-US" sz="2400" b="0" i="0" dirty="0">
                <a:effectLst/>
                <a:latin typeface="Tahoma" panose="020B0604030504040204" pitchFamily="34" charset="0"/>
                <a:ea typeface="Tahoma" panose="020B0604030504040204" pitchFamily="34" charset="0"/>
                <a:cs typeface="Tahoma" panose="020B0604030504040204" pitchFamily="34" charset="0"/>
              </a:rPr>
              <a:t>are crucial for minimizing penalties.  (Seek legal counsel.)</a:t>
            </a:r>
            <a:endParaRPr lang="en-US" sz="24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0698939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r>
              <a:rPr lang="en-US" b="1" i="1"/>
              <a:t>Medical Fraud &amp; Medical Abuse</a:t>
            </a:r>
          </a:p>
        </p:txBody>
      </p:sp>
      <p:sp>
        <p:nvSpPr>
          <p:cNvPr id="3075" name="Rectangle 3"/>
          <p:cNvSpPr>
            <a:spLocks noGrp="1" noChangeArrowheads="1"/>
          </p:cNvSpPr>
          <p:nvPr>
            <p:ph type="body" idx="1"/>
          </p:nvPr>
        </p:nvSpPr>
        <p:spPr/>
        <p:txBody>
          <a:bodyPr>
            <a:normAutofit lnSpcReduction="10000"/>
          </a:bodyPr>
          <a:lstStyle/>
          <a:p>
            <a:pPr lvl="1">
              <a:buClr>
                <a:schemeClr val="tx1"/>
              </a:buClr>
              <a:buFontTx/>
              <a:buChar char="•"/>
            </a:pPr>
            <a:endParaRPr lang="en-US" sz="2900"/>
          </a:p>
          <a:p>
            <a:pPr lvl="1">
              <a:buClr>
                <a:schemeClr val="tx1"/>
              </a:buClr>
              <a:buFontTx/>
              <a:buChar char="•"/>
            </a:pPr>
            <a:r>
              <a:rPr lang="en-US" sz="2900"/>
              <a:t>Fraudulent billing</a:t>
            </a:r>
          </a:p>
          <a:p>
            <a:pPr lvl="1">
              <a:buClr>
                <a:schemeClr val="tx1"/>
              </a:buClr>
              <a:buFontTx/>
              <a:buChar char="•"/>
            </a:pPr>
            <a:endParaRPr lang="en-US" sz="2900"/>
          </a:p>
          <a:p>
            <a:pPr lvl="1">
              <a:buClr>
                <a:schemeClr val="tx1"/>
              </a:buClr>
              <a:buFontTx/>
              <a:buChar char="•"/>
            </a:pPr>
            <a:r>
              <a:rPr lang="en-US" sz="2900"/>
              <a:t>Over-billing</a:t>
            </a:r>
          </a:p>
          <a:p>
            <a:pPr lvl="1">
              <a:buClr>
                <a:schemeClr val="tx1"/>
              </a:buClr>
              <a:buFontTx/>
              <a:buNone/>
            </a:pPr>
            <a:endParaRPr lang="en-US" sz="2900"/>
          </a:p>
          <a:p>
            <a:pPr lvl="1">
              <a:buClr>
                <a:schemeClr val="tx1"/>
              </a:buClr>
              <a:buFontTx/>
              <a:buChar char="•"/>
            </a:pPr>
            <a:r>
              <a:rPr lang="en-US" sz="2900"/>
              <a:t>Unnecessary testing</a:t>
            </a:r>
          </a:p>
        </p:txBody>
      </p:sp>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algn="ctr"/>
            <a:r>
              <a:rPr lang="en-US" b="1" i="1" dirty="0"/>
              <a:t>Medical Fraud</a:t>
            </a:r>
          </a:p>
        </p:txBody>
      </p:sp>
      <p:sp>
        <p:nvSpPr>
          <p:cNvPr id="4099" name="Rectangle 3"/>
          <p:cNvSpPr>
            <a:spLocks noGrp="1" noChangeArrowheads="1"/>
          </p:cNvSpPr>
          <p:nvPr>
            <p:ph type="body" idx="1"/>
          </p:nvPr>
        </p:nvSpPr>
        <p:spPr/>
        <p:txBody>
          <a:bodyPr/>
          <a:lstStyle/>
          <a:p>
            <a:pPr>
              <a:buClr>
                <a:schemeClr val="tx1"/>
              </a:buClr>
              <a:buFont typeface="Wingdings" pitchFamily="2" charset="2"/>
              <a:buChar char="q"/>
            </a:pPr>
            <a:endParaRPr lang="en-US" dirty="0"/>
          </a:p>
          <a:p>
            <a:r>
              <a:rPr lang="en-US" sz="3200" dirty="0">
                <a:latin typeface="Tahoma" panose="020B0604030504040204" pitchFamily="34" charset="0"/>
                <a:ea typeface="Tahoma" panose="020B0604030504040204" pitchFamily="34" charset="0"/>
                <a:cs typeface="Tahoma" panose="020B0604030504040204" pitchFamily="34" charset="0"/>
              </a:rPr>
              <a:t>Intentionally billing for services never rendered</a:t>
            </a:r>
          </a:p>
          <a:p>
            <a:r>
              <a:rPr lang="en-US" sz="3200" dirty="0">
                <a:latin typeface="Tahoma" panose="020B0604030504040204" pitchFamily="34" charset="0"/>
                <a:ea typeface="Tahoma" panose="020B0604030504040204" pitchFamily="34" charset="0"/>
                <a:cs typeface="Tahoma" panose="020B0604030504040204" pitchFamily="34" charset="0"/>
              </a:rPr>
              <a:t>Misrepresentation of diagnosis to justify payment of services</a:t>
            </a:r>
          </a:p>
        </p:txBody>
      </p:sp>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2894013" y="804519"/>
            <a:ext cx="6074141" cy="1049235"/>
          </a:xfrm>
        </p:spPr>
        <p:txBody>
          <a:bodyPr/>
          <a:lstStyle/>
          <a:p>
            <a:pPr algn="ctr"/>
            <a:r>
              <a:rPr lang="en-US" b="1" i="1" dirty="0"/>
              <a:t>Medical Fraud (Cont’d)</a:t>
            </a:r>
          </a:p>
        </p:txBody>
      </p:sp>
      <p:sp>
        <p:nvSpPr>
          <p:cNvPr id="5123" name="Rectangle 3"/>
          <p:cNvSpPr>
            <a:spLocks noGrp="1" noChangeArrowheads="1"/>
          </p:cNvSpPr>
          <p:nvPr>
            <p:ph type="body" idx="1"/>
          </p:nvPr>
        </p:nvSpPr>
        <p:spPr>
          <a:xfrm>
            <a:off x="1702676" y="1828800"/>
            <a:ext cx="8504949" cy="4114800"/>
          </a:xfrm>
        </p:spPr>
        <p:txBody>
          <a:bodyPr/>
          <a:lstStyle/>
          <a:p>
            <a:pPr>
              <a:buClr>
                <a:schemeClr val="tx1"/>
              </a:buClr>
              <a:buFont typeface="Wingdings" pitchFamily="2" charset="2"/>
              <a:buChar char="q"/>
            </a:pPr>
            <a:endParaRPr lang="en-US" dirty="0"/>
          </a:p>
          <a:p>
            <a:r>
              <a:rPr lang="en-US" sz="3200" dirty="0"/>
              <a:t>Falsifying medical necessity</a:t>
            </a:r>
          </a:p>
          <a:p>
            <a:r>
              <a:rPr lang="en-US" sz="3200" dirty="0"/>
              <a:t>Unbundling or “exploding” charges</a:t>
            </a:r>
          </a:p>
          <a:p>
            <a:r>
              <a:rPr lang="en-US" sz="3200" dirty="0"/>
              <a:t>Upcoding services</a:t>
            </a:r>
          </a:p>
          <a:p>
            <a:r>
              <a:rPr lang="en-US" sz="3200" dirty="0"/>
              <a:t>Intentionally duplicating billings</a:t>
            </a:r>
            <a:endParaRPr lang="en-US" sz="3200" i="1" dirty="0"/>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SelectHub Top Picks for EHR Systems">
            <a:extLst>
              <a:ext uri="{FF2B5EF4-FFF2-40B4-BE49-F238E27FC236}">
                <a16:creationId xmlns:a16="http://schemas.microsoft.com/office/drawing/2014/main" id="{B83BCA1D-2880-3156-4E02-0B0337B313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592" y="438912"/>
            <a:ext cx="5258217" cy="521595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EMR vs.EHR">
            <a:extLst>
              <a:ext uri="{FF2B5EF4-FFF2-40B4-BE49-F238E27FC236}">
                <a16:creationId xmlns:a16="http://schemas.microsoft.com/office/drawing/2014/main" id="{899CDF75-321D-B1B7-3FCA-AB45A59A19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0720" y="446903"/>
            <a:ext cx="6199632" cy="52159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008504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b="1" i="1"/>
              <a:t>Abuse</a:t>
            </a:r>
          </a:p>
        </p:txBody>
      </p:sp>
      <p:sp>
        <p:nvSpPr>
          <p:cNvPr id="6147" name="Rectangle 3"/>
          <p:cNvSpPr>
            <a:spLocks noGrp="1" noChangeArrowheads="1"/>
          </p:cNvSpPr>
          <p:nvPr>
            <p:ph type="body" idx="1"/>
          </p:nvPr>
        </p:nvSpPr>
        <p:spPr>
          <a:xfrm>
            <a:off x="1451579" y="1827213"/>
            <a:ext cx="9064021" cy="4114800"/>
          </a:xfrm>
        </p:spPr>
        <p:txBody>
          <a:bodyPr/>
          <a:lstStyle/>
          <a:p>
            <a:pPr>
              <a:buClr>
                <a:schemeClr val="tx1"/>
              </a:buClr>
              <a:buFont typeface="Wingdings" pitchFamily="2" charset="2"/>
              <a:buNone/>
            </a:pPr>
            <a:endParaRPr lang="en-US" sz="800" dirty="0"/>
          </a:p>
          <a:p>
            <a:r>
              <a:rPr lang="en-US" sz="3200" dirty="0"/>
              <a:t>Unknowing or </a:t>
            </a:r>
            <a:r>
              <a:rPr lang="en-US" sz="3200" dirty="0" err="1"/>
              <a:t>unwillful</a:t>
            </a:r>
            <a:r>
              <a:rPr lang="en-US" sz="3200" dirty="0"/>
              <a:t> misrepresentation</a:t>
            </a:r>
          </a:p>
          <a:p>
            <a:r>
              <a:rPr lang="en-US" sz="3200" dirty="0"/>
              <a:t>Unintentional misuse of modifiers</a:t>
            </a:r>
          </a:p>
          <a:p>
            <a:r>
              <a:rPr lang="en-US" sz="3200" dirty="0"/>
              <a:t>Inadequate documentation of medical services sufficient to justify payment</a:t>
            </a:r>
          </a:p>
          <a:p>
            <a:r>
              <a:rPr lang="en-US" sz="3200" dirty="0"/>
              <a:t>Non-compliance with participation agreement</a:t>
            </a:r>
          </a:p>
        </p:txBody>
      </p:sp>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b="1" i="1"/>
              <a:t>False Claims Act (FCA)</a:t>
            </a:r>
            <a:br>
              <a:rPr lang="en-US" sz="2000" b="1" i="1"/>
            </a:br>
            <a:r>
              <a:rPr lang="en-US" sz="2000" b="1" i="1"/>
              <a:t>31 USC 3729-33</a:t>
            </a:r>
            <a:endParaRPr lang="en-US" b="1" i="1"/>
          </a:p>
        </p:txBody>
      </p:sp>
      <p:sp>
        <p:nvSpPr>
          <p:cNvPr id="7171" name="Rectangle 3"/>
          <p:cNvSpPr>
            <a:spLocks noGrp="1" noChangeArrowheads="1"/>
          </p:cNvSpPr>
          <p:nvPr>
            <p:ph type="body" idx="1"/>
          </p:nvPr>
        </p:nvSpPr>
        <p:spPr>
          <a:xfrm>
            <a:off x="1451579" y="1827213"/>
            <a:ext cx="9603275" cy="4114800"/>
          </a:xfrm>
        </p:spPr>
        <p:txBody>
          <a:bodyPr>
            <a:normAutofit lnSpcReduction="10000"/>
          </a:bodyPr>
          <a:lstStyle/>
          <a:p>
            <a:pPr>
              <a:lnSpc>
                <a:spcPct val="90000"/>
              </a:lnSpc>
              <a:buClr>
                <a:schemeClr val="tx1"/>
              </a:buClr>
              <a:buFont typeface="Wingdings" pitchFamily="2" charset="2"/>
              <a:buNone/>
            </a:pPr>
            <a:endParaRPr lang="en-US" sz="900" i="1" dirty="0"/>
          </a:p>
          <a:p>
            <a:pPr>
              <a:lnSpc>
                <a:spcPct val="90000"/>
              </a:lnSpc>
            </a:pPr>
            <a:r>
              <a:rPr lang="en-US" sz="3200" dirty="0"/>
              <a:t>False claim submission</a:t>
            </a:r>
          </a:p>
          <a:p>
            <a:pPr lvl="1">
              <a:lnSpc>
                <a:spcPct val="90000"/>
              </a:lnSpc>
            </a:pPr>
            <a:r>
              <a:rPr lang="en-US" sz="3200" b="1" i="1" dirty="0"/>
              <a:t>Claim - </a:t>
            </a:r>
            <a:r>
              <a:rPr lang="en-US" sz="3200" dirty="0"/>
              <a:t>Request for money or property that is funded by the federal government</a:t>
            </a:r>
            <a:endParaRPr lang="en-US" sz="3200" b="1" i="1" dirty="0"/>
          </a:p>
          <a:p>
            <a:pPr lvl="1">
              <a:lnSpc>
                <a:spcPct val="90000"/>
              </a:lnSpc>
            </a:pPr>
            <a:r>
              <a:rPr lang="en-US" sz="3200" b="1" i="1" dirty="0"/>
              <a:t>Knowingly</a:t>
            </a:r>
            <a:r>
              <a:rPr lang="en-US" sz="3200" dirty="0"/>
              <a:t> submit false or fraudulent claim</a:t>
            </a:r>
          </a:p>
          <a:p>
            <a:pPr lvl="1">
              <a:lnSpc>
                <a:spcPct val="90000"/>
              </a:lnSpc>
            </a:pPr>
            <a:r>
              <a:rPr lang="en-US" sz="3200" b="1" i="1" dirty="0"/>
              <a:t>False statement</a:t>
            </a:r>
            <a:r>
              <a:rPr lang="en-US" sz="3200" dirty="0"/>
              <a:t> to get a false or fraudulent claim approved</a:t>
            </a:r>
          </a:p>
          <a:p>
            <a:pPr>
              <a:lnSpc>
                <a:spcPct val="90000"/>
              </a:lnSpc>
            </a:pPr>
            <a:r>
              <a:rPr lang="en-US" sz="3200" dirty="0"/>
              <a:t>Penalties</a:t>
            </a:r>
          </a:p>
          <a:p>
            <a:pPr>
              <a:lnSpc>
                <a:spcPct val="90000"/>
              </a:lnSpc>
            </a:pPr>
            <a:r>
              <a:rPr lang="en-US" sz="3200" i="1" dirty="0"/>
              <a:t>Qui Tam</a:t>
            </a:r>
            <a:r>
              <a:rPr lang="en-US" sz="3200" dirty="0"/>
              <a:t> actions</a:t>
            </a:r>
          </a:p>
        </p:txBody>
      </p:sp>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en-US" b="1" i="1"/>
              <a:t>FCA - “Knowingly” means:</a:t>
            </a:r>
          </a:p>
        </p:txBody>
      </p:sp>
      <p:sp>
        <p:nvSpPr>
          <p:cNvPr id="9219" name="Rectangle 3"/>
          <p:cNvSpPr>
            <a:spLocks noGrp="1" noChangeArrowheads="1"/>
          </p:cNvSpPr>
          <p:nvPr>
            <p:ph type="body" idx="1"/>
          </p:nvPr>
        </p:nvSpPr>
        <p:spPr>
          <a:xfrm>
            <a:off x="1844567" y="1827213"/>
            <a:ext cx="8363060" cy="4114800"/>
          </a:xfrm>
        </p:spPr>
        <p:txBody>
          <a:bodyPr>
            <a:noAutofit/>
          </a:bodyPr>
          <a:lstStyle/>
          <a:p>
            <a:pPr marL="552450" indent="-552450"/>
            <a:r>
              <a:rPr lang="en-US" sz="2400" dirty="0"/>
              <a:t>Actual knowledge</a:t>
            </a:r>
          </a:p>
          <a:p>
            <a:pPr marL="552450" indent="-552450"/>
            <a:r>
              <a:rPr lang="en-US" sz="2400" dirty="0"/>
              <a:t>Deliberate ignorance</a:t>
            </a:r>
          </a:p>
          <a:p>
            <a:pPr marL="552450" indent="-552450"/>
            <a:r>
              <a:rPr lang="en-US" sz="2400" dirty="0"/>
              <a:t>Reckless disregard</a:t>
            </a:r>
          </a:p>
          <a:p>
            <a:pPr marL="933450" lvl="1" indent="-476250"/>
            <a:r>
              <a:rPr lang="en-US" sz="2400" i="1" dirty="0"/>
              <a:t>Specific intent</a:t>
            </a:r>
            <a:r>
              <a:rPr lang="en-US" sz="2400" dirty="0"/>
              <a:t> to defraud is </a:t>
            </a:r>
            <a:r>
              <a:rPr lang="en-US" sz="2400" i="1" dirty="0"/>
              <a:t>not</a:t>
            </a:r>
            <a:r>
              <a:rPr lang="en-US" sz="2400" dirty="0"/>
              <a:t> required</a:t>
            </a:r>
          </a:p>
          <a:p>
            <a:pPr marL="933450" lvl="1" indent="-476250"/>
            <a:r>
              <a:rPr lang="en-US" sz="2400" i="1" dirty="0"/>
              <a:t>Gross negligence</a:t>
            </a:r>
            <a:r>
              <a:rPr lang="en-US" sz="2400" dirty="0"/>
              <a:t> may be sufficient</a:t>
            </a:r>
          </a:p>
          <a:p>
            <a:pPr marL="552450" indent="-552450"/>
            <a:r>
              <a:rPr lang="en-US" sz="2400" dirty="0"/>
              <a:t>Proof</a:t>
            </a:r>
          </a:p>
          <a:p>
            <a:pPr marL="933450" lvl="1" indent="-476250">
              <a:buClr>
                <a:schemeClr val="tx1"/>
              </a:buClr>
              <a:buFont typeface="Wingdings" pitchFamily="2" charset="2"/>
              <a:buAutoNum type="arabicPeriod"/>
            </a:pPr>
            <a:r>
              <a:rPr lang="en-US" sz="2400" dirty="0"/>
              <a:t>Physician “should have known</a:t>
            </a:r>
          </a:p>
          <a:p>
            <a:pPr marL="933450" lvl="1" indent="-476250">
              <a:buClr>
                <a:schemeClr val="tx1"/>
              </a:buClr>
              <a:buFont typeface="Wingdings" pitchFamily="2" charset="2"/>
              <a:buAutoNum type="arabicPeriod"/>
            </a:pPr>
            <a:r>
              <a:rPr lang="en-US" sz="2400" dirty="0"/>
              <a:t>Preponderance of the evidence</a:t>
            </a:r>
          </a:p>
        </p:txBody>
      </p:sp>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2326454" y="790357"/>
            <a:ext cx="7313612" cy="765175"/>
          </a:xfrm>
        </p:spPr>
        <p:txBody>
          <a:bodyPr>
            <a:normAutofit fontScale="90000"/>
          </a:bodyPr>
          <a:lstStyle/>
          <a:p>
            <a:r>
              <a:rPr lang="en-US" sz="4000" b="1" i="1" dirty="0"/>
              <a:t>Examples of  “Knowingly”</a:t>
            </a:r>
          </a:p>
        </p:txBody>
      </p:sp>
      <p:sp>
        <p:nvSpPr>
          <p:cNvPr id="12291" name="Rectangle 3"/>
          <p:cNvSpPr>
            <a:spLocks noGrp="1" noChangeArrowheads="1"/>
          </p:cNvSpPr>
          <p:nvPr>
            <p:ph type="body" idx="1"/>
          </p:nvPr>
        </p:nvSpPr>
        <p:spPr/>
        <p:txBody>
          <a:bodyPr>
            <a:normAutofit/>
          </a:bodyPr>
          <a:lstStyle/>
          <a:p>
            <a:r>
              <a:rPr lang="en-US" sz="2800" b="1" i="1" dirty="0"/>
              <a:t>Actual knowledge</a:t>
            </a:r>
            <a:r>
              <a:rPr lang="en-US" sz="2800" i="1" dirty="0"/>
              <a:t>:</a:t>
            </a:r>
            <a:r>
              <a:rPr lang="en-US" sz="2800" dirty="0"/>
              <a:t> Physician bills for services not provided</a:t>
            </a:r>
          </a:p>
          <a:p>
            <a:r>
              <a:rPr lang="en-US" sz="2800" b="1" i="1" dirty="0"/>
              <a:t>Deliberate ignorance</a:t>
            </a:r>
            <a:r>
              <a:rPr lang="en-US" sz="2800" i="1" dirty="0"/>
              <a:t>:</a:t>
            </a:r>
            <a:r>
              <a:rPr lang="en-US" sz="2800" dirty="0"/>
              <a:t> Physician tells office manager,  “I don’t want to know how you increase revenues, just do it”.</a:t>
            </a:r>
          </a:p>
          <a:p>
            <a:r>
              <a:rPr lang="en-US" sz="2800" b="1" i="1" dirty="0"/>
              <a:t>Reckless disregard</a:t>
            </a:r>
            <a:r>
              <a:rPr lang="en-US" sz="2800" i="1" dirty="0"/>
              <a:t>:</a:t>
            </a:r>
            <a:r>
              <a:rPr lang="en-US" sz="2800" dirty="0"/>
              <a:t> Physician signs a stack of blank claim forms, certifying to accuracy of information submitted.</a:t>
            </a:r>
          </a:p>
        </p:txBody>
      </p:sp>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b="1" i="1"/>
              <a:t>FCA - “False or Fraudulent” means</a:t>
            </a:r>
          </a:p>
        </p:txBody>
      </p:sp>
      <p:sp>
        <p:nvSpPr>
          <p:cNvPr id="14339" name="Rectangle 3"/>
          <p:cNvSpPr>
            <a:spLocks noGrp="1" noChangeArrowheads="1"/>
          </p:cNvSpPr>
          <p:nvPr>
            <p:ph type="body" idx="1"/>
          </p:nvPr>
        </p:nvSpPr>
        <p:spPr>
          <a:xfrm>
            <a:off x="1451579" y="1904896"/>
            <a:ext cx="10073014" cy="4148585"/>
          </a:xfrm>
        </p:spPr>
        <p:txBody>
          <a:bodyPr>
            <a:noAutofit/>
          </a:bodyPr>
          <a:lstStyle/>
          <a:p>
            <a:pPr>
              <a:buClr>
                <a:schemeClr val="tx1"/>
              </a:buClr>
              <a:buFont typeface="Wingdings" pitchFamily="2" charset="2"/>
              <a:buNone/>
            </a:pPr>
            <a:r>
              <a:rPr lang="en-US" sz="2400" dirty="0"/>
              <a:t>Claim of entitlement to money or property: Inaccurate, Deceptive or Misleading</a:t>
            </a:r>
          </a:p>
          <a:p>
            <a:pPr>
              <a:buFont typeface="Wingdings" pitchFamily="2" charset="2"/>
              <a:buNone/>
            </a:pPr>
            <a:r>
              <a:rPr lang="en-US" sz="2400" dirty="0"/>
              <a:t>Data in the document</a:t>
            </a:r>
          </a:p>
          <a:p>
            <a:pPr lvl="1">
              <a:buClr>
                <a:schemeClr val="tx1"/>
              </a:buClr>
              <a:buFont typeface="Symbol" pitchFamily="18" charset="2"/>
              <a:buChar char="-"/>
            </a:pPr>
            <a:r>
              <a:rPr lang="en-US" sz="2400" dirty="0"/>
              <a:t>Codes – Office visits; Services performed – RN injection</a:t>
            </a:r>
          </a:p>
          <a:p>
            <a:pPr lvl="1">
              <a:buClr>
                <a:schemeClr val="tx1"/>
              </a:buClr>
              <a:buFont typeface="Symbol" pitchFamily="18" charset="2"/>
              <a:buChar char="-"/>
            </a:pPr>
            <a:r>
              <a:rPr lang="en-US" sz="2400" dirty="0"/>
              <a:t>Dates of service</a:t>
            </a:r>
          </a:p>
          <a:p>
            <a:pPr lvl="1">
              <a:buClr>
                <a:schemeClr val="tx1"/>
              </a:buClr>
              <a:buFont typeface="Symbol" pitchFamily="18" charset="2"/>
              <a:buChar char="-"/>
            </a:pPr>
            <a:r>
              <a:rPr lang="en-US" sz="2400" dirty="0"/>
              <a:t>Eligibility of beneficiary – coverage</a:t>
            </a:r>
          </a:p>
          <a:p>
            <a:pPr>
              <a:buFont typeface="Wingdings" pitchFamily="2" charset="2"/>
              <a:buNone/>
            </a:pPr>
            <a:r>
              <a:rPr lang="en-US" sz="2400" dirty="0"/>
              <a:t>“Medically necessary” services -- </a:t>
            </a:r>
            <a:r>
              <a:rPr lang="en-US" sz="2400" b="1" dirty="0"/>
              <a:t>substantiation</a:t>
            </a:r>
          </a:p>
          <a:p>
            <a:pPr>
              <a:buFont typeface="Wingdings" pitchFamily="2" charset="2"/>
              <a:buNone/>
            </a:pPr>
            <a:r>
              <a:rPr lang="en-US" sz="2400" b="1" dirty="0"/>
              <a:t>Clinical standards</a:t>
            </a:r>
          </a:p>
        </p:txBody>
      </p:sp>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algn="ctr"/>
            <a:r>
              <a:rPr lang="en-US" b="1" i="1" dirty="0"/>
              <a:t>Examples of “False” Claim Types</a:t>
            </a:r>
          </a:p>
        </p:txBody>
      </p:sp>
      <p:sp>
        <p:nvSpPr>
          <p:cNvPr id="16387" name="Rectangle 3"/>
          <p:cNvSpPr>
            <a:spLocks noGrp="1" noChangeArrowheads="1"/>
          </p:cNvSpPr>
          <p:nvPr>
            <p:ph type="body" idx="1"/>
          </p:nvPr>
        </p:nvSpPr>
        <p:spPr>
          <a:xfrm>
            <a:off x="1451579" y="2015732"/>
            <a:ext cx="9603275" cy="3896337"/>
          </a:xfrm>
        </p:spPr>
        <p:txBody>
          <a:bodyPr>
            <a:noAutofit/>
          </a:bodyPr>
          <a:lstStyle/>
          <a:p>
            <a:pPr marL="0" indent="0">
              <a:buClr>
                <a:schemeClr val="tx1"/>
              </a:buClr>
              <a:buNone/>
            </a:pPr>
            <a:r>
              <a:rPr lang="en-US" sz="2400" dirty="0"/>
              <a:t>Waiver of cost-sharing:</a:t>
            </a:r>
          </a:p>
          <a:p>
            <a:r>
              <a:rPr lang="en-US" sz="2400" dirty="0"/>
              <a:t>Co-insurance or Co-pay unless:</a:t>
            </a:r>
          </a:p>
          <a:p>
            <a:pPr lvl="1">
              <a:buClr>
                <a:schemeClr val="tx1"/>
              </a:buClr>
              <a:buFont typeface="Symbol" pitchFamily="18" charset="2"/>
              <a:buChar char="-"/>
            </a:pPr>
            <a:r>
              <a:rPr lang="en-US" sz="2400" dirty="0"/>
              <a:t>Indigent (for that situation)</a:t>
            </a:r>
          </a:p>
          <a:p>
            <a:pPr lvl="1">
              <a:buClr>
                <a:schemeClr val="tx1"/>
              </a:buClr>
              <a:buFont typeface="Symbol" pitchFamily="18" charset="2"/>
              <a:buChar char="-"/>
            </a:pPr>
            <a:r>
              <a:rPr lang="en-US" sz="2400" dirty="0"/>
              <a:t>Good faith effort to collect co-insurance</a:t>
            </a:r>
          </a:p>
          <a:p>
            <a:r>
              <a:rPr lang="en-US" sz="2400" dirty="0"/>
              <a:t>“Insurance only” or “ignore the billings”: Exceptions:  Documented financial hardship; Reasonable collection efforts</a:t>
            </a:r>
          </a:p>
          <a:p>
            <a:r>
              <a:rPr lang="en-US" sz="2400" dirty="0"/>
              <a:t>Professional Courtesy: Fraud if intended to induce referrals</a:t>
            </a:r>
          </a:p>
        </p:txBody>
      </p:sp>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algn="ctr"/>
            <a:r>
              <a:rPr lang="en-US" b="1" i="1" dirty="0"/>
              <a:t>FCA: Non-covered Conduct </a:t>
            </a:r>
          </a:p>
        </p:txBody>
      </p:sp>
      <p:sp>
        <p:nvSpPr>
          <p:cNvPr id="19459" name="Rectangle 3"/>
          <p:cNvSpPr>
            <a:spLocks noGrp="1" noChangeArrowheads="1"/>
          </p:cNvSpPr>
          <p:nvPr>
            <p:ph type="body" idx="1"/>
          </p:nvPr>
        </p:nvSpPr>
        <p:spPr/>
        <p:txBody>
          <a:bodyPr>
            <a:normAutofit/>
          </a:bodyPr>
          <a:lstStyle/>
          <a:p>
            <a:r>
              <a:rPr lang="en-US" sz="2800" dirty="0"/>
              <a:t>Physicians </a:t>
            </a:r>
            <a:r>
              <a:rPr lang="en-US" sz="2800" b="1" i="1" dirty="0"/>
              <a:t>not</a:t>
            </a:r>
            <a:r>
              <a:rPr lang="en-US" sz="2800" dirty="0"/>
              <a:t> subject to penalties for mistakes, innocent errors or even negligence</a:t>
            </a:r>
          </a:p>
          <a:p>
            <a:r>
              <a:rPr lang="en-US" sz="2800" dirty="0"/>
              <a:t>Sanctions for a “pattern” of </a:t>
            </a:r>
            <a:r>
              <a:rPr lang="en-US" sz="2800" dirty="0" err="1"/>
              <a:t>upcoded</a:t>
            </a:r>
            <a:r>
              <a:rPr lang="en-US" sz="2800" dirty="0"/>
              <a:t> procedures or unnecessary services</a:t>
            </a:r>
          </a:p>
          <a:p>
            <a:r>
              <a:rPr lang="en-US" sz="2800" b="1" dirty="0"/>
              <a:t>“Mistake” vs. “pattern of conduct”; </a:t>
            </a:r>
            <a:r>
              <a:rPr lang="en-US" sz="2800" dirty="0"/>
              <a:t>Prevalence; Amount of money</a:t>
            </a:r>
          </a:p>
        </p:txBody>
      </p:sp>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algn="ctr"/>
            <a:r>
              <a:rPr lang="en-US" b="1" i="1" dirty="0"/>
              <a:t>FCA Civil Damages &amp; Penalties</a:t>
            </a:r>
          </a:p>
        </p:txBody>
      </p:sp>
      <p:sp>
        <p:nvSpPr>
          <p:cNvPr id="21507" name="Rectangle 3"/>
          <p:cNvSpPr>
            <a:spLocks noGrp="1" noChangeArrowheads="1"/>
          </p:cNvSpPr>
          <p:nvPr>
            <p:ph type="body" idx="1"/>
          </p:nvPr>
        </p:nvSpPr>
        <p:spPr/>
        <p:txBody>
          <a:bodyPr>
            <a:normAutofit/>
          </a:bodyPr>
          <a:lstStyle/>
          <a:p>
            <a:r>
              <a:rPr lang="en-US" sz="2800" dirty="0"/>
              <a:t>$5,500 to $11,000 per false claim</a:t>
            </a:r>
          </a:p>
          <a:p>
            <a:r>
              <a:rPr lang="en-US" sz="2800" b="1" i="1" dirty="0"/>
              <a:t>Treble damages</a:t>
            </a:r>
            <a:r>
              <a:rPr lang="en-US" sz="2800" dirty="0"/>
              <a:t> by government.</a:t>
            </a:r>
          </a:p>
          <a:p>
            <a:pPr lvl="1"/>
            <a:r>
              <a:rPr lang="en-US" sz="2800" b="1" i="1" dirty="0"/>
              <a:t>Not</a:t>
            </a:r>
            <a:r>
              <a:rPr lang="en-US" sz="2800" dirty="0"/>
              <a:t> unconstitutionally excessive if reasonably intended to make the government “whole”</a:t>
            </a:r>
          </a:p>
          <a:p>
            <a:pPr lvl="1"/>
            <a:r>
              <a:rPr lang="en-US" sz="2800" b="1" i="1" dirty="0"/>
              <a:t>Punitive damages</a:t>
            </a:r>
            <a:r>
              <a:rPr lang="en-US" sz="2800" dirty="0"/>
              <a:t> – greater than 10 times the actual damages may be unconstitutionally excessive</a:t>
            </a:r>
          </a:p>
        </p:txBody>
      </p:sp>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algn="ctr"/>
            <a:r>
              <a:rPr lang="en-US" b="1" i="1" dirty="0"/>
              <a:t>Qui Tam (Whistleblower) Actions</a:t>
            </a:r>
            <a:endParaRPr lang="en-US" dirty="0"/>
          </a:p>
        </p:txBody>
      </p:sp>
      <p:sp>
        <p:nvSpPr>
          <p:cNvPr id="28675" name="Rectangle 3"/>
          <p:cNvSpPr>
            <a:spLocks noGrp="1" noChangeArrowheads="1"/>
          </p:cNvSpPr>
          <p:nvPr>
            <p:ph type="body" idx="1"/>
          </p:nvPr>
        </p:nvSpPr>
        <p:spPr/>
        <p:txBody>
          <a:bodyPr>
            <a:normAutofit/>
          </a:bodyPr>
          <a:lstStyle/>
          <a:p>
            <a:pPr algn="ctr">
              <a:lnSpc>
                <a:spcPct val="90000"/>
              </a:lnSpc>
              <a:buClr>
                <a:schemeClr val="tx1"/>
              </a:buClr>
              <a:buFont typeface="Wingdings" pitchFamily="2" charset="2"/>
              <a:buChar char="q"/>
            </a:pPr>
            <a:r>
              <a:rPr lang="en-US" sz="2800" dirty="0"/>
              <a:t>Relator – “sues on behalf of the Government/King as well as for himself”</a:t>
            </a:r>
          </a:p>
          <a:p>
            <a:pPr algn="ctr">
              <a:lnSpc>
                <a:spcPct val="90000"/>
              </a:lnSpc>
              <a:buClr>
                <a:schemeClr val="tx1"/>
              </a:buClr>
              <a:buFont typeface="Wingdings" pitchFamily="2" charset="2"/>
              <a:buChar char="q"/>
            </a:pPr>
            <a:endParaRPr lang="en-US" sz="2800" dirty="0"/>
          </a:p>
          <a:p>
            <a:pPr algn="ctr">
              <a:lnSpc>
                <a:spcPct val="90000"/>
              </a:lnSpc>
              <a:buClr>
                <a:schemeClr val="tx1"/>
              </a:buClr>
              <a:buFont typeface="Wingdings" pitchFamily="2" charset="2"/>
              <a:buChar char="q"/>
            </a:pPr>
            <a:r>
              <a:rPr lang="en-US" sz="2800" dirty="0"/>
              <a:t>Action brought under FCA allowing a private person to sue a healthcare “person” for damages and penalty, part of which the government will receive</a:t>
            </a:r>
          </a:p>
        </p:txBody>
      </p:sp>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algn="ctr"/>
            <a:r>
              <a:rPr lang="en-US" b="1" i="1" dirty="0"/>
              <a:t>FCA - Relator Recovery</a:t>
            </a:r>
          </a:p>
        </p:txBody>
      </p:sp>
      <p:sp>
        <p:nvSpPr>
          <p:cNvPr id="35843" name="Rectangle 3"/>
          <p:cNvSpPr>
            <a:spLocks noGrp="1" noChangeArrowheads="1"/>
          </p:cNvSpPr>
          <p:nvPr>
            <p:ph type="body" idx="1"/>
          </p:nvPr>
        </p:nvSpPr>
        <p:spPr/>
        <p:txBody>
          <a:bodyPr>
            <a:normAutofit/>
          </a:bodyPr>
          <a:lstStyle/>
          <a:p>
            <a:r>
              <a:rPr lang="en-US" sz="3200" dirty="0"/>
              <a:t>Government intervention, the relator gets 15% - 25% of the total recovery</a:t>
            </a:r>
          </a:p>
          <a:p>
            <a:r>
              <a:rPr lang="en-US" sz="3200" dirty="0"/>
              <a:t>No government intervention, 25% - 30% of the total recovery.  And the prevailing relator gets reasonable costs, fees, and expenses from defendant.</a:t>
            </a: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Key Features of EMR/EHR">
            <a:extLst>
              <a:ext uri="{FF2B5EF4-FFF2-40B4-BE49-F238E27FC236}">
                <a16:creationId xmlns:a16="http://schemas.microsoft.com/office/drawing/2014/main" id="{F93739D1-80FA-6072-F59B-723B75B6D0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0773" y="184904"/>
            <a:ext cx="10030454" cy="5978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10119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US" b="1" i="1"/>
              <a:t>FCA</a:t>
            </a:r>
            <a:br>
              <a:rPr lang="en-US" b="1" i="1"/>
            </a:br>
            <a:r>
              <a:rPr lang="en-US" b="1" i="1"/>
              <a:t>Relator Recovery</a:t>
            </a:r>
            <a:r>
              <a:rPr lang="en-US"/>
              <a:t> </a:t>
            </a:r>
            <a:r>
              <a:rPr lang="en-US" sz="900"/>
              <a:t>(continued)</a:t>
            </a:r>
            <a:endParaRPr lang="en-US"/>
          </a:p>
        </p:txBody>
      </p:sp>
      <p:sp>
        <p:nvSpPr>
          <p:cNvPr id="36867" name="Rectangle 3"/>
          <p:cNvSpPr>
            <a:spLocks noGrp="1" noChangeArrowheads="1"/>
          </p:cNvSpPr>
          <p:nvPr>
            <p:ph type="body" idx="1"/>
          </p:nvPr>
        </p:nvSpPr>
        <p:spPr/>
        <p:txBody>
          <a:bodyPr/>
          <a:lstStyle/>
          <a:p>
            <a:pPr>
              <a:buClr>
                <a:schemeClr val="tx1"/>
              </a:buClr>
              <a:buFont typeface="Wingdings" pitchFamily="2" charset="2"/>
              <a:buNone/>
            </a:pPr>
            <a:endParaRPr lang="en-US" dirty="0"/>
          </a:p>
          <a:p>
            <a:r>
              <a:rPr lang="en-US" sz="2800" b="1" dirty="0"/>
              <a:t>Even where the relator “planned and initiated” the fraud, if not criminally convicted of such conduct, less than 15% may be awarded.</a:t>
            </a:r>
          </a:p>
        </p:txBody>
      </p:sp>
    </p:spTree>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b="1" i="1" dirty="0"/>
              <a:t>FCA Lawsuits may settle</a:t>
            </a:r>
          </a:p>
        </p:txBody>
      </p:sp>
      <p:sp>
        <p:nvSpPr>
          <p:cNvPr id="39939" name="Rectangle 3"/>
          <p:cNvSpPr>
            <a:spLocks noGrp="1" noChangeArrowheads="1"/>
          </p:cNvSpPr>
          <p:nvPr>
            <p:ph type="body" idx="1"/>
          </p:nvPr>
        </p:nvSpPr>
        <p:spPr/>
        <p:txBody>
          <a:bodyPr>
            <a:normAutofit/>
          </a:bodyPr>
          <a:lstStyle/>
          <a:p>
            <a:pPr>
              <a:buClr>
                <a:schemeClr val="tx1"/>
              </a:buClr>
              <a:buFont typeface="Wingdings" pitchFamily="2" charset="2"/>
              <a:buNone/>
            </a:pPr>
            <a:r>
              <a:rPr lang="en-US" sz="3200" dirty="0"/>
              <a:t>Reasons for settlement of false claims</a:t>
            </a:r>
          </a:p>
          <a:p>
            <a:pPr lvl="1">
              <a:buClr>
                <a:schemeClr val="hlink"/>
              </a:buClr>
              <a:buFontTx/>
              <a:buChar char="•"/>
            </a:pPr>
            <a:r>
              <a:rPr lang="en-US" sz="3200" dirty="0"/>
              <a:t>Lack of medical necessity</a:t>
            </a:r>
          </a:p>
          <a:p>
            <a:pPr lvl="1">
              <a:buClr>
                <a:schemeClr val="hlink"/>
              </a:buClr>
              <a:buFontTx/>
              <a:buChar char="•"/>
            </a:pPr>
            <a:r>
              <a:rPr lang="en-US" sz="3200" dirty="0"/>
              <a:t>Lack of supervision required by billing rules</a:t>
            </a:r>
          </a:p>
          <a:p>
            <a:pPr lvl="1">
              <a:buClr>
                <a:schemeClr val="hlink"/>
              </a:buClr>
              <a:buFontTx/>
              <a:buChar char="•"/>
            </a:pPr>
            <a:r>
              <a:rPr lang="en-US" sz="3200" dirty="0"/>
              <a:t>Unbundling codes</a:t>
            </a:r>
          </a:p>
          <a:p>
            <a:pPr lvl="1">
              <a:buClr>
                <a:schemeClr val="hlink"/>
              </a:buClr>
              <a:buFontTx/>
              <a:buChar char="•"/>
            </a:pPr>
            <a:r>
              <a:rPr lang="en-US" sz="3200" dirty="0"/>
              <a:t>Systematic up-coding</a:t>
            </a:r>
          </a:p>
        </p:txBody>
      </p:sp>
    </p:spTree>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C52C5AD-F2AE-7756-02B5-0A7D63A2A033}"/>
              </a:ext>
            </a:extLst>
          </p:cNvPr>
          <p:cNvSpPr>
            <a:spLocks noGrp="1"/>
          </p:cNvSpPr>
          <p:nvPr>
            <p:ph idx="1"/>
          </p:nvPr>
        </p:nvSpPr>
        <p:spPr>
          <a:xfrm>
            <a:off x="738555" y="4220308"/>
            <a:ext cx="10955214" cy="1600200"/>
          </a:xfrm>
        </p:spPr>
        <p:txBody>
          <a:bodyPr>
            <a:normAutofit lnSpcReduction="10000"/>
          </a:bodyPr>
          <a:lstStyle/>
          <a:p>
            <a:pPr marL="742950" indent="-742950">
              <a:buFont typeface="+mj-lt"/>
              <a:buAutoNum type="arabicPeriod"/>
            </a:pPr>
            <a:r>
              <a:rPr lang="en-US" sz="4000" b="1" dirty="0">
                <a:solidFill>
                  <a:schemeClr val="accent1">
                    <a:lumMod val="50000"/>
                  </a:schemeClr>
                </a:solidFill>
              </a:rPr>
              <a:t>Q’s and A’s</a:t>
            </a:r>
          </a:p>
          <a:p>
            <a:pPr marL="742950" indent="-742950">
              <a:buFont typeface="+mj-lt"/>
              <a:buAutoNum type="arabicPeriod"/>
            </a:pPr>
            <a:r>
              <a:rPr lang="en-US" sz="4000" b="1" dirty="0">
                <a:solidFill>
                  <a:schemeClr val="accent1">
                    <a:lumMod val="50000"/>
                  </a:schemeClr>
                </a:solidFill>
              </a:rPr>
              <a:t>Next Topic: EMRs and EHRs</a:t>
            </a:r>
          </a:p>
        </p:txBody>
      </p:sp>
      <p:pic>
        <p:nvPicPr>
          <p:cNvPr id="1026" name="Picture 2" descr="Take a Break in splash’s background">
            <a:extLst>
              <a:ext uri="{FF2B5EF4-FFF2-40B4-BE49-F238E27FC236}">
                <a16:creationId xmlns:a16="http://schemas.microsoft.com/office/drawing/2014/main" id="{842D860F-2353-2805-763B-E041C416BA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1580" y="385431"/>
            <a:ext cx="9578388" cy="3575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142614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E5A98428-294E-402F-AA13-0DEDC86F3711}"/>
              </a:ext>
            </a:extLst>
          </p:cNvPr>
          <p:cNvSpPr>
            <a:spLocks noGrp="1" noChangeArrowheads="1"/>
          </p:cNvSpPr>
          <p:nvPr>
            <p:ph type="title"/>
          </p:nvPr>
        </p:nvSpPr>
        <p:spPr>
          <a:xfrm>
            <a:off x="1523521" y="-27363"/>
            <a:ext cx="9144960" cy="1768507"/>
          </a:xfrm>
          <a:solidFill>
            <a:srgbClr val="0070C0"/>
          </a:solidFill>
        </p:spPr>
        <p:txBody>
          <a:bodyPr>
            <a:normAutofit/>
          </a:bodyPr>
          <a:lstStyle/>
          <a:p>
            <a:pPr eaLnBrk="1"/>
            <a:r>
              <a:rPr lang="en-US" altLang="en-US" sz="5443">
                <a:solidFill>
                  <a:schemeClr val="bg1"/>
                </a:solidFill>
                <a:latin typeface="Aharoni" panose="02010803020104030203" pitchFamily="2" charset="-79"/>
                <a:cs typeface="Aharoni" panose="02010803020104030203" pitchFamily="2" charset="-79"/>
              </a:rPr>
              <a:t>EHR – EMR:</a:t>
            </a:r>
            <a:br>
              <a:rPr lang="en-US" altLang="en-US" sz="3629">
                <a:solidFill>
                  <a:schemeClr val="bg1"/>
                </a:solidFill>
                <a:latin typeface="Aharoni" panose="02010803020104030203" pitchFamily="2" charset="-79"/>
                <a:cs typeface="Aharoni" panose="02010803020104030203" pitchFamily="2" charset="-79"/>
              </a:rPr>
            </a:br>
            <a:r>
              <a:rPr lang="en-US" altLang="en-US" sz="3629">
                <a:solidFill>
                  <a:schemeClr val="bg1"/>
                </a:solidFill>
                <a:latin typeface="Aharoni" panose="02010803020104030203" pitchFamily="2" charset="-79"/>
                <a:cs typeface="Aharoni" panose="02010803020104030203" pitchFamily="2" charset="-79"/>
              </a:rPr>
              <a:t>Role of  Artificial Intelligence (AI)</a:t>
            </a:r>
          </a:p>
        </p:txBody>
      </p:sp>
      <p:pic>
        <p:nvPicPr>
          <p:cNvPr id="14339" name="Picture 2" descr="Artificial Intelligence and Machine Learning for Healthcare - Sigmoidal">
            <a:extLst>
              <a:ext uri="{FF2B5EF4-FFF2-40B4-BE49-F238E27FC236}">
                <a16:creationId xmlns:a16="http://schemas.microsoft.com/office/drawing/2014/main" id="{7B79FD54-A115-4110-9A5F-8DC0BD9C63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3521" y="1741144"/>
            <a:ext cx="9144960" cy="5144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TextBox 1">
            <a:extLst>
              <a:ext uri="{FF2B5EF4-FFF2-40B4-BE49-F238E27FC236}">
                <a16:creationId xmlns:a16="http://schemas.microsoft.com/office/drawing/2014/main" id="{6798462B-A371-424B-BACC-3CA288E0C7D4}"/>
              </a:ext>
            </a:extLst>
          </p:cNvPr>
          <p:cNvSpPr txBox="1">
            <a:spLocks noChangeArrowheads="1"/>
          </p:cNvSpPr>
          <p:nvPr/>
        </p:nvSpPr>
        <p:spPr bwMode="auto">
          <a:xfrm>
            <a:off x="6234255" y="1769947"/>
            <a:ext cx="4009381" cy="26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n-US" altLang="en-US" sz="3266" b="1">
                <a:solidFill>
                  <a:schemeClr val="bg1"/>
                </a:solidFill>
                <a:cs typeface="Times New Roman" panose="02020603050405020304" pitchFamily="18" charset="0"/>
              </a:rPr>
              <a:t>Epic </a:t>
            </a:r>
          </a:p>
          <a:p>
            <a:pPr algn="r"/>
            <a:r>
              <a:rPr lang="en-US" altLang="en-US" sz="3266" b="1">
                <a:solidFill>
                  <a:schemeClr val="bg1"/>
                </a:solidFill>
                <a:cs typeface="Times New Roman" panose="02020603050405020304" pitchFamily="18" charset="0"/>
              </a:rPr>
              <a:t>NextGen, </a:t>
            </a:r>
          </a:p>
          <a:p>
            <a:pPr algn="r"/>
            <a:r>
              <a:rPr lang="en-US" altLang="en-US" sz="3266" b="1">
                <a:solidFill>
                  <a:schemeClr val="bg1"/>
                </a:solidFill>
                <a:cs typeface="Times New Roman" panose="02020603050405020304" pitchFamily="18" charset="0"/>
              </a:rPr>
              <a:t>MEDITECH, </a:t>
            </a:r>
          </a:p>
          <a:p>
            <a:pPr algn="r"/>
            <a:r>
              <a:rPr lang="en-US" altLang="en-US" sz="3266" b="1">
                <a:solidFill>
                  <a:schemeClr val="bg1"/>
                </a:solidFill>
                <a:cs typeface="Times New Roman" panose="02020603050405020304" pitchFamily="18" charset="0"/>
              </a:rPr>
              <a:t>Allscripts, and </a:t>
            </a:r>
          </a:p>
          <a:p>
            <a:pPr algn="r"/>
            <a:r>
              <a:rPr lang="en-US" altLang="en-US" sz="3266" b="1">
                <a:solidFill>
                  <a:schemeClr val="bg1"/>
                </a:solidFill>
                <a:cs typeface="Times New Roman" panose="02020603050405020304" pitchFamily="18" charset="0"/>
              </a:rPr>
              <a:t>Cerner</a:t>
            </a:r>
            <a:endParaRPr lang="en-US" altLang="en-US" sz="3266" b="1">
              <a:solidFill>
                <a:schemeClr val="bg1"/>
              </a:solidFill>
            </a:endParaRPr>
          </a:p>
        </p:txBody>
      </p:sp>
    </p:spTree>
    <p:extLst>
      <p:ext uri="{BB962C8B-B14F-4D97-AF65-F5344CB8AC3E}">
        <p14:creationId xmlns:p14="http://schemas.microsoft.com/office/powerpoint/2010/main" val="290196607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descr="EHR and EMR Implementation Hurdles">
            <a:extLst>
              <a:ext uri="{FF2B5EF4-FFF2-40B4-BE49-F238E27FC236}">
                <a16:creationId xmlns:a16="http://schemas.microsoft.com/office/drawing/2014/main" id="{1104F3DF-9CBD-4AF9-91E8-4E670E96D6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961" y="0"/>
            <a:ext cx="9733981" cy="7300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1F39F48A-5AEB-4244-B748-993EB876E8AA}"/>
              </a:ext>
            </a:extLst>
          </p:cNvPr>
          <p:cNvSpPr>
            <a:spLocks noGrp="1" noChangeArrowheads="1"/>
          </p:cNvSpPr>
          <p:nvPr>
            <p:ph type="title"/>
          </p:nvPr>
        </p:nvSpPr>
        <p:spPr/>
        <p:txBody>
          <a:bodyPr/>
          <a:lstStyle/>
          <a:p>
            <a:pPr eaLnBrk="1"/>
            <a:endParaRPr lang="en-US" altLang="en-US"/>
          </a:p>
        </p:txBody>
      </p:sp>
      <p:sp>
        <p:nvSpPr>
          <p:cNvPr id="19459" name="Content Placeholder 2">
            <a:extLst>
              <a:ext uri="{FF2B5EF4-FFF2-40B4-BE49-F238E27FC236}">
                <a16:creationId xmlns:a16="http://schemas.microsoft.com/office/drawing/2014/main" id="{3E7D8866-6CCC-4F32-B854-9B2014545964}"/>
              </a:ext>
            </a:extLst>
          </p:cNvPr>
          <p:cNvSpPr>
            <a:spLocks noGrp="1" noChangeArrowheads="1"/>
          </p:cNvSpPr>
          <p:nvPr>
            <p:ph idx="1"/>
          </p:nvPr>
        </p:nvSpPr>
        <p:spPr/>
        <p:txBody>
          <a:bodyPr/>
          <a:lstStyle/>
          <a:p>
            <a:pPr eaLnBrk="1"/>
            <a:endParaRPr lang="en-US" altLang="en-US"/>
          </a:p>
        </p:txBody>
      </p:sp>
      <p:pic>
        <p:nvPicPr>
          <p:cNvPr id="19460" name="Picture 2" descr="EHR vs EMR">
            <a:extLst>
              <a:ext uri="{FF2B5EF4-FFF2-40B4-BE49-F238E27FC236}">
                <a16:creationId xmlns:a16="http://schemas.microsoft.com/office/drawing/2014/main" id="{F6F127CC-1FCC-4A5B-AC5E-8EB37D7EBD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7222" y="-577501"/>
            <a:ext cx="10369090" cy="8085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5D9D9-BF2E-432A-8270-B20306B11F7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AAF21BC-5D5B-4981-AF9A-6CB7B99322F5}"/>
              </a:ext>
            </a:extLst>
          </p:cNvPr>
          <p:cNvSpPr>
            <a:spLocks noGrp="1"/>
          </p:cNvSpPr>
          <p:nvPr>
            <p:ph idx="1"/>
          </p:nvPr>
        </p:nvSpPr>
        <p:spPr/>
        <p:txBody>
          <a:bodyPr/>
          <a:lstStyle/>
          <a:p>
            <a:endParaRPr lang="en-US"/>
          </a:p>
        </p:txBody>
      </p:sp>
      <p:pic>
        <p:nvPicPr>
          <p:cNvPr id="4" name="Graphic 7184">
            <a:extLst>
              <a:ext uri="{FF2B5EF4-FFF2-40B4-BE49-F238E27FC236}">
                <a16:creationId xmlns:a16="http://schemas.microsoft.com/office/drawing/2014/main" id="{7037960B-96AD-455A-B734-505E97ECC1E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92353" y="0"/>
            <a:ext cx="9966116" cy="7494103"/>
          </a:xfrm>
          <a:prstGeom prst="rect">
            <a:avLst/>
          </a:prstGeom>
        </p:spPr>
      </p:pic>
    </p:spTree>
    <p:extLst>
      <p:ext uri="{BB962C8B-B14F-4D97-AF65-F5344CB8AC3E}">
        <p14:creationId xmlns:p14="http://schemas.microsoft.com/office/powerpoint/2010/main" val="226873754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A837F-DE88-4DB7-A197-4AA9A4255ED9}"/>
              </a:ext>
            </a:extLst>
          </p:cNvPr>
          <p:cNvSpPr>
            <a:spLocks noGrp="1"/>
          </p:cNvSpPr>
          <p:nvPr>
            <p:ph type="title"/>
          </p:nvPr>
        </p:nvSpPr>
        <p:spPr>
          <a:xfrm>
            <a:off x="1533602" y="41765"/>
            <a:ext cx="9062871" cy="1589927"/>
          </a:xfrm>
          <a:solidFill>
            <a:schemeClr val="accent6">
              <a:lumMod val="20000"/>
              <a:lumOff val="80000"/>
            </a:schemeClr>
          </a:solidFill>
        </p:spPr>
        <p:txBody>
          <a:bodyPr>
            <a:normAutofit fontScale="90000"/>
          </a:bodyPr>
          <a:lstStyle/>
          <a:p>
            <a:pPr>
              <a:defRPr/>
            </a:pPr>
            <a:r>
              <a:rPr lang="en-US" sz="4355" dirty="0">
                <a:solidFill>
                  <a:srgbClr val="800000"/>
                </a:solidFill>
                <a:latin typeface="Aharoni" panose="02010803020104030203" pitchFamily="2" charset="-79"/>
                <a:cs typeface="Aharoni" panose="02010803020104030203" pitchFamily="2" charset="-79"/>
              </a:rPr>
              <a:t>Top Technology Innovations Supporting EHR Optimization</a:t>
            </a:r>
          </a:p>
        </p:txBody>
      </p:sp>
      <p:pic>
        <p:nvPicPr>
          <p:cNvPr id="26627" name="Picture 2">
            <a:extLst>
              <a:ext uri="{FF2B5EF4-FFF2-40B4-BE49-F238E27FC236}">
                <a16:creationId xmlns:a16="http://schemas.microsoft.com/office/drawing/2014/main" id="{A3593CAE-0890-4C7B-B822-6F73F1EBD6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3520" y="1631692"/>
            <a:ext cx="9062872" cy="5253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TextBox 3">
            <a:extLst>
              <a:ext uri="{FF2B5EF4-FFF2-40B4-BE49-F238E27FC236}">
                <a16:creationId xmlns:a16="http://schemas.microsoft.com/office/drawing/2014/main" id="{58EA1E07-293E-459F-A6AF-B47F2E8F84A2}"/>
              </a:ext>
            </a:extLst>
          </p:cNvPr>
          <p:cNvSpPr txBox="1">
            <a:spLocks noChangeArrowheads="1"/>
          </p:cNvSpPr>
          <p:nvPr/>
        </p:nvSpPr>
        <p:spPr bwMode="auto">
          <a:xfrm>
            <a:off x="1651695" y="1700820"/>
            <a:ext cx="8730197" cy="874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2540" b="1">
                <a:solidFill>
                  <a:schemeClr val="bg1"/>
                </a:solidFill>
              </a:rPr>
              <a:t>Accessibility     Interoperability     Searchability     Ease of Use</a:t>
            </a:r>
          </a:p>
        </p:txBody>
      </p:sp>
      <p:sp>
        <p:nvSpPr>
          <p:cNvPr id="26629" name="TextBox 6">
            <a:extLst>
              <a:ext uri="{FF2B5EF4-FFF2-40B4-BE49-F238E27FC236}">
                <a16:creationId xmlns:a16="http://schemas.microsoft.com/office/drawing/2014/main" id="{D32695FD-A74B-4A2A-84B4-C78407269EDA}"/>
              </a:ext>
            </a:extLst>
          </p:cNvPr>
          <p:cNvSpPr txBox="1">
            <a:spLocks noChangeArrowheads="1"/>
          </p:cNvSpPr>
          <p:nvPr/>
        </p:nvSpPr>
        <p:spPr bwMode="auto">
          <a:xfrm>
            <a:off x="1651695" y="6304983"/>
            <a:ext cx="8730197" cy="483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sz="2540" b="1">
                <a:solidFill>
                  <a:schemeClr val="bg1"/>
                </a:solidFill>
              </a:rPr>
              <a:t>Standardization of EHRs     Patient-centric Engagement</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D9F32-E2B7-4DFD-87AF-CD8CC85D63F9}"/>
              </a:ext>
            </a:extLst>
          </p:cNvPr>
          <p:cNvSpPr>
            <a:spLocks noGrp="1"/>
          </p:cNvSpPr>
          <p:nvPr>
            <p:ph type="title"/>
          </p:nvPr>
        </p:nvSpPr>
        <p:spPr>
          <a:xfrm>
            <a:off x="536713" y="721506"/>
            <a:ext cx="10495721" cy="787763"/>
          </a:xfrm>
          <a:solidFill>
            <a:schemeClr val="tx2">
              <a:lumMod val="40000"/>
              <a:lumOff val="60000"/>
            </a:schemeClr>
          </a:solidFill>
        </p:spPr>
        <p:txBody>
          <a:bodyPr>
            <a:normAutofit/>
          </a:bodyPr>
          <a:lstStyle/>
          <a:p>
            <a:pPr algn="ctr" defTabSz="685804">
              <a:defRPr/>
            </a:pPr>
            <a:r>
              <a:rPr lang="en-US" sz="4000" dirty="0">
                <a:solidFill>
                  <a:schemeClr val="accent1">
                    <a:lumMod val="50000"/>
                  </a:schemeClr>
                </a:solidFill>
                <a:latin typeface="Aharoni" panose="02010803020104030203" pitchFamily="2" charset="-79"/>
                <a:cs typeface="Aharoni" panose="02010803020104030203" pitchFamily="2" charset="-79"/>
              </a:rPr>
              <a:t>Ethics of healthcare technology</a:t>
            </a:r>
          </a:p>
        </p:txBody>
      </p:sp>
      <p:sp>
        <p:nvSpPr>
          <p:cNvPr id="3" name="Content Placeholder 2">
            <a:extLst>
              <a:ext uri="{FF2B5EF4-FFF2-40B4-BE49-F238E27FC236}">
                <a16:creationId xmlns:a16="http://schemas.microsoft.com/office/drawing/2014/main" id="{EE2DE290-D4B7-4369-85D8-F18171313E75}"/>
              </a:ext>
            </a:extLst>
          </p:cNvPr>
          <p:cNvSpPr>
            <a:spLocks noGrp="1"/>
          </p:cNvSpPr>
          <p:nvPr>
            <p:ph idx="1"/>
          </p:nvPr>
        </p:nvSpPr>
        <p:spPr>
          <a:xfrm>
            <a:off x="1252330" y="2246243"/>
            <a:ext cx="9780104" cy="3597966"/>
          </a:xfrm>
        </p:spPr>
        <p:txBody>
          <a:bodyPr>
            <a:noAutofit/>
          </a:bodyPr>
          <a:lstStyle/>
          <a:p>
            <a:pPr marL="385800" indent="-385800" defTabSz="685804">
              <a:buFont typeface="+mj-lt"/>
              <a:buAutoNum type="arabicPeriod"/>
              <a:defRPr/>
            </a:pPr>
            <a:r>
              <a:rPr lang="en-US" sz="2800" dirty="0">
                <a:ea typeface="Times New Roman" panose="02020603050405020304" pitchFamily="18" charset="0"/>
              </a:rPr>
              <a:t>Concerns about making diagnostic and treatment decisions via the technological advances of AI;  </a:t>
            </a:r>
          </a:p>
          <a:p>
            <a:pPr marL="385800" indent="-385800" defTabSz="685804">
              <a:buFont typeface="+mj-lt"/>
              <a:buAutoNum type="arabicPeriod"/>
              <a:defRPr/>
            </a:pPr>
            <a:r>
              <a:rPr lang="en-US" sz="2800" dirty="0">
                <a:ea typeface="Times New Roman" panose="02020603050405020304" pitchFamily="18" charset="0"/>
              </a:rPr>
              <a:t>Doctors and patients prefer the personal touch; </a:t>
            </a:r>
          </a:p>
          <a:p>
            <a:pPr marL="385800" indent="-385800" defTabSz="685804">
              <a:buFont typeface="+mj-lt"/>
              <a:buAutoNum type="arabicPeriod"/>
              <a:defRPr/>
            </a:pPr>
            <a:r>
              <a:rPr lang="en-US" sz="2800" dirty="0">
                <a:ea typeface="Times New Roman" panose="02020603050405020304" pitchFamily="18" charset="0"/>
              </a:rPr>
              <a:t>Privacy and liability issues; </a:t>
            </a:r>
          </a:p>
          <a:p>
            <a:pPr marL="385800" indent="-385800" defTabSz="685804">
              <a:buFont typeface="+mj-lt"/>
              <a:buAutoNum type="arabicPeriod"/>
              <a:defRPr/>
            </a:pPr>
            <a:r>
              <a:rPr lang="en-US" sz="2800" dirty="0">
                <a:ea typeface="Times New Roman" panose="02020603050405020304" pitchFamily="18" charset="0"/>
              </a:rPr>
              <a:t>Inequity; Better virtual healthcare; Lack of transparency; Skepticism</a:t>
            </a:r>
            <a:r>
              <a:rPr lang="en-US" sz="2400" dirty="0">
                <a:ea typeface="Times New Roman" panose="02020603050405020304" pitchFamily="18" charset="0"/>
              </a:rPr>
              <a:t>.</a:t>
            </a:r>
            <a:endParaRPr lang="en-US" sz="2400" dirty="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27FC80-3449-427F-8C24-D664FD424AA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28080" y="3352801"/>
            <a:ext cx="8711320" cy="2722287"/>
          </a:xfrm>
          <a:prstGeom prst="rect">
            <a:avLst/>
          </a:prstGeom>
          <a:noFill/>
          <a:ln>
            <a:noFill/>
          </a:ln>
        </p:spPr>
      </p:pic>
      <p:pic>
        <p:nvPicPr>
          <p:cNvPr id="5" name="Picture 4" descr="Fujifilm Holdings&amp;#8217; Avigan Influenza Drug As Company Said To Increase Production To Treat Ebola">
            <a:extLst>
              <a:ext uri="{FF2B5EF4-FFF2-40B4-BE49-F238E27FC236}">
                <a16:creationId xmlns:a16="http://schemas.microsoft.com/office/drawing/2014/main" id="{6269D74A-CB66-4E84-8126-4C6B8C6E95E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7400" y="170198"/>
            <a:ext cx="3948727" cy="2991932"/>
          </a:xfrm>
          <a:prstGeom prst="rect">
            <a:avLst/>
          </a:prstGeom>
          <a:noFill/>
          <a:ln>
            <a:noFill/>
          </a:ln>
        </p:spPr>
      </p:pic>
      <p:pic>
        <p:nvPicPr>
          <p:cNvPr id="6" name="Picture 5" descr="AI for prescribing medication">
            <a:extLst>
              <a:ext uri="{FF2B5EF4-FFF2-40B4-BE49-F238E27FC236}">
                <a16:creationId xmlns:a16="http://schemas.microsoft.com/office/drawing/2014/main" id="{ADAE5CFA-5B6E-442C-A764-D399914F4E9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00200" y="170198"/>
            <a:ext cx="3186200" cy="2991932"/>
          </a:xfrm>
          <a:prstGeom prst="rect">
            <a:avLst/>
          </a:prstGeom>
          <a:noFill/>
          <a:ln>
            <a:noFill/>
          </a:ln>
        </p:spPr>
      </p:pic>
    </p:spTree>
    <p:extLst>
      <p:ext uri="{BB962C8B-B14F-4D97-AF65-F5344CB8AC3E}">
        <p14:creationId xmlns:p14="http://schemas.microsoft.com/office/powerpoint/2010/main" val="2503779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enefits of EMR Systems">
            <a:extLst>
              <a:ext uri="{FF2B5EF4-FFF2-40B4-BE49-F238E27FC236}">
                <a16:creationId xmlns:a16="http://schemas.microsoft.com/office/drawing/2014/main" id="{00CBF95F-C799-3AA2-969A-F2F053C9CC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460" y="285229"/>
            <a:ext cx="10954131" cy="5886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686619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llustration by David Cutler">
            <a:extLst>
              <a:ext uri="{FF2B5EF4-FFF2-40B4-BE49-F238E27FC236}">
                <a16:creationId xmlns:a16="http://schemas.microsoft.com/office/drawing/2014/main" id="{478EDB7A-F89B-4C60-87A6-76054FDD2AE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48401" y="1752600"/>
            <a:ext cx="6571343" cy="2368190"/>
          </a:xfrm>
          <a:prstGeom prst="rect">
            <a:avLst/>
          </a:prstGeom>
          <a:noFill/>
          <a:ln>
            <a:noFill/>
          </a:ln>
        </p:spPr>
      </p:pic>
      <p:pic>
        <p:nvPicPr>
          <p:cNvPr id="4" name="Picture 3">
            <a:extLst>
              <a:ext uri="{FF2B5EF4-FFF2-40B4-BE49-F238E27FC236}">
                <a16:creationId xmlns:a16="http://schemas.microsoft.com/office/drawing/2014/main" id="{F0A6FF2A-A9EB-4EEC-A8A1-A20DC6FD459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40727" y="-457199"/>
            <a:ext cx="6677483" cy="6483868"/>
          </a:xfrm>
          <a:prstGeom prst="rect">
            <a:avLst/>
          </a:prstGeom>
          <a:noFill/>
          <a:ln>
            <a:noFill/>
          </a:ln>
        </p:spPr>
      </p:pic>
    </p:spTree>
    <p:extLst>
      <p:ext uri="{BB962C8B-B14F-4D97-AF65-F5344CB8AC3E}">
        <p14:creationId xmlns:p14="http://schemas.microsoft.com/office/powerpoint/2010/main" val="72643792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EDF7C-61BD-4908-9E1C-A9E1D62B1379}"/>
              </a:ext>
            </a:extLst>
          </p:cNvPr>
          <p:cNvSpPr>
            <a:spLocks noGrp="1"/>
          </p:cNvSpPr>
          <p:nvPr>
            <p:ph type="title"/>
          </p:nvPr>
        </p:nvSpPr>
        <p:spPr>
          <a:xfrm>
            <a:off x="2494772" y="152400"/>
            <a:ext cx="7202456" cy="1512568"/>
          </a:xfrm>
          <a:solidFill>
            <a:srgbClr val="FFC000"/>
          </a:solidFill>
        </p:spPr>
        <p:txBody>
          <a:bodyPr>
            <a:normAutofit/>
          </a:bodyPr>
          <a:lstStyle/>
          <a:p>
            <a:pPr algn="ctr"/>
            <a:br>
              <a:rPr lang="en-US" sz="4500" b="1" kern="1800" dirty="0">
                <a:latin typeface="Aharoni" panose="02010803020104030203" pitchFamily="2" charset="-79"/>
                <a:ea typeface="Times New Roman" panose="02020603050405020304" pitchFamily="18" charset="0"/>
                <a:cs typeface="Aharoni" panose="02010803020104030203" pitchFamily="2" charset="-79"/>
              </a:rPr>
            </a:br>
            <a:r>
              <a:rPr lang="en-US" sz="4500" b="1" kern="1800" dirty="0">
                <a:latin typeface="Aharoni" panose="02010803020104030203" pitchFamily="2" charset="-79"/>
                <a:ea typeface="Times New Roman" panose="02020603050405020304" pitchFamily="18" charset="0"/>
                <a:cs typeface="Aharoni" panose="02010803020104030203" pitchFamily="2" charset="-79"/>
              </a:rPr>
              <a:t>Body-Worn Camera</a:t>
            </a:r>
            <a:r>
              <a:rPr lang="en-US" sz="1350" b="1" kern="1800" dirty="0">
                <a:latin typeface="Aharoni" panose="02010803020104030203" pitchFamily="2" charset="-79"/>
                <a:ea typeface="Times New Roman" panose="02020603050405020304" pitchFamily="18" charset="0"/>
                <a:cs typeface="Aharoni" panose="02010803020104030203" pitchFamily="2" charset="-79"/>
              </a:rPr>
              <a:t> </a:t>
            </a:r>
            <a:endParaRPr lang="en-US" dirty="0">
              <a:latin typeface="Aharoni" panose="02010803020104030203" pitchFamily="2" charset="-79"/>
              <a:cs typeface="Aharoni" panose="02010803020104030203" pitchFamily="2" charset="-79"/>
            </a:endParaRPr>
          </a:p>
        </p:txBody>
      </p:sp>
      <p:sp>
        <p:nvSpPr>
          <p:cNvPr id="3" name="Content Placeholder 2">
            <a:extLst>
              <a:ext uri="{FF2B5EF4-FFF2-40B4-BE49-F238E27FC236}">
                <a16:creationId xmlns:a16="http://schemas.microsoft.com/office/drawing/2014/main" id="{3C1D5348-01EC-4193-888F-78E1E80711C2}"/>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7AA1109C-5CBA-4310-A4B3-3C33F3E813F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1681" y="1817368"/>
            <a:ext cx="10439563" cy="4278632"/>
          </a:xfrm>
          <a:prstGeom prst="rect">
            <a:avLst/>
          </a:prstGeom>
          <a:noFill/>
          <a:ln>
            <a:noFill/>
          </a:ln>
        </p:spPr>
      </p:pic>
    </p:spTree>
    <p:extLst>
      <p:ext uri="{BB962C8B-B14F-4D97-AF65-F5344CB8AC3E}">
        <p14:creationId xmlns:p14="http://schemas.microsoft.com/office/powerpoint/2010/main" val="310956404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4556C-9120-44AC-8980-F67324C71E20}"/>
              </a:ext>
            </a:extLst>
          </p:cNvPr>
          <p:cNvSpPr>
            <a:spLocks noGrp="1"/>
          </p:cNvSpPr>
          <p:nvPr>
            <p:ph type="title"/>
          </p:nvPr>
        </p:nvSpPr>
        <p:spPr>
          <a:xfrm>
            <a:off x="2895601" y="609601"/>
            <a:ext cx="6571343" cy="1049235"/>
          </a:xfrm>
          <a:solidFill>
            <a:schemeClr val="tx2">
              <a:lumMod val="40000"/>
              <a:lumOff val="60000"/>
            </a:schemeClr>
          </a:solidFill>
        </p:spPr>
        <p:txBody>
          <a:bodyPr>
            <a:normAutofit/>
          </a:bodyPr>
          <a:lstStyle/>
          <a:p>
            <a:pPr algn="ctr"/>
            <a:br>
              <a:rPr lang="en-US" sz="1200" dirty="0">
                <a:solidFill>
                  <a:schemeClr val="accent1">
                    <a:lumMod val="50000"/>
                  </a:schemeClr>
                </a:solidFill>
                <a:latin typeface="Aharoni" panose="02010803020104030203" pitchFamily="2" charset="-79"/>
                <a:cs typeface="Aharoni" panose="02010803020104030203" pitchFamily="2" charset="-79"/>
              </a:rPr>
            </a:br>
            <a:r>
              <a:rPr lang="en-US" sz="3300" dirty="0">
                <a:solidFill>
                  <a:schemeClr val="accent1">
                    <a:lumMod val="50000"/>
                  </a:schemeClr>
                </a:solidFill>
                <a:latin typeface="Aharoni" panose="02010803020104030203" pitchFamily="2" charset="-79"/>
                <a:cs typeface="Aharoni" panose="02010803020104030203" pitchFamily="2" charset="-79"/>
              </a:rPr>
              <a:t>Telemedicine (TM)</a:t>
            </a:r>
          </a:p>
        </p:txBody>
      </p:sp>
      <p:sp>
        <p:nvSpPr>
          <p:cNvPr id="3" name="Content Placeholder 2">
            <a:extLst>
              <a:ext uri="{FF2B5EF4-FFF2-40B4-BE49-F238E27FC236}">
                <a16:creationId xmlns:a16="http://schemas.microsoft.com/office/drawing/2014/main" id="{7C0D4287-6977-480A-BE1B-D30390D0CACD}"/>
              </a:ext>
            </a:extLst>
          </p:cNvPr>
          <p:cNvSpPr>
            <a:spLocks noGrp="1"/>
          </p:cNvSpPr>
          <p:nvPr>
            <p:ph idx="1"/>
          </p:nvPr>
        </p:nvSpPr>
        <p:spPr>
          <a:xfrm>
            <a:off x="1905001" y="1905000"/>
            <a:ext cx="8750300" cy="4208564"/>
          </a:xfrm>
        </p:spPr>
        <p:txBody>
          <a:bodyPr>
            <a:noAutofit/>
          </a:bodyPr>
          <a:lstStyle/>
          <a:p>
            <a:pPr>
              <a:lnSpc>
                <a:spcPct val="100000"/>
              </a:lnSpc>
            </a:pPr>
            <a:r>
              <a:rPr lang="en-US" sz="2400" kern="1800" dirty="0">
                <a:ea typeface="Times New Roman" panose="02020603050405020304" pitchFamily="18" charset="0"/>
              </a:rPr>
              <a:t>Children with obesity and diabetes mellitus;</a:t>
            </a:r>
          </a:p>
          <a:p>
            <a:pPr>
              <a:lnSpc>
                <a:spcPct val="100000"/>
              </a:lnSpc>
            </a:pPr>
            <a:r>
              <a:rPr lang="en-US" sz="2400" dirty="0" err="1">
                <a:ea typeface="Calibri" panose="020F0502020204030204" pitchFamily="34" charset="0"/>
                <a:cs typeface="Times New Roman" panose="02020603050405020304" pitchFamily="18" charset="0"/>
              </a:rPr>
              <a:t>Teleglaucoma</a:t>
            </a:r>
            <a:r>
              <a:rPr lang="en-US" sz="2400" dirty="0">
                <a:ea typeface="Calibri" panose="020F0502020204030204" pitchFamily="34" charset="0"/>
                <a:cs typeface="Times New Roman" panose="02020603050405020304" pitchFamily="18" charset="0"/>
              </a:rPr>
              <a:t>; </a:t>
            </a:r>
            <a:r>
              <a:rPr lang="en-US" sz="2400" dirty="0" err="1">
                <a:ea typeface="Calibri" panose="020F0502020204030204" pitchFamily="34" charset="0"/>
                <a:cs typeface="Times New Roman" panose="02020603050405020304" pitchFamily="18" charset="0"/>
              </a:rPr>
              <a:t>Teleotolaryngology</a:t>
            </a:r>
            <a:r>
              <a:rPr lang="en-US" sz="2400" dirty="0">
                <a:ea typeface="Calibri" panose="020F0502020204030204" pitchFamily="34" charset="0"/>
                <a:cs typeface="Times New Roman" panose="02020603050405020304" pitchFamily="18" charset="0"/>
              </a:rPr>
              <a:t> (Tele-ENT); Teleradiology; C-XR</a:t>
            </a:r>
          </a:p>
          <a:p>
            <a:pPr>
              <a:lnSpc>
                <a:spcPct val="100000"/>
              </a:lnSpc>
            </a:pPr>
            <a:r>
              <a:rPr lang="en-US" sz="2400" kern="1800" dirty="0">
                <a:ea typeface="Times New Roman" panose="02020603050405020304" pitchFamily="18" charset="0"/>
                <a:cs typeface="Times New Roman" panose="02020603050405020304" pitchFamily="18" charset="0"/>
              </a:rPr>
              <a:t>Telehealth and AI Used to Identify Melanoma</a:t>
            </a:r>
          </a:p>
          <a:p>
            <a:pPr>
              <a:lnSpc>
                <a:spcPct val="100000"/>
              </a:lnSpc>
            </a:pPr>
            <a:r>
              <a:rPr lang="en-US" sz="2400" kern="1800" dirty="0">
                <a:ea typeface="Times New Roman" panose="02020603050405020304" pitchFamily="18" charset="0"/>
              </a:rPr>
              <a:t>Deep Learning, AI Improve Accuracy of Breast Cancer Detection</a:t>
            </a:r>
            <a:endParaRPr lang="en-US" sz="2400" kern="1800" dirty="0">
              <a:ea typeface="Times New Roman" panose="02020603050405020304" pitchFamily="18" charset="0"/>
              <a:cs typeface="Times New Roman" panose="02020603050405020304" pitchFamily="18" charset="0"/>
            </a:endParaRPr>
          </a:p>
          <a:p>
            <a:pPr>
              <a:lnSpc>
                <a:spcPct val="100000"/>
              </a:lnSpc>
            </a:pPr>
            <a:r>
              <a:rPr lang="en-US" sz="2400" dirty="0" err="1"/>
              <a:t>Teleorthopedics</a:t>
            </a:r>
            <a:r>
              <a:rPr lang="en-US" sz="2400" dirty="0"/>
              <a:t>;  Telerehabilitation; </a:t>
            </a:r>
            <a:r>
              <a:rPr lang="en-US" sz="2400" dirty="0" err="1"/>
              <a:t>Telegastroenterology</a:t>
            </a:r>
            <a:endParaRPr lang="en-US" sz="2400" dirty="0"/>
          </a:p>
          <a:p>
            <a:pPr>
              <a:lnSpc>
                <a:spcPct val="100000"/>
              </a:lnSpc>
            </a:pPr>
            <a:r>
              <a:rPr lang="en-US" sz="2400" kern="1800" dirty="0">
                <a:ea typeface="Times New Roman" panose="02020603050405020304" pitchFamily="18" charset="0"/>
              </a:rPr>
              <a:t>AI Detects Medication Administration Errors</a:t>
            </a:r>
          </a:p>
          <a:p>
            <a:pPr>
              <a:lnSpc>
                <a:spcPct val="100000"/>
              </a:lnSpc>
            </a:pPr>
            <a:r>
              <a:rPr lang="en-US" sz="2400" kern="1800" dirty="0">
                <a:ea typeface="Times New Roman" panose="02020603050405020304" pitchFamily="18" charset="0"/>
              </a:rPr>
              <a:t>Artificial Intelligence in Alzheimer’s Disease; </a:t>
            </a:r>
            <a:r>
              <a:rPr lang="en-US" sz="2400" kern="1800" dirty="0" err="1">
                <a:ea typeface="Times New Roman" panose="02020603050405020304" pitchFamily="18" charset="0"/>
              </a:rPr>
              <a:t>Teleneurosurgery</a:t>
            </a:r>
            <a:r>
              <a:rPr lang="en-US" sz="2400" kern="1800" dirty="0">
                <a:ea typeface="Times New Roman" panose="02020603050405020304" pitchFamily="18" charset="0"/>
              </a:rPr>
              <a:t>; </a:t>
            </a:r>
          </a:p>
          <a:p>
            <a:pPr>
              <a:lnSpc>
                <a:spcPct val="100000"/>
              </a:lnSpc>
            </a:pPr>
            <a:r>
              <a:rPr lang="en-US" sz="2400" kern="1800" dirty="0">
                <a:ea typeface="Times New Roman" panose="02020603050405020304" pitchFamily="18" charset="0"/>
              </a:rPr>
              <a:t>Pediatrics;  Blockchain.</a:t>
            </a:r>
          </a:p>
          <a:p>
            <a:pPr>
              <a:lnSpc>
                <a:spcPct val="100000"/>
              </a:lnSpc>
            </a:pPr>
            <a:endParaRPr lang="en-US" sz="2400" kern="1800" dirty="0">
              <a:ea typeface="Times New Roman" panose="02020603050405020304" pitchFamily="18" charset="0"/>
            </a:endParaRPr>
          </a:p>
          <a:p>
            <a:pPr>
              <a:lnSpc>
                <a:spcPct val="100000"/>
              </a:lnSpc>
            </a:pPr>
            <a:endParaRPr lang="en-US" sz="28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7600518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26">
            <a:extLst>
              <a:ext uri="{FF2B5EF4-FFF2-40B4-BE49-F238E27FC236}">
                <a16:creationId xmlns:a16="http://schemas.microsoft.com/office/drawing/2014/main" id="{75A5DE5E-1D95-4A26-BC50-B0DB88D2935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31144" y="124546"/>
            <a:ext cx="7231856" cy="5438054"/>
          </a:xfrm>
          <a:prstGeom prst="rect">
            <a:avLst/>
          </a:prstGeom>
        </p:spPr>
      </p:pic>
    </p:spTree>
    <p:extLst>
      <p:ext uri="{BB962C8B-B14F-4D97-AF65-F5344CB8AC3E}">
        <p14:creationId xmlns:p14="http://schemas.microsoft.com/office/powerpoint/2010/main" val="304262750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203A56-0762-48AB-A03F-BD08C8DE26CE}"/>
              </a:ext>
            </a:extLst>
          </p:cNvPr>
          <p:cNvSpPr>
            <a:spLocks noGrp="1"/>
          </p:cNvSpPr>
          <p:nvPr>
            <p:ph idx="1"/>
          </p:nvPr>
        </p:nvSpPr>
        <p:spPr/>
        <p:txBody>
          <a:bodyPr/>
          <a:lstStyle/>
          <a:p>
            <a:endParaRPr lang="en-US"/>
          </a:p>
        </p:txBody>
      </p:sp>
      <p:pic>
        <p:nvPicPr>
          <p:cNvPr id="1026" name="Picture 2" descr="Virtual Reality for Chronic Back Pain Wins FDA Nod | MedPage Today">
            <a:extLst>
              <a:ext uri="{FF2B5EF4-FFF2-40B4-BE49-F238E27FC236}">
                <a16:creationId xmlns:a16="http://schemas.microsoft.com/office/drawing/2014/main" id="{5681E9EB-8202-4D22-A598-B77B8998DA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95250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ppliedVR Tests Virtual Reality Experience with PCET Patients - Pain  Consultants of East Tennessee">
            <a:extLst>
              <a:ext uri="{FF2B5EF4-FFF2-40B4-BE49-F238E27FC236}">
                <a16:creationId xmlns:a16="http://schemas.microsoft.com/office/drawing/2014/main" id="{CC3D8EFD-1E5D-411A-B813-0867D9F1D2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6700" y="1"/>
            <a:ext cx="4038600" cy="10633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0D65B30-754C-4A34-BC33-7426E82462C2}"/>
              </a:ext>
            </a:extLst>
          </p:cNvPr>
          <p:cNvSpPr txBox="1"/>
          <p:nvPr/>
        </p:nvSpPr>
        <p:spPr>
          <a:xfrm>
            <a:off x="5824728" y="1213309"/>
            <a:ext cx="4581144" cy="523220"/>
          </a:xfrm>
          <a:prstGeom prst="rect">
            <a:avLst/>
          </a:prstGeom>
          <a:noFill/>
        </p:spPr>
        <p:txBody>
          <a:bodyPr wrap="square">
            <a:spAutoFit/>
          </a:bodyPr>
          <a:lstStyle/>
          <a:p>
            <a:r>
              <a:rPr lang="en-US" sz="2800" b="1" dirty="0">
                <a:solidFill>
                  <a:srgbClr val="000000"/>
                </a:solidFill>
                <a:latin typeface="IBM Plex Sans" panose="020B0503050203000203" pitchFamily="34" charset="0"/>
              </a:rPr>
              <a:t>November 17, 2021</a:t>
            </a:r>
            <a:endParaRPr lang="en-US" sz="2800" b="1" dirty="0"/>
          </a:p>
        </p:txBody>
      </p:sp>
    </p:spTree>
    <p:extLst>
      <p:ext uri="{BB962C8B-B14F-4D97-AF65-F5344CB8AC3E}">
        <p14:creationId xmlns:p14="http://schemas.microsoft.com/office/powerpoint/2010/main" val="359566109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813BDA7-3A5C-4C37-9C20-215A661CE0AC}"/>
              </a:ext>
            </a:extLst>
          </p:cNvPr>
          <p:cNvSpPr>
            <a:spLocks noGrp="1"/>
          </p:cNvSpPr>
          <p:nvPr>
            <p:ph type="sldNum" sz="quarter" idx="12"/>
          </p:nvPr>
        </p:nvSpPr>
        <p:spPr/>
        <p:txBody>
          <a:bodyPr/>
          <a:lstStyle/>
          <a:p>
            <a:fld id="{C2D98D7F-391E-4CFE-A37B-D99C892E01AC}" type="slidenum">
              <a:rPr lang="en-US" smtClean="0"/>
              <a:pPr/>
              <a:t>95</a:t>
            </a:fld>
            <a:endParaRPr lang="en-US"/>
          </a:p>
        </p:txBody>
      </p:sp>
      <p:pic>
        <p:nvPicPr>
          <p:cNvPr id="2050" name="Picture 2">
            <a:extLst>
              <a:ext uri="{FF2B5EF4-FFF2-40B4-BE49-F238E27FC236}">
                <a16:creationId xmlns:a16="http://schemas.microsoft.com/office/drawing/2014/main" id="{FEDBAD0F-6B9E-4F11-BE04-F47172711F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6816" y="2209800"/>
            <a:ext cx="4215384" cy="280509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C5ADC8D1-3895-4014-ACDB-EDA0BA7C2C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0836" y="2209800"/>
            <a:ext cx="3730173" cy="280509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F91E026-441F-41DA-B5CE-67BF16EFC919}"/>
              </a:ext>
            </a:extLst>
          </p:cNvPr>
          <p:cNvSpPr txBox="1"/>
          <p:nvPr/>
        </p:nvSpPr>
        <p:spPr>
          <a:xfrm>
            <a:off x="2011726" y="152400"/>
            <a:ext cx="8351475" cy="1569660"/>
          </a:xfrm>
          <a:prstGeom prst="rect">
            <a:avLst/>
          </a:prstGeom>
          <a:solidFill>
            <a:schemeClr val="bg1">
              <a:lumMod val="75000"/>
            </a:schemeClr>
          </a:solidFill>
        </p:spPr>
        <p:txBody>
          <a:bodyPr wrap="square" rtlCol="0">
            <a:spAutoFit/>
          </a:bodyPr>
          <a:lstStyle/>
          <a:p>
            <a:pPr algn="ctr"/>
            <a:r>
              <a:rPr lang="en-US" sz="3200" dirty="0">
                <a:solidFill>
                  <a:srgbClr val="333132"/>
                </a:solidFill>
                <a:latin typeface="Aharoni" panose="02010803020104030203" pitchFamily="2" charset="-79"/>
                <a:cs typeface="Aharoni" panose="02010803020104030203" pitchFamily="2" charset="-79"/>
              </a:rPr>
              <a:t>Wearable Neuromodulation Device Launched by Teen Siblings  </a:t>
            </a:r>
            <a:r>
              <a:rPr lang="en-US" sz="3200" dirty="0">
                <a:solidFill>
                  <a:srgbClr val="2A2A2A"/>
                </a:solidFill>
                <a:latin typeface="Aharoni" panose="02010803020104030203" pitchFamily="2" charset="-79"/>
                <a:cs typeface="Aharoni" panose="02010803020104030203" pitchFamily="2" charset="-79"/>
              </a:rPr>
              <a:t>January 07, 2022</a:t>
            </a:r>
          </a:p>
        </p:txBody>
      </p:sp>
      <p:sp>
        <p:nvSpPr>
          <p:cNvPr id="7" name="TextBox 6">
            <a:extLst>
              <a:ext uri="{FF2B5EF4-FFF2-40B4-BE49-F238E27FC236}">
                <a16:creationId xmlns:a16="http://schemas.microsoft.com/office/drawing/2014/main" id="{5B944A7D-1EC4-4FF1-8472-488EFE171011}"/>
              </a:ext>
            </a:extLst>
          </p:cNvPr>
          <p:cNvSpPr txBox="1"/>
          <p:nvPr/>
        </p:nvSpPr>
        <p:spPr>
          <a:xfrm>
            <a:off x="2514600" y="5135942"/>
            <a:ext cx="8025384" cy="954107"/>
          </a:xfrm>
          <a:prstGeom prst="rect">
            <a:avLst/>
          </a:prstGeom>
          <a:noFill/>
        </p:spPr>
        <p:txBody>
          <a:bodyPr wrap="square" rtlCol="0">
            <a:spAutoFit/>
          </a:bodyPr>
          <a:lstStyle/>
          <a:p>
            <a:r>
              <a:rPr lang="en-US" sz="2800" b="1" dirty="0">
                <a:solidFill>
                  <a:srgbClr val="222222"/>
                </a:solidFill>
                <a:latin typeface="Tahoma" panose="020B0604030504040204" pitchFamily="34" charset="0"/>
                <a:ea typeface="Tahoma" panose="020B0604030504040204" pitchFamily="34" charset="0"/>
                <a:cs typeface="Tahoma" panose="020B0604030504040204" pitchFamily="34" charset="0"/>
              </a:rPr>
              <a:t>Kamran Ansari, the company's 16-year-old CEO, and his sister, Nadia Ansari, 18</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697707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80428-9CCB-4C93-ABBC-2B22E6B80C64}"/>
              </a:ext>
            </a:extLst>
          </p:cNvPr>
          <p:cNvSpPr>
            <a:spLocks noGrp="1"/>
          </p:cNvSpPr>
          <p:nvPr>
            <p:ph type="title"/>
          </p:nvPr>
        </p:nvSpPr>
        <p:spPr>
          <a:xfrm>
            <a:off x="2743199" y="804519"/>
            <a:ext cx="6601969" cy="1049235"/>
          </a:xfrm>
        </p:spPr>
        <p:txBody>
          <a:bodyPr>
            <a:noAutofit/>
          </a:bodyPr>
          <a:lstStyle/>
          <a:p>
            <a:pPr algn="ctr"/>
            <a:r>
              <a:rPr lang="en-US" sz="3600" b="1" dirty="0">
                <a:solidFill>
                  <a:srgbClr val="333333"/>
                </a:solidFill>
                <a:effectLst/>
                <a:latin typeface="Aharoni" panose="02010803020104030203" pitchFamily="2" charset="-79"/>
                <a:ea typeface="Times New Roman" panose="02020603050405020304" pitchFamily="18" charset="0"/>
                <a:cs typeface="Aharoni" panose="02010803020104030203" pitchFamily="2" charset="-79"/>
              </a:rPr>
              <a:t>New c</a:t>
            </a:r>
            <a:r>
              <a:rPr lang="en-US" sz="3600" b="1" dirty="0">
                <a:solidFill>
                  <a:srgbClr val="212121"/>
                </a:solidFill>
                <a:effectLst/>
                <a:latin typeface="Aharoni" panose="02010803020104030203" pitchFamily="2" charset="-79"/>
                <a:ea typeface="Times New Roman" panose="02020603050405020304" pitchFamily="18" charset="0"/>
                <a:cs typeface="Aharoni" panose="02010803020104030203" pitchFamily="2" charset="-79"/>
              </a:rPr>
              <a:t>loud-based tools of </a:t>
            </a:r>
            <a:r>
              <a:rPr lang="en-US" sz="3600" b="1" dirty="0">
                <a:solidFill>
                  <a:srgbClr val="333333"/>
                </a:solidFill>
                <a:effectLst/>
                <a:latin typeface="Aharoni" panose="02010803020104030203" pitchFamily="2" charset="-79"/>
                <a:ea typeface="Times New Roman" panose="02020603050405020304" pitchFamily="18" charset="0"/>
                <a:cs typeface="Aharoni" panose="02010803020104030203" pitchFamily="2" charset="-79"/>
              </a:rPr>
              <a:t>Healthcare IT </a:t>
            </a:r>
            <a:endParaRPr lang="en-US" sz="3600" dirty="0">
              <a:latin typeface="Aharoni" panose="02010803020104030203" pitchFamily="2" charset="-79"/>
              <a:cs typeface="Aharoni" panose="02010803020104030203" pitchFamily="2" charset="-79"/>
            </a:endParaRPr>
          </a:p>
        </p:txBody>
      </p:sp>
      <p:sp>
        <p:nvSpPr>
          <p:cNvPr id="3" name="Content Placeholder 2">
            <a:extLst>
              <a:ext uri="{FF2B5EF4-FFF2-40B4-BE49-F238E27FC236}">
                <a16:creationId xmlns:a16="http://schemas.microsoft.com/office/drawing/2014/main" id="{8C609557-E005-4A49-939A-36C1D8758A05}"/>
              </a:ext>
            </a:extLst>
          </p:cNvPr>
          <p:cNvSpPr>
            <a:spLocks noGrp="1"/>
          </p:cNvSpPr>
          <p:nvPr>
            <p:ph idx="1"/>
          </p:nvPr>
        </p:nvSpPr>
        <p:spPr>
          <a:xfrm>
            <a:off x="1765738" y="2015732"/>
            <a:ext cx="8576441" cy="3450613"/>
          </a:xfrm>
        </p:spPr>
        <p:txBody>
          <a:bodyPr>
            <a:noAutofit/>
          </a:bodyPr>
          <a:lstStyle/>
          <a:p>
            <a:pPr marL="342900" marR="0" lvl="0" indent="-342900">
              <a:lnSpc>
                <a:spcPct val="107000"/>
              </a:lnSpc>
              <a:spcBef>
                <a:spcPts val="0"/>
              </a:spcBef>
              <a:spcAft>
                <a:spcPts val="1500"/>
              </a:spcAft>
              <a:buFont typeface="Symbol" panose="05050102010706020507" pitchFamily="18" charset="2"/>
              <a:buChar char=""/>
            </a:pPr>
            <a:r>
              <a:rPr lang="en-US" sz="2400"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New search technology of healthcare information,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1500"/>
              </a:spcAft>
              <a:buFont typeface="Courier New" panose="02070309020205020404" pitchFamily="49" charset="0"/>
              <a:buChar char="o"/>
            </a:pPr>
            <a:r>
              <a:rPr lang="en-US" sz="2400"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EHR generates a searchable timeline view of a patient's holistic medical records. EHR interoperability solutions. </a:t>
            </a:r>
          </a:p>
          <a:p>
            <a:pPr>
              <a:lnSpc>
                <a:spcPct val="107000"/>
              </a:lnSpc>
              <a:spcBef>
                <a:spcPts val="0"/>
              </a:spcBef>
              <a:spcAft>
                <a:spcPts val="1500"/>
              </a:spcAft>
            </a:pPr>
            <a:r>
              <a:rPr lang="en-US" sz="2400"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Improved EHR documentation and creation of stronger EHR networks, such as: Scribe speech-based documentation tools, and Embedded virtual assistant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Digital Doctor Pictures | Download Free Images on Unsplash">
            <a:extLst>
              <a:ext uri="{FF2B5EF4-FFF2-40B4-BE49-F238E27FC236}">
                <a16:creationId xmlns:a16="http://schemas.microsoft.com/office/drawing/2014/main" id="{502F056A-3E0E-416D-92B0-8E836E32ED4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05943"/>
            <a:ext cx="2743200" cy="1828800"/>
          </a:xfrm>
          <a:prstGeom prst="rect">
            <a:avLst/>
          </a:prstGeom>
          <a:noFill/>
          <a:ln>
            <a:noFill/>
          </a:ln>
        </p:spPr>
      </p:pic>
      <p:pic>
        <p:nvPicPr>
          <p:cNvPr id="5" name="Picture 4" descr="What Does The Future Of Healthcare Look Like?">
            <a:extLst>
              <a:ext uri="{FF2B5EF4-FFF2-40B4-BE49-F238E27FC236}">
                <a16:creationId xmlns:a16="http://schemas.microsoft.com/office/drawing/2014/main" id="{7EE3020F-7722-4352-AD2A-8B8F0070E32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48801" y="105943"/>
            <a:ext cx="2743200" cy="1828800"/>
          </a:xfrm>
          <a:prstGeom prst="rect">
            <a:avLst/>
          </a:prstGeom>
          <a:noFill/>
          <a:ln>
            <a:noFill/>
          </a:ln>
        </p:spPr>
      </p:pic>
    </p:spTree>
    <p:extLst>
      <p:ext uri="{BB962C8B-B14F-4D97-AF65-F5344CB8AC3E}">
        <p14:creationId xmlns:p14="http://schemas.microsoft.com/office/powerpoint/2010/main" val="120948237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37A92-7CDD-4C4B-B4ED-286C8E44D2CC}"/>
              </a:ext>
            </a:extLst>
          </p:cNvPr>
          <p:cNvSpPr>
            <a:spLocks noGrp="1"/>
          </p:cNvSpPr>
          <p:nvPr>
            <p:ph type="title"/>
          </p:nvPr>
        </p:nvSpPr>
        <p:spPr>
          <a:xfrm>
            <a:off x="6688252" y="2324100"/>
            <a:ext cx="5503747" cy="2514599"/>
          </a:xfrm>
        </p:spPr>
        <p:txBody>
          <a:bodyPr>
            <a:normAutofit fontScale="90000"/>
          </a:bodyPr>
          <a:lstStyle/>
          <a:p>
            <a:pPr algn="ctr"/>
            <a:r>
              <a:rPr lang="en-US" sz="4400" b="1" i="0" dirty="0">
                <a:solidFill>
                  <a:schemeClr val="accent1">
                    <a:lumMod val="50000"/>
                  </a:schemeClr>
                </a:solidFill>
                <a:effectLst/>
                <a:latin typeface="Aharoni" panose="02010803020104030203" pitchFamily="2" charset="-79"/>
                <a:cs typeface="Aharoni" panose="02010803020104030203" pitchFamily="2" charset="-79"/>
              </a:rPr>
              <a:t>Grace The Humanoid Robot Healthcare Assistant</a:t>
            </a:r>
            <a:br>
              <a:rPr lang="en-US" b="1" i="0" dirty="0">
                <a:solidFill>
                  <a:srgbClr val="272829"/>
                </a:solidFill>
                <a:effectLst/>
                <a:latin typeface="Raleway" pitchFamily="2" charset="0"/>
              </a:rPr>
            </a:br>
            <a:endParaRPr lang="en-US" dirty="0"/>
          </a:p>
        </p:txBody>
      </p:sp>
      <p:pic>
        <p:nvPicPr>
          <p:cNvPr id="1026" name="Picture 2" descr="Grace The Humanoid Robot Healthcare Assistant &amp; SingularityNET">
            <a:extLst>
              <a:ext uri="{FF2B5EF4-FFF2-40B4-BE49-F238E27FC236}">
                <a16:creationId xmlns:a16="http://schemas.microsoft.com/office/drawing/2014/main" id="{8B8ADF31-D776-4DD2-8167-155EF4E906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328" y="80620"/>
            <a:ext cx="6378085" cy="530812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7F9B7ECE-7109-489C-BF11-5FF1ADCBFAF2}"/>
              </a:ext>
            </a:extLst>
          </p:cNvPr>
          <p:cNvSpPr txBox="1"/>
          <p:nvPr/>
        </p:nvSpPr>
        <p:spPr>
          <a:xfrm>
            <a:off x="706553" y="5583440"/>
            <a:ext cx="5713298" cy="523220"/>
          </a:xfrm>
          <a:prstGeom prst="rect">
            <a:avLst/>
          </a:prstGeom>
          <a:noFill/>
        </p:spPr>
        <p:txBody>
          <a:bodyPr wrap="square">
            <a:spAutoFit/>
          </a:bodyPr>
          <a:lstStyle/>
          <a:p>
            <a:r>
              <a:rPr lang="en-US" sz="2800" b="1" dirty="0">
                <a:solidFill>
                  <a:srgbClr val="003399"/>
                </a:solidFill>
                <a:hlinkClick r:id="rId3">
                  <a:extLst>
                    <a:ext uri="{A12FA001-AC4F-418D-AE19-62706E023703}">
                      <ahyp:hlinkClr xmlns:ahyp="http://schemas.microsoft.com/office/drawing/2018/hyperlinkcolor" val="tx"/>
                    </a:ext>
                  </a:extLst>
                </a:hlinkClick>
              </a:rPr>
              <a:t>https://youtu.be/UWWttwpD-yQ</a:t>
            </a:r>
            <a:endParaRPr lang="en-US" sz="2800" b="1" dirty="0">
              <a:solidFill>
                <a:srgbClr val="003399"/>
              </a:solidFill>
            </a:endParaRPr>
          </a:p>
        </p:txBody>
      </p:sp>
    </p:spTree>
    <p:extLst>
      <p:ext uri="{BB962C8B-B14F-4D97-AF65-F5344CB8AC3E}">
        <p14:creationId xmlns:p14="http://schemas.microsoft.com/office/powerpoint/2010/main" val="96154730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56C83-1855-1100-FA0C-9D460FA3898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325A2CE-BAC6-A4C5-9A17-98ADBB849117}"/>
              </a:ext>
            </a:extLst>
          </p:cNvPr>
          <p:cNvSpPr>
            <a:spLocks noGrp="1"/>
          </p:cNvSpPr>
          <p:nvPr>
            <p:ph idx="1"/>
          </p:nvPr>
        </p:nvSpPr>
        <p:spPr/>
        <p:txBody>
          <a:bodyPr/>
          <a:lstStyle/>
          <a:p>
            <a:endParaRPr lang="en-US"/>
          </a:p>
        </p:txBody>
      </p:sp>
      <p:pic>
        <p:nvPicPr>
          <p:cNvPr id="6146" name="Picture 2">
            <a:extLst>
              <a:ext uri="{FF2B5EF4-FFF2-40B4-BE49-F238E27FC236}">
                <a16:creationId xmlns:a16="http://schemas.microsoft.com/office/drawing/2014/main" id="{D2A2CCD4-074E-B4D4-3191-120CE49936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23551"/>
            <a:ext cx="12192001" cy="62103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FD30846-90B1-5CBA-1397-5E1562934886}"/>
              </a:ext>
            </a:extLst>
          </p:cNvPr>
          <p:cNvSpPr txBox="1"/>
          <p:nvPr/>
        </p:nvSpPr>
        <p:spPr>
          <a:xfrm>
            <a:off x="969264" y="6342843"/>
            <a:ext cx="9436608" cy="461665"/>
          </a:xfrm>
          <a:prstGeom prst="rect">
            <a:avLst/>
          </a:prstGeom>
          <a:noFill/>
        </p:spPr>
        <p:txBody>
          <a:bodyPr wrap="square">
            <a:spAutoFit/>
          </a:bodyPr>
          <a:lstStyle/>
          <a:p>
            <a:pPr algn="ctr"/>
            <a:r>
              <a:rPr lang="en-US" sz="2400" dirty="0">
                <a:solidFill>
                  <a:schemeClr val="bg1"/>
                </a:solidFill>
              </a:rPr>
              <a:t>https://chartrequest.com/improving-patient-experience-2023/</a:t>
            </a:r>
          </a:p>
        </p:txBody>
      </p:sp>
    </p:spTree>
    <p:extLst>
      <p:ext uri="{BB962C8B-B14F-4D97-AF65-F5344CB8AC3E}">
        <p14:creationId xmlns:p14="http://schemas.microsoft.com/office/powerpoint/2010/main" val="407641683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0D3B1-0E31-8AF6-A920-51497F6F07F9}"/>
              </a:ext>
            </a:extLst>
          </p:cNvPr>
          <p:cNvSpPr>
            <a:spLocks noGrp="1"/>
          </p:cNvSpPr>
          <p:nvPr>
            <p:ph type="title"/>
          </p:nvPr>
        </p:nvSpPr>
        <p:spPr>
          <a:xfrm>
            <a:off x="1451579" y="419101"/>
            <a:ext cx="9603275" cy="1257299"/>
          </a:xfrm>
          <a:solidFill>
            <a:schemeClr val="bg1">
              <a:lumMod val="75000"/>
            </a:schemeClr>
          </a:solidFill>
        </p:spPr>
        <p:txBody>
          <a:bodyPr>
            <a:noAutofit/>
          </a:bodyPr>
          <a:lstStyle/>
          <a:p>
            <a:pPr algn="ctr"/>
            <a:r>
              <a:rPr lang="en-US" sz="4000" b="1" i="0" dirty="0">
                <a:solidFill>
                  <a:schemeClr val="accent1">
                    <a:lumMod val="50000"/>
                  </a:schemeClr>
                </a:solidFill>
                <a:effectLst/>
                <a:latin typeface="Aharoni" panose="02010803020104030203" pitchFamily="2" charset="-79"/>
                <a:cs typeface="Aharoni" panose="02010803020104030203" pitchFamily="2" charset="-79"/>
              </a:rPr>
              <a:t>Prioritize Improving the </a:t>
            </a:r>
            <a:br>
              <a:rPr lang="en-US" sz="4000" b="1" i="0" dirty="0">
                <a:solidFill>
                  <a:schemeClr val="accent1">
                    <a:lumMod val="50000"/>
                  </a:schemeClr>
                </a:solidFill>
                <a:effectLst/>
                <a:latin typeface="Aharoni" panose="02010803020104030203" pitchFamily="2" charset="-79"/>
                <a:cs typeface="Aharoni" panose="02010803020104030203" pitchFamily="2" charset="-79"/>
              </a:rPr>
            </a:br>
            <a:r>
              <a:rPr lang="en-US" sz="4000" b="1" i="0" dirty="0">
                <a:solidFill>
                  <a:schemeClr val="accent1">
                    <a:lumMod val="50000"/>
                  </a:schemeClr>
                </a:solidFill>
                <a:effectLst/>
                <a:latin typeface="Aharoni" panose="02010803020104030203" pitchFamily="2" charset="-79"/>
                <a:cs typeface="Aharoni" panose="02010803020104030203" pitchFamily="2" charset="-79"/>
              </a:rPr>
              <a:t>Patient Experience</a:t>
            </a:r>
            <a:endParaRPr lang="en-US" sz="4000" dirty="0">
              <a:solidFill>
                <a:schemeClr val="accent1">
                  <a:lumMod val="50000"/>
                </a:schemeClr>
              </a:solidFill>
              <a:latin typeface="Aharoni" panose="02010803020104030203" pitchFamily="2" charset="-79"/>
              <a:cs typeface="Aharoni" panose="02010803020104030203" pitchFamily="2" charset="-79"/>
            </a:endParaRPr>
          </a:p>
        </p:txBody>
      </p:sp>
      <p:sp>
        <p:nvSpPr>
          <p:cNvPr id="4" name="TextBox 3">
            <a:extLst>
              <a:ext uri="{FF2B5EF4-FFF2-40B4-BE49-F238E27FC236}">
                <a16:creationId xmlns:a16="http://schemas.microsoft.com/office/drawing/2014/main" id="{99A5FD08-B688-CB98-D76E-E7D2FEEB081A}"/>
              </a:ext>
            </a:extLst>
          </p:cNvPr>
          <p:cNvSpPr txBox="1"/>
          <p:nvPr/>
        </p:nvSpPr>
        <p:spPr>
          <a:xfrm>
            <a:off x="1451578" y="1878072"/>
            <a:ext cx="9603276" cy="4154984"/>
          </a:xfrm>
          <a:prstGeom prst="rect">
            <a:avLst/>
          </a:prstGeom>
          <a:noFill/>
        </p:spPr>
        <p:txBody>
          <a:bodyPr wrap="square">
            <a:spAutoFit/>
          </a:bodyPr>
          <a:lstStyle/>
          <a:p>
            <a:pPr marL="457200" indent="-457200">
              <a:buFont typeface="+mj-lt"/>
              <a:buAutoNum type="arabicPeriod"/>
            </a:pPr>
            <a:r>
              <a:rPr lang="en-US" sz="2400" b="1" i="0" dirty="0">
                <a:effectLst/>
                <a:latin typeface="Tahoma" panose="020B0604030504040204" pitchFamily="34" charset="0"/>
                <a:ea typeface="Tahoma" panose="020B0604030504040204" pitchFamily="34" charset="0"/>
                <a:cs typeface="Tahoma" panose="020B0604030504040204" pitchFamily="34" charset="0"/>
              </a:rPr>
              <a:t>Patient Satisfaction </a:t>
            </a:r>
            <a:r>
              <a:rPr lang="en-US" sz="2400" dirty="0">
                <a:latin typeface="Tahoma" panose="020B0604030504040204" pitchFamily="34" charset="0"/>
                <a:ea typeface="Tahoma" panose="020B0604030504040204" pitchFamily="34" charset="0"/>
                <a:cs typeface="Tahoma" panose="020B0604030504040204" pitchFamily="34" charset="0"/>
              </a:rPr>
              <a:t>(feel heard, respected, actively involved in their care)</a:t>
            </a:r>
            <a:endParaRPr lang="en-US" sz="2400" b="1" i="0" dirty="0">
              <a:effectLst/>
              <a:latin typeface="Tahoma" panose="020B0604030504040204" pitchFamily="34" charset="0"/>
              <a:ea typeface="Tahoma" panose="020B0604030504040204" pitchFamily="34" charset="0"/>
              <a:cs typeface="Tahoma" panose="020B0604030504040204" pitchFamily="34" charset="0"/>
            </a:endParaRPr>
          </a:p>
          <a:p>
            <a:pPr marL="457200" indent="-457200" algn="l">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Patient </a:t>
            </a:r>
            <a:r>
              <a:rPr lang="en-US" sz="2400" b="1" i="0" dirty="0">
                <a:effectLst/>
                <a:latin typeface="Tahoma" panose="020B0604030504040204" pitchFamily="34" charset="0"/>
                <a:ea typeface="Tahoma" panose="020B0604030504040204" pitchFamily="34" charset="0"/>
                <a:cs typeface="Tahoma" panose="020B0604030504040204" pitchFamily="34" charset="0"/>
              </a:rPr>
              <a:t>Loyalty </a:t>
            </a:r>
            <a:r>
              <a:rPr lang="en-US" sz="2400" i="0" dirty="0">
                <a:effectLst/>
                <a:latin typeface="Tahoma" panose="020B0604030504040204" pitchFamily="34" charset="0"/>
                <a:ea typeface="Tahoma" panose="020B0604030504040204" pitchFamily="34" charset="0"/>
                <a:cs typeface="Tahoma" panose="020B0604030504040204" pitchFamily="34" charset="0"/>
              </a:rPr>
              <a:t>(s</a:t>
            </a:r>
            <a:r>
              <a:rPr lang="en-US" sz="2400" b="0" i="0" dirty="0">
                <a:effectLst/>
                <a:latin typeface="Tahoma" panose="020B0604030504040204" pitchFamily="34" charset="0"/>
                <a:ea typeface="Tahoma" panose="020B0604030504040204" pitchFamily="34" charset="0"/>
                <a:cs typeface="Tahoma" panose="020B0604030504040204" pitchFamily="34" charset="0"/>
              </a:rPr>
              <a:t>atisfied patients are more likely to become loyal)</a:t>
            </a:r>
            <a:endParaRPr lang="en-US" sz="2400" dirty="0">
              <a:latin typeface="Tahoma" panose="020B0604030504040204" pitchFamily="34" charset="0"/>
              <a:ea typeface="Tahoma" panose="020B0604030504040204" pitchFamily="34" charset="0"/>
              <a:cs typeface="Tahoma" panose="020B0604030504040204" pitchFamily="34" charset="0"/>
            </a:endParaRPr>
          </a:p>
          <a:p>
            <a:pPr marL="457200" indent="-457200" algn="l">
              <a:buAutoNum type="arabicPeriod" startAt="2"/>
            </a:pPr>
            <a:r>
              <a:rPr lang="en-US" sz="2400" b="1" i="0" dirty="0">
                <a:effectLst/>
                <a:latin typeface="Tahoma" panose="020B0604030504040204" pitchFamily="34" charset="0"/>
                <a:ea typeface="Tahoma" panose="020B0604030504040204" pitchFamily="34" charset="0"/>
                <a:cs typeface="Tahoma" panose="020B0604030504040204" pitchFamily="34" charset="0"/>
              </a:rPr>
              <a:t>Improved Health Outcomes </a:t>
            </a:r>
            <a:r>
              <a:rPr lang="en-US" sz="2400" i="0" dirty="0">
                <a:effectLst/>
                <a:latin typeface="Tahoma" panose="020B0604030504040204" pitchFamily="34" charset="0"/>
                <a:ea typeface="Tahoma" panose="020B0604030504040204" pitchFamily="34" charset="0"/>
                <a:cs typeface="Tahoma" panose="020B0604030504040204" pitchFamily="34" charset="0"/>
              </a:rPr>
              <a:t>(</a:t>
            </a:r>
            <a:r>
              <a:rPr lang="en-US" sz="2400" b="0" i="0" dirty="0">
                <a:effectLst/>
                <a:latin typeface="Tahoma" panose="020B0604030504040204" pitchFamily="34" charset="0"/>
                <a:ea typeface="Tahoma" panose="020B0604030504040204" pitchFamily="34" charset="0"/>
                <a:cs typeface="Tahoma" panose="020B0604030504040204" pitchFamily="34" charset="0"/>
              </a:rPr>
              <a:t>patient-centered approach that focuses on enhancing the patient experience contributes to improved health outcomes)</a:t>
            </a:r>
            <a:endParaRPr lang="en-US" sz="2400" dirty="0">
              <a:latin typeface="Tahoma" panose="020B0604030504040204" pitchFamily="34" charset="0"/>
              <a:ea typeface="Tahoma" panose="020B0604030504040204" pitchFamily="34" charset="0"/>
              <a:cs typeface="Tahoma" panose="020B0604030504040204" pitchFamily="34" charset="0"/>
            </a:endParaRPr>
          </a:p>
          <a:p>
            <a:pPr marL="457200" indent="-457200">
              <a:buFontTx/>
              <a:buAutoNum type="arabicPeriod" startAt="2"/>
            </a:pPr>
            <a:r>
              <a:rPr lang="en-US" sz="2400" b="1" i="0" dirty="0">
                <a:effectLst/>
                <a:latin typeface="Tahoma" panose="020B0604030504040204" pitchFamily="34" charset="0"/>
                <a:ea typeface="Tahoma" panose="020B0604030504040204" pitchFamily="34" charset="0"/>
                <a:cs typeface="Tahoma" panose="020B0604030504040204" pitchFamily="34" charset="0"/>
              </a:rPr>
              <a:t>Enhanced Patient Engagement and Empowerment</a:t>
            </a:r>
          </a:p>
          <a:p>
            <a:pPr marL="457200" indent="-457200">
              <a:buFontTx/>
              <a:buAutoNum type="arabicPeriod" startAt="2"/>
            </a:pPr>
            <a:r>
              <a:rPr lang="en-US" sz="2400" b="1" i="0" dirty="0">
                <a:effectLst/>
                <a:latin typeface="Tahoma" panose="020B0604030504040204" pitchFamily="34" charset="0"/>
                <a:ea typeface="Tahoma" panose="020B0604030504040204" pitchFamily="34" charset="0"/>
                <a:cs typeface="Tahoma" panose="020B0604030504040204" pitchFamily="34" charset="0"/>
              </a:rPr>
              <a:t>Financial Considerations </a:t>
            </a:r>
          </a:p>
          <a:p>
            <a:pPr marL="457200" indent="-457200">
              <a:buFontTx/>
              <a:buAutoNum type="arabicPeriod" startAt="2"/>
            </a:pPr>
            <a:r>
              <a:rPr lang="en-US" sz="2400" b="1" i="0" dirty="0">
                <a:effectLst/>
                <a:latin typeface="Tahoma" panose="020B0604030504040204" pitchFamily="34" charset="0"/>
                <a:ea typeface="Tahoma" panose="020B0604030504040204" pitchFamily="34" charset="0"/>
                <a:cs typeface="Tahoma" panose="020B0604030504040204" pitchFamily="34" charset="0"/>
              </a:rPr>
              <a:t>Regulatory and Reimbursement Landscape</a:t>
            </a:r>
            <a:endParaRPr lang="en-US" sz="2400" dirty="0">
              <a:latin typeface="Tahoma" panose="020B0604030504040204" pitchFamily="34" charset="0"/>
              <a:ea typeface="Tahoma" panose="020B0604030504040204" pitchFamily="34" charset="0"/>
              <a:cs typeface="Tahoma" panose="020B0604030504040204" pitchFamily="34" charset="0"/>
            </a:endParaRPr>
          </a:p>
          <a:p>
            <a:pPr algn="l"/>
            <a:endParaRPr lang="en-US" sz="2400" b="0" i="0" dirty="0">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897077340"/>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Gallery</Template>
  <TotalTime>3888</TotalTime>
  <Words>5963</Words>
  <Application>Microsoft Office PowerPoint</Application>
  <PresentationFormat>Widescreen</PresentationFormat>
  <Paragraphs>583</Paragraphs>
  <Slides>124</Slides>
  <Notes>28</Notes>
  <HiddenSlides>0</HiddenSlides>
  <MMClips>0</MMClips>
  <ScaleCrop>false</ScaleCrop>
  <HeadingPairs>
    <vt:vector size="6" baseType="variant">
      <vt:variant>
        <vt:lpstr>Fonts Used</vt:lpstr>
      </vt:variant>
      <vt:variant>
        <vt:i4>34</vt:i4>
      </vt:variant>
      <vt:variant>
        <vt:lpstr>Theme</vt:lpstr>
      </vt:variant>
      <vt:variant>
        <vt:i4>1</vt:i4>
      </vt:variant>
      <vt:variant>
        <vt:lpstr>Slide Titles</vt:lpstr>
      </vt:variant>
      <vt:variant>
        <vt:i4>124</vt:i4>
      </vt:variant>
    </vt:vector>
  </HeadingPairs>
  <TitlesOfParts>
    <vt:vector size="159" baseType="lpstr">
      <vt:lpstr>Aharoni</vt:lpstr>
      <vt:lpstr>Amasis MT Pro Black</vt:lpstr>
      <vt:lpstr>Amazon Ember</vt:lpstr>
      <vt:lpstr>Arial</vt:lpstr>
      <vt:lpstr>Arial</vt:lpstr>
      <vt:lpstr>Assistant</vt:lpstr>
      <vt:lpstr>Calibri</vt:lpstr>
      <vt:lpstr>Cambria Math</vt:lpstr>
      <vt:lpstr>Courier New</vt:lpstr>
      <vt:lpstr>Georgia</vt:lpstr>
      <vt:lpstr>Gill Sans MT</vt:lpstr>
      <vt:lpstr>Helvetica</vt:lpstr>
      <vt:lpstr>IBM Plex Sans</vt:lpstr>
      <vt:lpstr>inherit</vt:lpstr>
      <vt:lpstr>Lato</vt:lpstr>
      <vt:lpstr>Merriweather</vt:lpstr>
      <vt:lpstr>Open Sans</vt:lpstr>
      <vt:lpstr>Open Sans</vt:lpstr>
      <vt:lpstr>Overpass</vt:lpstr>
      <vt:lpstr>Oxygen</vt:lpstr>
      <vt:lpstr>Raleway</vt:lpstr>
      <vt:lpstr>Roboto</vt:lpstr>
      <vt:lpstr>Segoe UI</vt:lpstr>
      <vt:lpstr>source-serif-pro</vt:lpstr>
      <vt:lpstr>Symbol</vt:lpstr>
      <vt:lpstr>System Font Regular</vt:lpstr>
      <vt:lpstr>Tahoma</vt:lpstr>
      <vt:lpstr>Times New Roman</vt:lpstr>
      <vt:lpstr>ui-sans-serif</vt:lpstr>
      <vt:lpstr>var( --e-global-typography-25e4094-font-family )</vt:lpstr>
      <vt:lpstr>var( --e-global-typography-f1b2333-font-family )</vt:lpstr>
      <vt:lpstr>var( --e-global-typography-fefc6ee-font-family )</vt:lpstr>
      <vt:lpstr>Wingdings</vt:lpstr>
      <vt:lpstr>Yellix</vt:lpstr>
      <vt:lpstr>Gallery</vt:lpstr>
      <vt:lpstr>Medical  Records – medical-Legal Aspects  S. Sandy Sanbar, MD, PhD, JD, FCLM, DABLM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federal law, Rules &amp; regulations</vt:lpstr>
      <vt:lpstr>HHS ONC Rule  The 21st Century Cures Act federal law became law in late 2016, </vt:lpstr>
      <vt:lpstr>21st Century Cures Act  also address mental health</vt:lpstr>
      <vt:lpstr>PowerPoint Presentation</vt:lpstr>
      <vt:lpstr> U.S. Core Data for Interoperability  (USCDI)  December 31, 2023 (Compliance date) </vt:lpstr>
      <vt:lpstr>ONC &amp; CMS rules apply to</vt:lpstr>
      <vt:lpstr>PowerPoint Presentation</vt:lpstr>
      <vt:lpstr>PowerPoint Presentation</vt:lpstr>
      <vt:lpstr>   Overall goals of the rules</vt:lpstr>
      <vt:lpstr> Definitions</vt:lpstr>
      <vt:lpstr>Interoperability element </vt:lpstr>
      <vt:lpstr>Permissible purpose  And USE</vt:lpstr>
      <vt:lpstr>Electronic health information (EHI) </vt:lpstr>
      <vt:lpstr>EVALUATION OF claim or report of information blocking</vt:lpstr>
      <vt:lpstr>delay in fulfilling a request for access, exchange, or use of EHI</vt:lpstr>
      <vt:lpstr>Interference</vt:lpstr>
      <vt:lpstr> “not” Interference with the access, exchange, or use of EHI if:</vt:lpstr>
      <vt:lpstr> Non-Certified vs. Certified EHR systems </vt:lpstr>
      <vt:lpstr>PowerPoint Presentation</vt:lpstr>
      <vt:lpstr>PowerPoint Presentation</vt:lpstr>
      <vt:lpstr>PowerPoint Presentation</vt:lpstr>
      <vt:lpstr> Information Blocking Exceptions</vt:lpstr>
      <vt:lpstr> Infeasibility Exception to Information Blocking</vt:lpstr>
      <vt:lpstr> Infeasibility Exception cont’d</vt:lpstr>
      <vt:lpstr> Privacy exception to Information Blocking</vt:lpstr>
      <vt:lpstr>  Preventing Harm Exception to Information Blocking</vt:lpstr>
      <vt:lpstr>Recordkeeping/Patient Communication Strategies for Adapting to Immediate Direct Patient Access</vt:lpstr>
      <vt:lpstr> Resources - ONC Rule and CMS Rule</vt:lpstr>
      <vt:lpstr>PowerPoint Presentation</vt:lpstr>
      <vt:lpstr>PowerPoint Presentation</vt:lpstr>
      <vt:lpstr>Why Do People Request the  Release of Information?</vt:lpstr>
      <vt:lpstr> ROI Process for Medical Records</vt:lpstr>
      <vt:lpstr> ROI Process for Medical Records </vt:lpstr>
      <vt:lpstr> ROI Process for Medical Records </vt:lpstr>
      <vt:lpstr> ROI Process for Medical Records </vt:lpstr>
      <vt:lpstr> ROI Process for Medical Records </vt:lpstr>
      <vt:lpstr> Key considerations for “ROI” Billing</vt:lpstr>
      <vt:lpstr> Patients’ Rights under HIPAA </vt:lpstr>
      <vt:lpstr> ROI State Laws</vt:lpstr>
      <vt:lpstr> types of “ROI” Requests</vt:lpstr>
      <vt:lpstr>PowerPoint Presentation</vt:lpstr>
      <vt:lpstr>HIPPA Compliance  What areas have been identified by the HHS Office for Civil Rights as essential elements of an effective HIPAA compliance program? </vt:lpstr>
      <vt:lpstr>1. There are six Required Annual Audits/Assessments</vt:lpstr>
      <vt:lpstr>2. Document Gaps</vt:lpstr>
      <vt:lpstr> 3. Remediation plans</vt:lpstr>
      <vt:lpstr>4. Staff training</vt:lpstr>
      <vt:lpstr>5. Policies and Procedures</vt:lpstr>
      <vt:lpstr>6. Vendors and business associates</vt:lpstr>
      <vt:lpstr>7. HIPAA breaches (violations)</vt:lpstr>
      <vt:lpstr>PowerPoint Presentation</vt:lpstr>
      <vt:lpstr>PowerPoint Presentation</vt:lpstr>
      <vt:lpstr>HHS OIG Information Blocking Final Rule Implements Penalties</vt:lpstr>
      <vt:lpstr>How Will the OIG Investigate Information Blocking Claims? </vt:lpstr>
      <vt:lpstr> OIG process followed for investigating each information-blocking claim</vt:lpstr>
      <vt:lpstr>Medical Fraud &amp; Medical Abuse</vt:lpstr>
      <vt:lpstr>Medical Fraud</vt:lpstr>
      <vt:lpstr>Medical Fraud (Cont’d)</vt:lpstr>
      <vt:lpstr>Abuse</vt:lpstr>
      <vt:lpstr>False Claims Act (FCA) 31 USC 3729-33</vt:lpstr>
      <vt:lpstr>FCA - “Knowingly” means:</vt:lpstr>
      <vt:lpstr>Examples of  “Knowingly”</vt:lpstr>
      <vt:lpstr>FCA - “False or Fraudulent” means</vt:lpstr>
      <vt:lpstr>Examples of “False” Claim Types</vt:lpstr>
      <vt:lpstr>FCA: Non-covered Conduct </vt:lpstr>
      <vt:lpstr>FCA Civil Damages &amp; Penalties</vt:lpstr>
      <vt:lpstr>Qui Tam (Whistleblower) Actions</vt:lpstr>
      <vt:lpstr>FCA - Relator Recovery</vt:lpstr>
      <vt:lpstr>FCA Relator Recovery (continued)</vt:lpstr>
      <vt:lpstr>FCA Lawsuits may settle</vt:lpstr>
      <vt:lpstr>PowerPoint Presentation</vt:lpstr>
      <vt:lpstr>EHR – EMR: Role of  Artificial Intelligence (AI)</vt:lpstr>
      <vt:lpstr>PowerPoint Presentation</vt:lpstr>
      <vt:lpstr>PowerPoint Presentation</vt:lpstr>
      <vt:lpstr>PowerPoint Presentation</vt:lpstr>
      <vt:lpstr>Top Technology Innovations Supporting EHR Optimization</vt:lpstr>
      <vt:lpstr>Ethics of healthcare technology</vt:lpstr>
      <vt:lpstr>PowerPoint Presentation</vt:lpstr>
      <vt:lpstr>PowerPoint Presentation</vt:lpstr>
      <vt:lpstr> Body-Worn Camera </vt:lpstr>
      <vt:lpstr> Telemedicine (TM)</vt:lpstr>
      <vt:lpstr>PowerPoint Presentation</vt:lpstr>
      <vt:lpstr>PowerPoint Presentation</vt:lpstr>
      <vt:lpstr>PowerPoint Presentation</vt:lpstr>
      <vt:lpstr>New cloud-based tools of Healthcare IT </vt:lpstr>
      <vt:lpstr>Grace The Humanoid Robot Healthcare Assistant </vt:lpstr>
      <vt:lpstr>PowerPoint Presentation</vt:lpstr>
      <vt:lpstr>Prioritize Improving the  Patient Experience</vt:lpstr>
      <vt:lpstr>1. make patients feel care is more accessible and convenient by Embracing telehealth</vt:lpstr>
      <vt:lpstr>1, make patients feel care is more accessible and convenient</vt:lpstr>
      <vt:lpstr>PowerPoint Presentation</vt:lpstr>
      <vt:lpstr>PowerPoint Presentation</vt:lpstr>
      <vt:lpstr>  what is AI? </vt:lpstr>
      <vt:lpstr>Major AI Types in 2023</vt:lpstr>
      <vt:lpstr>PowerPoint Presentation</vt:lpstr>
      <vt:lpstr>Healthcare chatbots </vt:lpstr>
      <vt:lpstr>Examples of health chatbots</vt:lpstr>
      <vt:lpstr> ten uses of Medical Chatbots and  AI backed health assistants</vt:lpstr>
      <vt:lpstr>PowerPoint Presentation</vt:lpstr>
      <vt:lpstr>Medical Virtual Assistant  </vt:lpstr>
      <vt:lpstr>Benefits of a medical virtual assistant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Shafeek Sandy Sanbar</dc:creator>
  <cp:lastModifiedBy>Sandy Sanbar</cp:lastModifiedBy>
  <cp:revision>51</cp:revision>
  <dcterms:created xsi:type="dcterms:W3CDTF">2022-03-11T02:08:55Z</dcterms:created>
  <dcterms:modified xsi:type="dcterms:W3CDTF">2023-08-10T04:25:13Z</dcterms:modified>
</cp:coreProperties>
</file>