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3"/>
  </p:notesMasterIdLst>
  <p:handoutMasterIdLst>
    <p:handoutMasterId r:id="rId44"/>
  </p:handoutMasterIdLst>
  <p:sldIdLst>
    <p:sldId id="270" r:id="rId2"/>
    <p:sldId id="271" r:id="rId3"/>
    <p:sldId id="336" r:id="rId4"/>
    <p:sldId id="334" r:id="rId5"/>
    <p:sldId id="335" r:id="rId6"/>
    <p:sldId id="337" r:id="rId7"/>
    <p:sldId id="338" r:id="rId8"/>
    <p:sldId id="341" r:id="rId9"/>
    <p:sldId id="342" r:id="rId10"/>
    <p:sldId id="34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347" r:id="rId20"/>
    <p:sldId id="348" r:id="rId21"/>
    <p:sldId id="350" r:id="rId22"/>
    <p:sldId id="349" r:id="rId23"/>
    <p:sldId id="354" r:id="rId24"/>
    <p:sldId id="355" r:id="rId25"/>
    <p:sldId id="356" r:id="rId26"/>
    <p:sldId id="361" r:id="rId27"/>
    <p:sldId id="286" r:id="rId28"/>
    <p:sldId id="287" r:id="rId29"/>
    <p:sldId id="365" r:id="rId30"/>
    <p:sldId id="366" r:id="rId31"/>
    <p:sldId id="288" r:id="rId32"/>
    <p:sldId id="290" r:id="rId33"/>
    <p:sldId id="367" r:id="rId34"/>
    <p:sldId id="368" r:id="rId35"/>
    <p:sldId id="449" r:id="rId36"/>
    <p:sldId id="450" r:id="rId37"/>
    <p:sldId id="451" r:id="rId38"/>
    <p:sldId id="452" r:id="rId39"/>
    <p:sldId id="454" r:id="rId40"/>
    <p:sldId id="455" r:id="rId41"/>
    <p:sldId id="45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768A9"/>
    <a:srgbClr val="740236"/>
    <a:srgbClr val="A8036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9" autoAdjust="0"/>
    <p:restoredTop sz="82331" autoAdjust="0"/>
  </p:normalViewPr>
  <p:slideViewPr>
    <p:cSldViewPr>
      <p:cViewPr varScale="1">
        <p:scale>
          <a:sx n="51" d="100"/>
          <a:sy n="51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9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C8B4F7-41A1-49E2-A166-15F9323FA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7258F1-9935-48FA-8302-4D2A4FAC39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723395/#R3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cbi.nlm.nih.gov/pmc/articles/PMC3723395/#R6" TargetMode="External"/><Relationship Id="rId5" Type="http://schemas.openxmlformats.org/officeDocument/2006/relationships/hyperlink" Target="https://www.ncbi.nlm.nih.gov/pmc/articles/PMC3723395/#R5" TargetMode="External"/><Relationship Id="rId4" Type="http://schemas.openxmlformats.org/officeDocument/2006/relationships/hyperlink" Target="https://www.ncbi.nlm.nih.gov/pmc/articles/PMC3723395/#R4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EDEBD-D561-48CE-922C-C37F7E3C1134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245B4-80B2-4EEA-A795-4FEEE23BDC09}" type="slidenum">
              <a:rPr lang="en-US"/>
              <a:pPr/>
              <a:t>10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81821-69E5-4A3D-8666-72EA8A4CC35A}" type="slidenum">
              <a:rPr lang="en-US"/>
              <a:pPr/>
              <a:t>11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C1FBE-9399-4081-BC89-91A5968F31E5}" type="slidenum">
              <a:rPr lang="en-US"/>
              <a:pPr/>
              <a:t>12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415E5-FBE5-4E79-AF27-351CA126831C}" type="slidenum">
              <a:rPr lang="en-US"/>
              <a:pPr/>
              <a:t>13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5D366-E0CF-4800-8C57-3FD68429371C}" type="slidenum">
              <a:rPr lang="en-US"/>
              <a:pPr/>
              <a:t>14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51AD8-BE3B-471E-B7C8-745BEDE8177D}" type="slidenum">
              <a:rPr lang="en-US"/>
              <a:pPr/>
              <a:t>15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26714-6EB5-4E8C-AA44-A4EFC63C808C}" type="slidenum">
              <a:rPr lang="en-US"/>
              <a:pPr/>
              <a:t>16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96E8B-C03D-4DA4-8301-B35F6087FDDC}" type="slidenum">
              <a:rPr lang="en-US"/>
              <a:pPr/>
              <a:t>17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00431-A9EB-4537-A8B2-011DAD45A90A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9ED7A-7752-43E1-9705-58E56000362B}" type="slidenum">
              <a:rPr lang="en-US"/>
              <a:pPr/>
              <a:t>19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E38A3-D869-4074-8D07-76EA40F635B3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Enantiomer - each of a pair of molecules that are mirror images of each other. 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Because the 4th highest priority atom is placed </a:t>
            </a:r>
            <a:r>
              <a:rPr lang="en-US" sz="6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the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back, the arrow should appear like it is going across the face of a clock. If it is going clockwise, then it is an </a:t>
            </a:r>
            <a:r>
              <a:rPr lang="en-US" sz="6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-</a:t>
            </a:r>
            <a:r>
              <a:rPr lang="en-US" sz="6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enantiomer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; If it is going counterclockwise, it is an </a:t>
            </a:r>
            <a:r>
              <a:rPr lang="en-US" sz="6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-</a:t>
            </a:r>
            <a:r>
              <a:rPr lang="en-US" sz="6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enantiomer</a:t>
            </a:r>
            <a:r>
              <a:rPr lang="en-US" sz="6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48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Methadone confers some risk for cardiac adverse events and sudden death. Its use has been associated with arrhythmias, particularly torsade de pointes [</a:t>
            </a:r>
            <a:r>
              <a:rPr lang="en-US" sz="3600" b="0" i="0" dirty="0">
                <a:solidFill>
                  <a:srgbClr val="2F4A8B"/>
                </a:solidFill>
                <a:effectLst/>
                <a:latin typeface="Times New Roman" panose="02020603050405020304" pitchFamily="18" charset="0"/>
                <a:hlinkClick r:id="rId3"/>
              </a:rPr>
              <a:t>3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]. This effect is mediated through the ability of methadone to bind to 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uman 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en-US" sz="3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ther-à-go-go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elated 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ene (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hERG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channels in cardiac myocytes [</a:t>
            </a:r>
            <a:r>
              <a:rPr lang="en-US" sz="3600" b="0" i="0" dirty="0">
                <a:solidFill>
                  <a:srgbClr val="2F4A8B"/>
                </a:solidFill>
                <a:effectLst/>
                <a:latin typeface="Times New Roman" panose="02020603050405020304" pitchFamily="18" charset="0"/>
                <a:hlinkClick r:id="rId4"/>
              </a:rPr>
              <a:t>4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], resulting in delayed repolarization. The risk is thought to result mainly from the use of a racemic methadone formulation that contains both (R)- and (S)-enantiomers. The (R)-enantiomer is a mu opioid agonist responsible for therapeutic effects. The (S)-enantiomer is a poor mu agonist and can block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hERG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channels to a greater degree than the (R)-enantiomer, which has been postulated to be responsible for cardiac adverse events in methadone use [</a:t>
            </a:r>
            <a:r>
              <a:rPr lang="en-US" sz="3600" b="0" i="0" dirty="0">
                <a:solidFill>
                  <a:srgbClr val="2F4A8B"/>
                </a:solidFill>
                <a:effectLst/>
                <a:latin typeface="Times New Roman" panose="02020603050405020304" pitchFamily="18" charset="0"/>
                <a:hlinkClick r:id="rId5"/>
              </a:rPr>
              <a:t>5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]. This information, in the context of recent studies showing a reduced effect of (R)- methadone on QTc interval [</a:t>
            </a:r>
            <a:r>
              <a:rPr lang="en-US" sz="3600" b="0" i="0" dirty="0">
                <a:solidFill>
                  <a:srgbClr val="2F4A8B"/>
                </a:solidFill>
                <a:effectLst/>
                <a:latin typeface="Times New Roman" panose="02020603050405020304" pitchFamily="18" charset="0"/>
                <a:hlinkClick r:id="rId6"/>
              </a:rPr>
              <a:t>6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 has generated discussion of the consideration of eliminating racemic methadone in favor of the exclusive use of (R)-methadone or buprenorphine as a means of resolving the cardiac safety issues related to current methadone treatment. However, this is a multi-faceted problem that deserves further consideration.</a:t>
            </a:r>
            <a:endParaRPr lang="en-US" sz="24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6C171-6E7D-4B76-ACD9-9A9918EFEBED}" type="slidenum">
              <a:rPr lang="en-US"/>
              <a:pPr/>
              <a:t>20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9F16B-414E-48B8-B63F-C9AA4A24971A}" type="slidenum">
              <a:rPr lang="en-US"/>
              <a:pPr/>
              <a:t>21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AAA2B-4E8D-4C5E-A7AD-9E1E54F111D8}" type="slidenum">
              <a:rPr lang="en-US"/>
              <a:pPr/>
              <a:t>22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A6094-806D-4DF0-BA81-5F05BC9BB8BA}" type="slidenum">
              <a:rPr lang="en-US"/>
              <a:pPr/>
              <a:t>23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12D03-3946-4C0C-BC52-7224EF55F855}" type="slidenum">
              <a:rPr lang="en-US"/>
              <a:pPr/>
              <a:t>24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FF8B6-436E-4C70-985D-9FB7FA0C257B}" type="slidenum">
              <a:rPr lang="en-US"/>
              <a:pPr/>
              <a:t>25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71FE3-9911-4E51-AC27-60CF8E31BDC4}" type="slidenum">
              <a:rPr lang="en-US"/>
              <a:pPr/>
              <a:t>26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1EB0B-2F33-44EB-A34E-311B4C476468}" type="slidenum">
              <a:rPr lang="en-US"/>
              <a:pPr/>
              <a:t>27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9EB80-81AC-411D-8E5C-622B4FE09937}" type="slidenum">
              <a:rPr lang="en-US"/>
              <a:pPr/>
              <a:t>28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A033D-7784-42AC-95A7-66F8CBC57635}" type="slidenum">
              <a:rPr lang="en-US"/>
              <a:pPr/>
              <a:t>29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4FF56-1506-4E04-B52F-4E97A66BFDFE}" type="slidenum">
              <a:rPr lang="en-US"/>
              <a:pPr/>
              <a:t>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F0A0E-8F1A-4847-B4BE-52D5F5EAF321}" type="slidenum">
              <a:rPr lang="en-US"/>
              <a:pPr/>
              <a:t>30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A627-1716-4267-9EE8-A7948096A126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BC84D-CC82-47DB-A15B-B6521234BF63}" type="slidenum">
              <a:rPr lang="en-US"/>
              <a:pPr/>
              <a:t>32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A7747-E870-4FBF-8768-9DB732B66834}" type="slidenum">
              <a:rPr lang="en-US"/>
              <a:pPr/>
              <a:t>33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BA37-B782-4451-8C8E-981C00ADC47C}" type="slidenum">
              <a:rPr lang="en-US"/>
              <a:pPr/>
              <a:t>34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CB5D9-7B14-4774-A147-3B1C5172721B}" type="slidenum">
              <a:rPr lang="en-US"/>
              <a:pPr/>
              <a:t>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9680C-93BD-4B13-AFB9-C38F91F480A9}" type="slidenum">
              <a:rPr lang="en-US"/>
              <a:pPr/>
              <a:t>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first pass effect (also known as first-pass metabolism or </a:t>
            </a:r>
            <a:r>
              <a:rPr lang="en-US" sz="36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presystemic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metabolism) is a phenomenon of drug metabolism whereby the concentration of a drug, specifically when administered orally, is greatly reduced before it reaches the systemic circulation.</a:t>
            </a:r>
            <a:endParaRPr lang="en-US" sz="24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5F9DC-32F8-465C-A159-AFA62B8F1452}" type="slidenum">
              <a:rPr lang="en-US"/>
              <a:pPr/>
              <a:t>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F25E1-BBA8-499B-AE60-CBBFC1596940}" type="slidenum">
              <a:rPr lang="en-US"/>
              <a:pPr/>
              <a:t>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8F3DB-45EB-4991-BA53-46F5576DD3D3}" type="slidenum">
              <a:rPr lang="en-US"/>
              <a:pPr/>
              <a:t>8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109B1-F2E2-4924-8315-29253E262A77}" type="slidenum">
              <a:rPr lang="en-US"/>
              <a:pPr/>
              <a:t>9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BB7E-DD86-44A2-B2F2-B77ACA672874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40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2A6-78B1-4BF2-A679-960BCAB29730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9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6CA9-8F6C-4B85-B1AF-F2F2FD8AD8DF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14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8E0D-8B83-4037-AF58-161A73089F1D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DC72-50D2-4314-9DE0-44DA0BF3B0B1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3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1A70-8C44-4DA4-A3FD-3E8E45FAD237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31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7CB-69DC-4DFF-8678-1FE133F09099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677-AE87-469B-81B2-A50F5CAB7B75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1BC8-F187-4AF0-9782-E7E3FE8CF788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0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463F-8DA9-453B-971A-B7028ACD58B9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2849C36-2D7A-45E3-8F00-9273358C8256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en-US"/>
              <a:t>  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85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76FF1-C748-4E36-810C-92CCA8615EB2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0131" y="329308"/>
            <a:ext cx="8245475" cy="1226442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611563"/>
          </a:xfrm>
          <a:noFill/>
          <a:ln/>
        </p:spPr>
        <p:txBody>
          <a:bodyPr>
            <a:normAutofit fontScale="92500"/>
          </a:bodyPr>
          <a:lstStyle/>
          <a:p>
            <a:pPr marL="457200" indent="-457200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SYNTHETIC PSEUDOPIPERDINE DEVELOPED OVER 50 YEARS AGO</a:t>
            </a:r>
          </a:p>
          <a:p>
            <a:pPr marL="457200" indent="-457200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DISTINCTLY DIFFERENT FROM ALKALOID OPIOIDS (MORPHINE) (CODEINE) AND SYNTHETIC THEBAINE DERIVATIVES (OXYCODONE)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EE627-C541-4511-97BC-7A10BB74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CLEARANCE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535363"/>
          </a:xfrm>
          <a:noFill/>
          <a:ln/>
        </p:spPr>
        <p:txBody>
          <a:bodyPr/>
          <a:lstStyle/>
          <a:p>
            <a:pPr marL="457200" indent="-457200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METHADONE CLEARANCE CAN VARY BETWEEN INDIVIDUALS 100-FOLD (0.023 - 2.1 LITERS PER MINUTE) WITH A MEAN OF 0.095 LITERS PER MINUTE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50F82C-4297-48F3-8481-BCF2996A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45475" cy="1647825"/>
          </a:xfrm>
          <a:solidFill>
            <a:schemeClr val="bg2">
              <a:lumMod val="90000"/>
            </a:schemeClr>
          </a:solidFill>
          <a:ln/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CAUSES OF INTERINDIVIDUAL DIFFERENCES IN METHADONE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96748"/>
            <a:ext cx="8229600" cy="3870651"/>
          </a:xfrm>
          <a:noFill/>
          <a:ln/>
        </p:spPr>
        <p:txBody>
          <a:bodyPr/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MU OPIOID RECEPTOR GENETICS 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P-GLYCOPROTEIN ACTIVITY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CYP3A4 BASAL AND INDUCTION ACTIVITY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CYP2D6, CYP1A2, CYP2C9, CYP2C19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GENOTYPE OF ALPHA1 ACID GLYCOPROTEIN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CO-MEDICATIONS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FF216E-0431-4A54-9758-E7739AAC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METHADONE ROUTES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OF ADMINISTRATION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362200" y="2209800"/>
            <a:ext cx="6324600" cy="3535363"/>
          </a:xfrm>
          <a:noFill/>
          <a:ln/>
        </p:spPr>
        <p:txBody>
          <a:bodyPr/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ORAL 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SUBLINGUAL (1:1)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RECTAL (1:1)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SUBCUTANEOUS (2:1)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INTRAVENOUS (2:1)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88111B-2A2D-4A00-ADE8-422F8362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 COMBINATIONS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METHADONE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87763"/>
          </a:xfrm>
          <a:noFill/>
          <a:ln/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RIFAMBUTIN (FOR RIFAMPICIN) 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FAMOTIDINE (FOR CIMETIDINE)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MIRTAZAPINE (FOR SSRI)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HALOPERIDOL OR OLANZAPINE (FOR RESPERIDONE)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VALPROIC ACID, GABAPENTIN (FOR PHENOBARBITOL, PHENYTOIN, CARBAMAZEPINE)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70642E-3E55-4D22-B0D5-ABF21CDE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TOXICITY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87763"/>
          </a:xfrm>
          <a:noFill/>
          <a:ln/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SIMILAR TO OTHER OPIOIDS </a:t>
            </a:r>
          </a:p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REDUCED CONSTIPATION COMPARED TO MORPHINE</a:t>
            </a:r>
          </a:p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TORSADES DE POINTES AND PROLONGED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>
                <a:solidFill>
                  <a:srgbClr val="000000"/>
                </a:solidFill>
              </a:rPr>
              <a:t> WITH INCREASED RISK PARTICULAR WITH PARENTERAL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7D33FF-4191-4C5E-926E-FE502ADF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DEATH FROM METHADONE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077827"/>
          </a:xfrm>
          <a:noFill/>
          <a:ln/>
        </p:spPr>
        <p:txBody>
          <a:bodyPr>
            <a:normAutofit fontScale="92500"/>
          </a:bodyPr>
          <a:lstStyle/>
          <a:p>
            <a:pPr marL="457200" indent="-457200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MORE COMMON WITH INITIAL THERAPY</a:t>
            </a:r>
          </a:p>
          <a:p>
            <a:pPr marL="457200" indent="-457200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DEATHS AT STEADY STATE ARE RELATED TO:</a:t>
            </a:r>
          </a:p>
          <a:p>
            <a:pPr marL="1206500" lvl="1" indent="-344488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INTERFERING CO-MEDICATION</a:t>
            </a:r>
          </a:p>
          <a:p>
            <a:pPr marL="1206500" lvl="1" indent="-344488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ILLICIT DRUG TAKING (DIAZEPAM, ALCOHOL, COCAINE, CANNABIS, OTHER OPIOIDS)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ED1B0E-30DF-489D-BA5A-6DA311DF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5240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CANCER PAIN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  <a:noFill/>
          <a:ln/>
        </p:spPr>
        <p:txBody>
          <a:bodyPr>
            <a:normAutofit fontScale="92500"/>
          </a:bodyPr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THE ORIGINAL MANUFACTURER’S RECOMMENDATION OF 2.5 - 10MG EVERY 3 - 4 HOURS IS EXCESSIVE. 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EQUIANALGESIA TABLES THAT PUT EQUIVALENTS NEAR UNITY WITH MORPHINE ARE DANGEROUS.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C0D0F-8377-4E69-AE3E-C4756384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STOP-START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CANCER PAIN</a:t>
            </a:r>
          </a:p>
        </p:txBody>
      </p:sp>
      <p:sp>
        <p:nvSpPr>
          <p:cNvPr id="3430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54027"/>
          </a:xfrm>
          <a:noFill/>
          <a:ln/>
        </p:spPr>
        <p:txBody>
          <a:bodyPr>
            <a:normAutofit/>
          </a:bodyPr>
          <a:lstStyle/>
          <a:p>
            <a:pPr marL="457200" indent="-457200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METHODS OF OPIOID ROTATION INVOLVE A “STOP-START” STRATEGY</a:t>
            </a:r>
          </a:p>
          <a:p>
            <a:pPr marL="1206500" lvl="1" indent="-344488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A Q 3-HOUR AS NEEDED SCHEDULE</a:t>
            </a:r>
          </a:p>
          <a:p>
            <a:pPr marL="1206500" lvl="1" indent="-344488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LINEAR RATIO BASED UPON MORPHINE EQUIVALENTS EVERY 8 HOURS</a:t>
            </a:r>
          </a:p>
          <a:p>
            <a:pPr marL="457200" indent="-457200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781051-4DEA-4C6D-907C-068F76D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641350"/>
          </a:xfrm>
          <a:noFill/>
          <a:ln/>
        </p:spPr>
        <p:txBody>
          <a:bodyPr anchor="ctr"/>
          <a:lstStyle/>
          <a:p>
            <a:r>
              <a:rPr lang="en-US" sz="3600" b="1" u="sng">
                <a:solidFill>
                  <a:srgbClr val="0768A9"/>
                </a:solidFill>
              </a:rPr>
              <a:t>EQUIVALENTS AND DOSING</a:t>
            </a:r>
          </a:p>
        </p:txBody>
      </p:sp>
      <p:sp>
        <p:nvSpPr>
          <p:cNvPr id="3450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/>
          <a:lstStyle/>
          <a:p>
            <a:pPr marL="457200" indent="-457200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00000"/>
                </a:solidFill>
              </a:rPr>
              <a:t>MORPHINE:METHADONE</a:t>
            </a:r>
          </a:p>
          <a:p>
            <a:pPr marL="1206500" lvl="1" indent="-3444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00"/>
                </a:solidFill>
              </a:rPr>
              <a:t>4:1 &lt; 90MG MORPHINE DAILY</a:t>
            </a:r>
          </a:p>
          <a:p>
            <a:pPr marL="1206500" lvl="1" indent="-3444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00"/>
                </a:solidFill>
              </a:rPr>
              <a:t>8:1 90 - 300MG MORPHINE DAILY</a:t>
            </a:r>
          </a:p>
          <a:p>
            <a:pPr marL="1206500" lvl="1" indent="-3444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00"/>
                </a:solidFill>
              </a:rPr>
              <a:t>12:1 300 - 1000MG MORPHINE DAILY</a:t>
            </a:r>
          </a:p>
          <a:p>
            <a:pPr marL="1206500" lvl="1" indent="-3444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00"/>
                </a:solidFill>
              </a:rPr>
              <a:t>20:1 &gt; 1000MG MORPHINE DAILY</a:t>
            </a:r>
          </a:p>
          <a:p>
            <a:pPr marL="1206500" lvl="1" indent="-3444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00"/>
                </a:solidFill>
              </a:rPr>
              <a:t>DIVIDE DOSE INTO 3 AND GIVE EVERY 8 HOURS</a:t>
            </a:r>
          </a:p>
          <a:p>
            <a:pPr marL="457200" indent="-457200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00000"/>
                </a:solidFill>
              </a:rPr>
              <a:t>OPIOID NAÏVE; 3 - 5MG EVERY 8 HOURS OR 7.5MG EVERY 12 HOURS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92A55B-327C-4F12-BF0F-FBC12B30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641350"/>
          </a:xfrm>
          <a:noFill/>
          <a:ln/>
        </p:spPr>
        <p:txBody>
          <a:bodyPr anchor="ctr"/>
          <a:lstStyle/>
          <a:p>
            <a:r>
              <a:rPr lang="en-US" sz="3600" b="1" u="sng">
                <a:solidFill>
                  <a:srgbClr val="0768A9"/>
                </a:solidFill>
              </a:rPr>
              <a:t>EQUIVALENTS AND DOSING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/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000000"/>
                </a:solidFill>
              </a:rPr>
              <a:t>STOP-START</a:t>
            </a:r>
          </a:p>
          <a:p>
            <a:pPr marL="1206500" lvl="1" indent="-344488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>
                <a:solidFill>
                  <a:srgbClr val="000000"/>
                </a:solidFill>
              </a:rPr>
              <a:t>USE 10% OF TOTAL MORPHINE (OR MORPHINE EQUIVALENTS) UP TO A SINGLE MAXIMUM DOSE OF 30MG METHADONE</a:t>
            </a:r>
          </a:p>
          <a:p>
            <a:pPr marL="1206500" lvl="1" indent="-344488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>
                <a:solidFill>
                  <a:srgbClr val="000000"/>
                </a:solidFill>
              </a:rPr>
              <a:t>DOSE EVERY 3 HOURS AS NEEDED </a:t>
            </a:r>
          </a:p>
          <a:p>
            <a:pPr marL="1206500" lvl="1" indent="-344488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>
                <a:solidFill>
                  <a:srgbClr val="000000"/>
                </a:solidFill>
              </a:rPr>
              <a:t>STEADY STATE OCCURS AT DAY 4 AND 5</a:t>
            </a:r>
          </a:p>
          <a:p>
            <a:pPr marL="1206500" lvl="1" indent="-344488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>
                <a:solidFill>
                  <a:srgbClr val="000000"/>
                </a:solidFill>
              </a:rPr>
              <a:t>TOTAL DOSES ON DAY 4 AND 5, DIVIDE BY 4 AND GIVE EVERY 12 HOURS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E7AA91-2A01-425C-AD70-953D180E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5612"/>
            <a:ext cx="8245475" cy="1296988"/>
          </a:xfrm>
          <a:solidFill>
            <a:schemeClr val="bg2">
              <a:lumMod val="90000"/>
            </a:schemeClr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 (L) AND S (D) ENANTIOMER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38134"/>
            <a:ext cx="8229600" cy="4525962"/>
          </a:xfrm>
          <a:noFill/>
          <a:ln/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1" dirty="0">
                <a:solidFill>
                  <a:srgbClr val="000000"/>
                </a:solidFill>
              </a:rPr>
              <a:t> ENANTIOMER BINDS WITH SIMILAR AFFINITY TO MU RECEPTORS AS MORPHINE (KM 3.5NM AND 1.4NM RESPECTIVELY)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BOTH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1" dirty="0">
                <a:solidFill>
                  <a:srgbClr val="000000"/>
                </a:solidFill>
              </a:rPr>
              <a:t> AND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2400" b="1" dirty="0">
                <a:solidFill>
                  <a:srgbClr val="000000"/>
                </a:solidFill>
              </a:rPr>
              <a:t> ENANTIOMERS BIND TO N-METHYL-D-ASPARTATE RECEPTORS (NMDAR)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TWICE THE INTRINSIC EFFICACY OF MORPHINE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2995E3-FCEC-42FD-854C-BD113652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DOSING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54027"/>
          </a:xfrm>
          <a:noFill/>
          <a:ln/>
        </p:spPr>
        <p:txBody>
          <a:bodyPr>
            <a:normAutofit fontScale="92500"/>
          </a:bodyPr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SHOULD BE DONE BY SOMEONE WITH EXPERIENCE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DO NOT ADD BENZODIAZEPINES DURING TITRATION,  AND AVOID ALCOHOL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USE ACETOMINOPHEN IF PAIN RECURS BEFORE THREE HOURS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5059D4-1378-4B23-BEA7-162B6C66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295400"/>
          </a:xfrm>
          <a:noFill/>
          <a:ln/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EQUIVALENTS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WITH OTHER OPIOIDS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54027"/>
          </a:xfrm>
          <a:noFill/>
          <a:ln/>
        </p:spPr>
        <p:txBody>
          <a:bodyPr>
            <a:noAutofit/>
          </a:bodyPr>
          <a:lstStyle/>
          <a:p>
            <a:pPr marL="457200" indent="-457200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HYDROMORPHONE</a:t>
            </a:r>
          </a:p>
          <a:p>
            <a:pPr marL="1206500" lvl="1" indent="-344488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PARENTERAL HYDROMORPHONE TO ORAL METHADONE 1.07 + 0.9</a:t>
            </a:r>
          </a:p>
          <a:p>
            <a:pPr marL="457200" indent="-457200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FENTANYL</a:t>
            </a:r>
          </a:p>
          <a:p>
            <a:pPr marL="1206500" lvl="1" indent="-344488">
              <a:lnSpc>
                <a:spcPct val="18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</a:rPr>
              <a:t>FENTANYL 25µG TO 0.1MG PARENTERAL METHADONE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82DDFE-9D6D-4D92-A45D-A1DFD598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5612"/>
            <a:ext cx="8245475" cy="1296987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FOR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NEUROPATHIC PAIN 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87763"/>
          </a:xfrm>
          <a:noFill/>
          <a:ln/>
        </p:spPr>
        <p:txBody>
          <a:bodyPr>
            <a:normAutofit/>
          </a:bodyPr>
          <a:lstStyle/>
          <a:p>
            <a:pPr marL="457200" indent="-457200">
              <a:lnSpc>
                <a:spcPct val="27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DOSE RATIOS BETWEEN MORPHINE AND METHADONE ARE NOT DEPENDENT UPON THE TYPE OF PAIN</a:t>
            </a:r>
          </a:p>
          <a:p>
            <a:pPr marL="457200" indent="-457200">
              <a:lnSpc>
                <a:spcPct val="4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457200" indent="-457200">
              <a:lnSpc>
                <a:spcPct val="4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457200" indent="-457200">
              <a:lnSpc>
                <a:spcPct val="4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457200" indent="-457200">
              <a:lnSpc>
                <a:spcPct val="4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3B21-2ABA-4FBC-9C2C-EE4CDE38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noFill/>
          <a:ln/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CANDIDATES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METHADONE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467600" cy="3763963"/>
          </a:xfrm>
          <a:noFill/>
          <a:ln/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REFRACTORY PAIN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PATIENTS ON HIGH DOSE OPIOIDS WITH BURDENSOME COSTS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PATIENTS WITH LIMITED FINANCES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HOSPICES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NEUROPATHIC PAIN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CHEAP SUSTAINED RELEASE OPIOID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6553200" y="59436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/>
              <a:t>Ripamonte C. Pain 1997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FF8C01-3E3E-4491-A634-8B672F9A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457200" y="1905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ctr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400" b="1" u="sng" dirty="0"/>
              <a:t>PROS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1) LACK OF ACTIVE METABOLITES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2) SAFETY IN ORGAN FAILURE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3) HIGH LIPID SOLUBILITY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4) HIGH BIOAVAILABILITY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5) VERSATILITY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6) LOW COST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4800600" y="1905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ctr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400" b="1" u="sng" dirty="0"/>
              <a:t>CONS</a:t>
            </a:r>
            <a:endParaRPr lang="en-US" sz="2400" b="1" dirty="0"/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1) UNPREDICTABLE AND LONG HALF-LIFE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2) INTERINDIVIDUAL VARIABILITY</a:t>
            </a:r>
          </a:p>
          <a:p>
            <a:pPr marL="228600" indent="-228600">
              <a:spcBef>
                <a:spcPct val="50000"/>
              </a:spcBef>
              <a:buClr>
                <a:schemeClr val="tx1"/>
              </a:buClr>
              <a:buSzPct val="120000"/>
              <a:buFont typeface="Arial" charset="0"/>
              <a:buNone/>
            </a:pPr>
            <a:r>
              <a:rPr lang="en-US" sz="2000" b="1" dirty="0"/>
              <a:t>3) CHANGING EQUIANALGESIC POTENCY WITH DOSE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52065-9A00-4021-9ADC-357E9569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641350"/>
          </a:xfrm>
          <a:noFill/>
          <a:ln/>
        </p:spPr>
        <p:txBody>
          <a:bodyPr anchor="ctr"/>
          <a:lstStyle/>
          <a:p>
            <a:r>
              <a:rPr lang="en-US" sz="3600" b="1" u="sng">
                <a:solidFill>
                  <a:srgbClr val="0768A9"/>
                </a:solidFill>
              </a:rPr>
              <a:t>SUMMARY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000000"/>
                </a:solidFill>
              </a:rPr>
              <a:t>METHADONE IS UNIQUE PHARMACOLOGICALLY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000000"/>
                </a:solidFill>
              </a:rPr>
              <a:t>MULITPLE RECEPTOR AGONIST, NMDA ANTAGONISTS AND MONOAMINE REUPTAKE INHIBITORS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000000"/>
                </a:solidFill>
              </a:rPr>
              <a:t>RELATIVELY SAFE IN ORGAN FAILURE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000000"/>
                </a:solidFill>
              </a:rPr>
              <a:t>DOSING SCHEMES ARE DIFFERENT THAN WITH OTHER OPIOIDS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FF086C-F068-47D8-B3AB-8C9D56C6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447800"/>
          </a:xfrm>
          <a:noFill/>
          <a:ln/>
        </p:spPr>
        <p:txBody>
          <a:bodyPr anchor="ctr">
            <a:normAutofit/>
          </a:bodyPr>
          <a:lstStyle/>
          <a:p>
            <a:pPr algn="ctr" eaLnBrk="0" hangingPunct="0">
              <a:lnSpc>
                <a:spcPct val="100000"/>
              </a:lnSpc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CARDIAC TOXICITY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18172"/>
            <a:ext cx="8229600" cy="4154027"/>
          </a:xfrm>
          <a:noFill/>
          <a:ln/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/>
              <a:t>METHADONE HAS BEEN ASSOCIATED WITH PROLONGED </a:t>
            </a:r>
            <a:r>
              <a:rPr lang="en-US" sz="2400" b="1" dirty="0">
                <a:solidFill>
                  <a:srgbClr val="000000"/>
                </a:solidFill>
              </a:rPr>
              <a:t>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/>
              <a:t> AND TORSADES DE POINTES (TDP)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/>
              <a:t>UNIQUE BLOCK OF IONIC CURRENT THROUGH SPECIFIC TYPE CARDIAC K+ CHANNELS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/>
              <a:t>CARDIAC K+ CHANNELS ARE DERIVED FROM HUMAN ETHER-A-GO-GO-RELATED GENE (HERG)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4A417F-A631-4D45-B2F9-DF374A7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4478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effect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QT-c 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91000"/>
          </a:xfrm>
          <a:noFill/>
          <a:ln/>
        </p:spPr>
        <p:txBody>
          <a:bodyPr/>
          <a:lstStyle/>
          <a:p>
            <a:pPr marL="457200" indent="-45720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/>
              <a:t>DELAYED REPOLARIZATION LEADS TO PROLONGED QT</a:t>
            </a:r>
            <a:r>
              <a:rPr lang="en-US" sz="2400" b="1" baseline="-25000" dirty="0"/>
              <a:t>C</a:t>
            </a:r>
            <a:r>
              <a:rPr lang="en-US" sz="2400" b="1" dirty="0"/>
              <a:t> INTERVALS (&gt;500 MSEC) AND VENTRICULAR TACHYCARDIA (TDP)</a:t>
            </a:r>
          </a:p>
          <a:p>
            <a:pPr marL="457200" indent="-45720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/>
              <a:t>ALSO INTERLEAD VARIATION BETWEEN </a:t>
            </a:r>
            <a:r>
              <a:rPr lang="en-US" sz="2400" b="1" dirty="0">
                <a:solidFill>
                  <a:srgbClr val="000000"/>
                </a:solidFill>
              </a:rPr>
              <a:t>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/>
              <a:t> INTERVALS ON SURFACE LEADS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CDC9A4-AF00-4ACD-9BAC-C99E9FC80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C7B3CF-ADB7-4C23-A2E7-A4800F86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600200"/>
          </a:xfrm>
          <a:noFill/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SUMMARY OF ORAL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AND QTc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40163"/>
          </a:xfrm>
          <a:noFill/>
          <a:ln/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METHADONE INCREASES QTC IN 30%</a:t>
            </a:r>
          </a:p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>
                <a:solidFill>
                  <a:srgbClr val="000000"/>
                </a:solidFill>
              </a:rPr>
              <a:t> &gt; 500 MSEC RANGE 0 – 16% (5%)</a:t>
            </a:r>
          </a:p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POOR CORRELATION WITH DOSE</a:t>
            </a:r>
          </a:p>
          <a:p>
            <a:pPr marL="457200" indent="-457200">
              <a:lnSpc>
                <a:spcPct val="16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MAY BE ASSOCIATION WITH HYPOKALEMIA, STRUCTURAL HEART DISEASE, LIVER DISEASE AND DRUGS THAT INHIBIT CYTOCHROMES OR PROLONG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A14AD3-CFF2-4284-A08F-50BEBB05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0668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actions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87763"/>
          </a:xfrm>
          <a:noFill/>
          <a:ln/>
        </p:spPr>
        <p:txBody>
          <a:bodyPr/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DELTA OPIOID RECEPTOR AGONIST (R AND S) 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SEROTONIN AND NOREPINEPHRINE REUPTAKE INHIBITOR (R AND S)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HIGH DOSES BLOCK POTASSIUM CHANNELS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E5396B-EB2F-4ADA-947B-2A968F7E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EKG Monitoring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63963"/>
          </a:xfrm>
          <a:noFill/>
          <a:ln/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NO MONITORING FOR LOW RISK INDIVIDUALS</a:t>
            </a: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AT RISK INDIVIDUALS, BASELINE ECG REPEAT IF:</a:t>
            </a:r>
          </a:p>
          <a:p>
            <a:pPr marL="1206500" lvl="1" indent="-344488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BASELINE QT</a:t>
            </a:r>
            <a:r>
              <a:rPr lang="en-US" sz="2400" b="1" baseline="-25000" dirty="0">
                <a:solidFill>
                  <a:srgbClr val="000000"/>
                </a:solidFill>
              </a:rPr>
              <a:t>C </a:t>
            </a:r>
            <a:r>
              <a:rPr lang="en-US" sz="2400" b="1" dirty="0">
                <a:solidFill>
                  <a:srgbClr val="000000"/>
                </a:solidFill>
              </a:rPr>
              <a:t>&gt; 430 M SEC</a:t>
            </a:r>
          </a:p>
          <a:p>
            <a:pPr marL="1206500" lvl="1" indent="-344488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HIGH DOSE SYMPTOMS (SYNCOPE, PALPITATION, DYSPNEA)</a:t>
            </a:r>
          </a:p>
          <a:p>
            <a:pPr marL="1206500" lvl="1" indent="-344488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CO-MEDICATIONS THAT PROLONG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423E80-5208-4E69-B4F2-DA5962E7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45475" cy="16002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PROLONGED QTc METHADONE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49124"/>
            <a:ext cx="8229600" cy="3994476"/>
          </a:xfrm>
          <a:noFill/>
          <a:ln/>
        </p:spPr>
        <p:txBody>
          <a:bodyPr/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DOSE REDUCE,  ADD ADJUVANT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DELETE MEDICATIONS WHICH PROLONG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>
                <a:solidFill>
                  <a:srgbClr val="000000"/>
                </a:solidFill>
              </a:rPr>
              <a:t> OR BLOCK CYTOCHROMES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ROTATE TO MORPHINE OR BUPRENORPHINE OR FENTANYL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1AFB45-B84B-4A3C-BA8D-40048004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IV METHADONE AND QTc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154027"/>
          </a:xfrm>
          <a:noFill/>
          <a:ln/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TOXICITY CAN OCCUR AT LOW DOSES (0.4 MG/H)</a:t>
            </a:r>
          </a:p>
          <a:p>
            <a:pPr marL="457200" indent="-457200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BASELINE ECG AND REPEAT 24 – 72 HOURS </a:t>
            </a:r>
          </a:p>
          <a:p>
            <a:pPr marL="457200" indent="-457200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MONITOR K+</a:t>
            </a:r>
          </a:p>
          <a:p>
            <a:pPr marL="457200" indent="-457200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AVOID DRUGS THAT PROLONG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endParaRPr lang="en-US" sz="2400" b="1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OPTIONS IF QT</a:t>
            </a:r>
            <a:r>
              <a:rPr lang="en-US" sz="2400" b="1" baseline="-25000" dirty="0">
                <a:solidFill>
                  <a:srgbClr val="000000"/>
                </a:solidFill>
              </a:rPr>
              <a:t>C</a:t>
            </a:r>
            <a:r>
              <a:rPr lang="en-US" sz="2400" b="1" dirty="0">
                <a:solidFill>
                  <a:srgbClr val="000000"/>
                </a:solidFill>
              </a:rPr>
              <a:t> &gt;500 MSEC</a:t>
            </a:r>
          </a:p>
          <a:p>
            <a:pPr marL="1206500" lvl="1" indent="-344488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0000"/>
                </a:solidFill>
              </a:rPr>
              <a:t>SWITCH TO ORAL METHADONE</a:t>
            </a:r>
          </a:p>
          <a:p>
            <a:pPr marL="1206500" lvl="1" indent="-344488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0000"/>
                </a:solidFill>
              </a:rPr>
              <a:t>DELETE CO-MEDICATIONS THAT PROLONG QT</a:t>
            </a:r>
            <a:r>
              <a:rPr lang="en-US" b="1" baseline="-25000" dirty="0">
                <a:solidFill>
                  <a:srgbClr val="000000"/>
                </a:solidFill>
              </a:rPr>
              <a:t>C</a:t>
            </a:r>
            <a:endParaRPr lang="en-US" b="1" dirty="0">
              <a:solidFill>
                <a:srgbClr val="000000"/>
              </a:solidFill>
            </a:endParaRPr>
          </a:p>
          <a:p>
            <a:pPr marL="1206500" lvl="1" indent="-344488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0000"/>
                </a:solidFill>
              </a:rPr>
              <a:t>DOSE REDUCE/ADD AN ADJUVANT</a:t>
            </a:r>
          </a:p>
          <a:p>
            <a:pPr marL="1206500" lvl="1" indent="-344488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0000"/>
                </a:solidFill>
              </a:rPr>
              <a:t>ROTATE TO MORPHINE, BUPRENORPHINE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D92D18-CF15-4390-A48C-A6EFC80A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5240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FDA BLACK BOX WARNING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54027"/>
          </a:xfrm>
          <a:noFill/>
          <a:ln/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 DEATHS: UNINTENTIONAL OVERDOSE, DRUG INTERACTIONS, AND CARDIAC TOXICITY (QT PROLONGATION AND TDP)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PHYSICIAN’S NEED TO UNDERSTAND TOXICITY AND UNIQUE METHADONE PROPERTIES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DOSES SHOULD BE CAREFULLY CHOSEN AND SLOWLY TITRATED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CAREFULLY MONITOR WHEN SWITCHING TO METHADONE AND CHANGING DOSE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7BC870-1ED2-49E9-AA1E-B87AB1DA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SUMMARY</a:t>
            </a:r>
          </a:p>
        </p:txBody>
      </p:sp>
      <p:sp>
        <p:nvSpPr>
          <p:cNvPr id="2560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077827"/>
          </a:xfrm>
          <a:noFill/>
          <a:ln/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LOW RISK WITH ORAL METHADONE</a:t>
            </a:r>
          </a:p>
          <a:p>
            <a:pPr marL="457200" indent="-457200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AT RISK INDIVIDUALS REQUIRE MONITORING </a:t>
            </a:r>
          </a:p>
          <a:p>
            <a:pPr marL="457200" indent="-457200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RISK GREATER WITH PARENTERAL METHADONE</a:t>
            </a:r>
          </a:p>
          <a:p>
            <a:pPr marL="457200" indent="-457200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PARENTERAL METHADONE REQUIRES ROUTINE ECG MONITORING </a:t>
            </a:r>
          </a:p>
          <a:p>
            <a:pPr marL="457200" indent="-457200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RISK AND BENEFITS OF METHADONE MUST BE WEIGHED IF NO OTHER TREATMENT OPTIONS ARE AVAILABLE IN TERMINAL PATIENTS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308BAB-2C7A-4A6C-896B-515E0EA3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1 – Hx &amp; Pe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487725" y="2015733"/>
            <a:ext cx="8351475" cy="4037747"/>
          </a:xfrm>
        </p:spPr>
        <p:txBody>
          <a:bodyPr>
            <a:normAutofit/>
          </a:bodyPr>
          <a:lstStyle/>
          <a:p>
            <a:r>
              <a:rPr lang="en-US" sz="2800" b="1" dirty="0"/>
              <a:t>48 year-old female w/ovarian cancer and abdominal pain</a:t>
            </a:r>
          </a:p>
          <a:p>
            <a:r>
              <a:rPr lang="en-US" sz="2800" b="1" dirty="0"/>
              <a:t>On MORPHINE SR,  60mg bid</a:t>
            </a:r>
          </a:p>
          <a:p>
            <a:r>
              <a:rPr lang="en-US" sz="2800" b="1" dirty="0"/>
              <a:t>PE: Wasting ascites and periumbilical nodes</a:t>
            </a:r>
          </a:p>
          <a:p>
            <a:r>
              <a:rPr lang="en-US" sz="2800" b="1" dirty="0"/>
              <a:t>Meds: Sertraline 50MG (SSRI),  Metoprolol 25MG bid, and oral stool softeners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87D528-5A55-49BC-B315-D930CEC0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151" y="457201"/>
            <a:ext cx="6571343" cy="118880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br>
              <a:rPr lang="en-US" b="1" dirty="0"/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1 – EKG &amp; labs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1248029" y="2286000"/>
            <a:ext cx="6731363" cy="3450613"/>
          </a:xfrm>
        </p:spPr>
        <p:txBody>
          <a:bodyPr>
            <a:normAutofit/>
          </a:bodyPr>
          <a:lstStyle/>
          <a:p>
            <a:r>
              <a:rPr lang="en-US" sz="3200" b="1" dirty="0"/>
              <a:t>ECG</a:t>
            </a:r>
            <a:r>
              <a:rPr lang="en-US" sz="3200" dirty="0"/>
              <a:t> </a:t>
            </a:r>
            <a:r>
              <a:rPr lang="en-US" sz="3200" b="1" dirty="0"/>
              <a:t>QT</a:t>
            </a:r>
            <a:r>
              <a:rPr lang="en-US" sz="3200" b="1" baseline="-25000" dirty="0"/>
              <a:t>C</a:t>
            </a:r>
            <a:r>
              <a:rPr lang="en-US" sz="3200" b="1" dirty="0"/>
              <a:t> 450MSEC</a:t>
            </a:r>
          </a:p>
          <a:p>
            <a:r>
              <a:rPr lang="en-US" sz="3200" b="1" dirty="0"/>
              <a:t>LABORATORY:CREATININE 1.8 </a:t>
            </a:r>
          </a:p>
          <a:p>
            <a:r>
              <a:rPr lang="en-US" sz="3200" b="1" dirty="0"/>
              <a:t>NORMAL BILIRUBIN</a:t>
            </a:r>
            <a:endParaRPr lang="en-US" sz="3200" b="1" baseline="-25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3BDAFD-B8F0-47CB-AC93-A6EDE2C0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42182"/>
            <a:ext cx="6571343" cy="104923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br>
              <a:rPr lang="en-US" b="1" dirty="0"/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1:TREATMENT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487725" y="2015733"/>
            <a:ext cx="8122875" cy="3775467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METHADONE SHOULD NOT BE STARTED:</a:t>
            </a:r>
          </a:p>
          <a:p>
            <a:pPr lvl="1"/>
            <a:r>
              <a:rPr lang="en-US" sz="2400" b="1" dirty="0"/>
              <a:t> DUE TO THE QT</a:t>
            </a:r>
            <a:r>
              <a:rPr lang="en-US" sz="2400" b="1" baseline="-25000" dirty="0"/>
              <a:t>C </a:t>
            </a:r>
            <a:r>
              <a:rPr lang="en-US" sz="2400" b="1" dirty="0"/>
              <a:t>INTERVAL</a:t>
            </a:r>
          </a:p>
          <a:p>
            <a:pPr lvl="1"/>
            <a:r>
              <a:rPr lang="en-US" sz="2400" b="1" dirty="0"/>
              <a:t>DUE TO INTERACTIONS WITH SERTRALINE</a:t>
            </a:r>
          </a:p>
          <a:p>
            <a:pPr lvl="1"/>
            <a:r>
              <a:rPr lang="en-US" sz="2400" b="1" dirty="0"/>
              <a:t>DUE TO THE CREATININE</a:t>
            </a:r>
          </a:p>
          <a:p>
            <a:r>
              <a:rPr lang="en-US" sz="2400" b="1" dirty="0"/>
              <a:t>“STOP-START” STRATEGY MAY BE USED WITH STOPPING MORPHINE AND </a:t>
            </a:r>
          </a:p>
          <a:p>
            <a:r>
              <a:rPr lang="en-US" sz="2400" b="1" dirty="0"/>
              <a:t>STARTING METHADONE 10MG EVERY 3 HOURS AS NEEDED</a:t>
            </a:r>
          </a:p>
          <a:p>
            <a:endParaRPr lang="en-US" b="1" baseline="-25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5D54A-5AB6-41AA-B728-FC90CE2F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9782"/>
            <a:ext cx="6571343" cy="104923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1 – Add Methadone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15733"/>
            <a:ext cx="8458200" cy="3927867"/>
          </a:xfrm>
        </p:spPr>
        <p:txBody>
          <a:bodyPr>
            <a:noAutofit/>
          </a:bodyPr>
          <a:lstStyle/>
          <a:p>
            <a:r>
              <a:rPr lang="en-US" sz="2400" b="1" dirty="0"/>
              <a:t>Start Methadone q 3 hours prn </a:t>
            </a:r>
          </a:p>
          <a:p>
            <a:r>
              <a:rPr lang="en-US" sz="2400" b="1" dirty="0"/>
              <a:t>6 days later, taking 20 mg/day on average for pain control</a:t>
            </a:r>
          </a:p>
          <a:p>
            <a:r>
              <a:rPr lang="en-US" sz="2400" b="1" dirty="0"/>
              <a:t>Discharged on Methadone 10MG bid, and q 3 hours prn</a:t>
            </a:r>
          </a:p>
          <a:p>
            <a:r>
              <a:rPr lang="en-US" sz="2400" b="1" dirty="0"/>
              <a:t>Readmitted 2 weeks later w/nausea &amp; vomiting and unable to take  oral meds.</a:t>
            </a:r>
          </a:p>
          <a:p>
            <a:r>
              <a:rPr lang="en-US" sz="2400" b="1" dirty="0"/>
              <a:t>Repeat EKG QT</a:t>
            </a:r>
            <a:r>
              <a:rPr lang="en-US" sz="2400" b="1" baseline="-25000" dirty="0"/>
              <a:t>C  </a:t>
            </a:r>
            <a:r>
              <a:rPr lang="en-US" sz="2400" b="1" dirty="0"/>
              <a:t>= 460 msec</a:t>
            </a:r>
          </a:p>
          <a:p>
            <a:r>
              <a:rPr lang="en-US" sz="2400" b="1" dirty="0"/>
              <a:t>IV hydration was started</a:t>
            </a:r>
            <a:endParaRPr lang="en-US" sz="2400" b="1" baseline="-25000" dirty="0"/>
          </a:p>
          <a:p>
            <a:endParaRPr lang="en-US" sz="2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367C5E-E555-4A73-9F45-C4865C5B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491" y="457200"/>
            <a:ext cx="6571343" cy="139655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CASE 1:TREATMENT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5733"/>
            <a:ext cx="7848599" cy="4037747"/>
          </a:xfrm>
        </p:spPr>
        <p:txBody>
          <a:bodyPr>
            <a:normAutofit/>
          </a:bodyPr>
          <a:lstStyle/>
          <a:p>
            <a:r>
              <a:rPr lang="en-US" sz="2000" b="1" dirty="0"/>
              <a:t>D/C oral METHADONE  </a:t>
            </a:r>
          </a:p>
          <a:p>
            <a:r>
              <a:rPr lang="en-US" sz="2000" b="1" dirty="0"/>
              <a:t>Start FENTANYL OR BUPRENORPHINE</a:t>
            </a:r>
          </a:p>
          <a:p>
            <a:r>
              <a:rPr lang="en-US" sz="2000" b="1" dirty="0"/>
              <a:t>Start METHADONE IV AT 0.5MG/h WITH 0.5-1MG q3h</a:t>
            </a:r>
          </a:p>
          <a:p>
            <a:r>
              <a:rPr lang="en-US" sz="2000" b="1" dirty="0"/>
              <a:t>REPEAT ECG IN  2-3 DAYS</a:t>
            </a:r>
          </a:p>
          <a:p>
            <a:r>
              <a:rPr lang="en-US" sz="2000" b="1" dirty="0"/>
              <a:t>Switch to RECTAL METHADONE 10MG q 12 h prn</a:t>
            </a:r>
          </a:p>
          <a:p>
            <a:r>
              <a:rPr lang="en-US" sz="2000" b="1" dirty="0"/>
              <a:t>START HALOPERIDOL FOR NAUSEA </a:t>
            </a:r>
          </a:p>
          <a:p>
            <a:r>
              <a:rPr lang="en-US" sz="2000" b="1" dirty="0"/>
              <a:t>OBTAIN A PLAIN X-RAY OF THE ABDOMEN</a:t>
            </a:r>
          </a:p>
          <a:p>
            <a:r>
              <a:rPr lang="en-US" sz="2000" b="1" dirty="0"/>
              <a:t>START ONDANSETRON on top of tongue for nausea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5EB978-84EF-44C9-B894-A41A86DA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2954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ABSORPTION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94373"/>
            <a:ext cx="8229600" cy="3650790"/>
          </a:xfrm>
          <a:noFill/>
          <a:ln/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ABSORPTION RAPID AND COMPLETE (47 - 91%)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DRUG LEVELS CAN BE MEASURED 30 MINUTES AFTER ORAL DOSING, PEAK CONCENTRATIONS OCCUR AT 2.5 HOURS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INTESTINAL CYP3A4 AND P-GLYCOPROTEIN MAY REDUCE ABSORPTION 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NOT A MAJOR FACTOR IN THE LARGE INTER-INDIVIDUAL DIFFERENCES IN KINETICS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A12F62-E062-4D01-9006-2CF61F22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490" y="381000"/>
            <a:ext cx="6571343" cy="1277835"/>
          </a:xfrm>
        </p:spPr>
        <p:txBody>
          <a:bodyPr/>
          <a:lstStyle/>
          <a:p>
            <a:pPr algn="ctr"/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CASE 2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487725" y="1905001"/>
            <a:ext cx="8122875" cy="4038600"/>
          </a:xfrm>
        </p:spPr>
        <p:txBody>
          <a:bodyPr>
            <a:noAutofit/>
          </a:bodyPr>
          <a:lstStyle/>
          <a:p>
            <a:r>
              <a:rPr lang="en-US" sz="2800" b="1" dirty="0"/>
              <a:t>65 tear-old female w/breast cancer</a:t>
            </a:r>
          </a:p>
          <a:p>
            <a:r>
              <a:rPr lang="en-US" sz="2800" b="1" dirty="0"/>
              <a:t>On 40mg METHADONE bid for BONE PAIN </a:t>
            </a:r>
          </a:p>
          <a:p>
            <a:r>
              <a:rPr lang="en-US" sz="2800" b="1" dirty="0"/>
              <a:t>Sustained a pathological Hip </a:t>
            </a:r>
            <a:r>
              <a:rPr lang="en-US" sz="2800" b="1" dirty="0" err="1"/>
              <a:t>Fx</a:t>
            </a:r>
            <a:r>
              <a:rPr lang="en-US" sz="2800" b="1" dirty="0"/>
              <a:t> requiring surgery</a:t>
            </a:r>
          </a:p>
          <a:p>
            <a:r>
              <a:rPr lang="en-US" sz="2800" b="1" dirty="0"/>
              <a:t>Meds: Methadone, Temazepam 15MG </a:t>
            </a:r>
            <a:r>
              <a:rPr lang="en-US" sz="2800" b="1" dirty="0" err="1"/>
              <a:t>hs</a:t>
            </a:r>
            <a:r>
              <a:rPr lang="en-US" sz="2800" b="1" dirty="0"/>
              <a:t>, Prinivil 20mg daily and laxatives</a:t>
            </a:r>
          </a:p>
          <a:p>
            <a:r>
              <a:rPr lang="en-US" sz="2800" b="1" dirty="0"/>
              <a:t>Labs: Creatinine and bilirubin normal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044F8F-DAAD-4F01-8531-0102A6E8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CASE 2 :TREATMENT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15733"/>
            <a:ext cx="7543799" cy="403774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D/C METHADONE po on day of surgery</a:t>
            </a:r>
          </a:p>
          <a:p>
            <a:pPr>
              <a:lnSpc>
                <a:spcPct val="80000"/>
              </a:lnSpc>
            </a:pPr>
            <a:r>
              <a:rPr lang="en-US" b="1" dirty="0"/>
              <a:t>Use HYDROMORPHONE 2mg hourly prn</a:t>
            </a:r>
          </a:p>
          <a:p>
            <a:pPr>
              <a:lnSpc>
                <a:spcPct val="80000"/>
              </a:lnSpc>
            </a:pPr>
            <a:r>
              <a:rPr lang="en-US" b="1" dirty="0"/>
              <a:t>Use METHADONE 7.5MG q3h prn for pain post-op</a:t>
            </a:r>
          </a:p>
          <a:p>
            <a:pPr>
              <a:lnSpc>
                <a:spcPct val="80000"/>
              </a:lnSpc>
            </a:pPr>
            <a:r>
              <a:rPr lang="en-US" b="1" dirty="0"/>
              <a:t>CONTINUE METHADONE 40MG bid post-op, and use  HYDROMORPHONE 0.8-1MG q3h prn by PCA</a:t>
            </a:r>
          </a:p>
          <a:p>
            <a:pPr>
              <a:lnSpc>
                <a:spcPct val="80000"/>
              </a:lnSpc>
            </a:pPr>
            <a:r>
              <a:rPr lang="en-US" b="1" dirty="0"/>
              <a:t>Start  KETOROLAC 15MG IV Q 6 h POST- OP AND CONTINUE METHADONE 40MG bid</a:t>
            </a:r>
          </a:p>
          <a:p>
            <a:pPr>
              <a:lnSpc>
                <a:spcPct val="80000"/>
              </a:lnSpc>
            </a:pPr>
            <a:r>
              <a:rPr lang="en-US" b="1" dirty="0"/>
              <a:t>Avoid combining short-acting potent opioids </a:t>
            </a:r>
            <a:r>
              <a:rPr lang="en-US" b="1" dirty="0" err="1"/>
              <a:t>andMETHADONE</a:t>
            </a:r>
            <a:r>
              <a:rPr lang="en-US" b="1" dirty="0"/>
              <a:t>.</a:t>
            </a:r>
          </a:p>
          <a:p>
            <a:pPr>
              <a:lnSpc>
                <a:spcPct val="80000"/>
              </a:lnSpc>
            </a:pPr>
            <a:r>
              <a:rPr lang="en-US" b="1" dirty="0"/>
              <a:t>Use TRAMADOL100mg q 6h with METHADONE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7458C6-A456-4F00-8163-D5353A6B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63963"/>
          </a:xfrm>
          <a:noFill/>
          <a:ln/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BETTER ABSORBED IN AN ALKALINE ENVIRONMENT.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REDUCED ACIDITY (OMEPRAZOLE) INCREASES ABSORPTION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NON-SATURABLE KINETICS 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UNALTERED BY DIET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FIRST PASS METABOLISM OR PRESYSTEMIC CLEARANCE (ABSORPTION AND BIOAVAILABILITY) IS 21%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BA3840-CFF6-42FE-903B-79C77B8A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122752-5961-4FC5-A55C-00EB031B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6854577-98D5-4F0C-A7FE-697E3BDB988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4800"/>
            <a:ext cx="8245475" cy="1295400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ORAL ABSORPTION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4478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RECTAL METHADONE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40163"/>
          </a:xfrm>
          <a:noFill/>
          <a:ln/>
        </p:spPr>
        <p:txBody>
          <a:bodyPr/>
          <a:lstStyle/>
          <a:p>
            <a:pPr marL="457200" indent="-457200">
              <a:lnSpc>
                <a:spcPct val="2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SIMILAR ABSORPTION AND BIOAVAILABILITY AS ORAL METHADONE</a:t>
            </a:r>
          </a:p>
          <a:p>
            <a:pPr marL="457200" indent="-457200">
              <a:lnSpc>
                <a:spcPct val="2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MICROENEMAS &gt; HYDROGENATED OIL BASE SUPPOSITORIES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95BF60-9331-4DF8-8886-2238A511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SUBLINGUAL METHADONE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611563"/>
          </a:xfrm>
          <a:noFill/>
          <a:ln/>
        </p:spPr>
        <p:txBody>
          <a:bodyPr/>
          <a:lstStyle/>
          <a:p>
            <a:pPr marL="457200" indent="-45720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ABSORPTION IS 34% (51% FENTANYL AND 18% MORPHINE)</a:t>
            </a:r>
          </a:p>
          <a:p>
            <a:pPr marL="457200" indent="-45720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BUFFERING THE PH TO 8.5 DOUBLES ABSORPTION (75%)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89B866-0D56-4703-87B3-E60F4902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5475" cy="13716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METHADONE METABOLISM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611563"/>
          </a:xfrm>
          <a:noFill/>
          <a:ln/>
        </p:spPr>
        <p:txBody>
          <a:bodyPr/>
          <a:lstStyle/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BIEXPONENTIAL KINETICS 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EXTRACTION RATIO 0.08 - 0.16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DEMETHYLATED TO AN INACTIVE METABOLITE (EDDP) BY CYP3A4</a:t>
            </a:r>
          </a:p>
          <a:p>
            <a:pPr marL="457200" indent="-457200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INDUCTION OF CYP3A4 BY METHADONE WITH CHRONIC DOSING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5DF413-09FE-4141-996C-BC18FF97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447800"/>
          </a:xfrm>
          <a:solidFill>
            <a:schemeClr val="bg2">
              <a:lumMod val="90000"/>
            </a:schemeClr>
          </a:solidFill>
          <a:ln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CYTOCHROME ENZYMES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87763"/>
          </a:xfrm>
          <a:noFill/>
          <a:ln/>
        </p:spPr>
        <p:txBody>
          <a:bodyPr/>
          <a:lstStyle/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CYP3A4 &gt; CYP2D6, CYP1A2, CYP2C9, CYP2C19 </a:t>
            </a:r>
          </a:p>
          <a:p>
            <a:pPr marL="457200" indent="-457200">
              <a:lnSpc>
                <a:spcPct val="19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</a:rPr>
              <a:t>ULTRARAPID METABOLIZERS HAVE HALF THE METHADONE DRUG LEVELS AS POOR METABOLIZERS (HOMOZYGOTE CYP2D6 MUTATIONS)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AC2C5E-718C-434B-B7EE-91A1EE61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8923</TotalTime>
  <Words>1857</Words>
  <Application>Microsoft Office PowerPoint</Application>
  <PresentationFormat>On-screen Show (4:3)</PresentationFormat>
  <Paragraphs>292</Paragraphs>
  <Slides>41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Aharoni</vt:lpstr>
      <vt:lpstr>Arial</vt:lpstr>
      <vt:lpstr>Gill Sans MT</vt:lpstr>
      <vt:lpstr>Roboto</vt:lpstr>
      <vt:lpstr>Times New Roman</vt:lpstr>
      <vt:lpstr>Wingdings</vt:lpstr>
      <vt:lpstr>1_Gallery</vt:lpstr>
      <vt:lpstr>METHADONE</vt:lpstr>
      <vt:lpstr>METHADONE R (L) AND S (D) ENANTIOMER</vt:lpstr>
      <vt:lpstr>METHADONE actions</vt:lpstr>
      <vt:lpstr>Methadone ABSORPTION</vt:lpstr>
      <vt:lpstr>PowerPoint Presentation</vt:lpstr>
      <vt:lpstr>RECTAL METHADONE</vt:lpstr>
      <vt:lpstr>SUBLINGUAL METHADONE</vt:lpstr>
      <vt:lpstr>METHADONE METABOLISM</vt:lpstr>
      <vt:lpstr>CYTOCHROME ENZYMES</vt:lpstr>
      <vt:lpstr>METHADONE CLEARANCE</vt:lpstr>
      <vt:lpstr>CAUSES OF INTERINDIVIDUAL DIFFERENCES IN METHADONE</vt:lpstr>
      <vt:lpstr>METHADONE ROUTES OF ADMINISTRATION</vt:lpstr>
      <vt:lpstr>SAFE COMBINATIONS OF METHADONE</vt:lpstr>
      <vt:lpstr>METHADONE TOXICITY</vt:lpstr>
      <vt:lpstr>DEATH FROM METHADONE</vt:lpstr>
      <vt:lpstr>METHADONE  AND CANCER PAIN</vt:lpstr>
      <vt:lpstr>METHADONE STOP-START IN CANCER PAIN</vt:lpstr>
      <vt:lpstr>EQUIVALENTS AND DOSING</vt:lpstr>
      <vt:lpstr>EQUIVALENTS AND DOSING</vt:lpstr>
      <vt:lpstr>METHADONE DOSING</vt:lpstr>
      <vt:lpstr>METHADONE EQUIVALENTS  WITH OTHER OPIOIDS</vt:lpstr>
      <vt:lpstr>METHADONE FOR  NEUROPATHIC PAIN </vt:lpstr>
      <vt:lpstr>CANDIDATES  FOR METHADONE</vt:lpstr>
      <vt:lpstr>METHADONE</vt:lpstr>
      <vt:lpstr>SUMMARY</vt:lpstr>
      <vt:lpstr>METHADONE  CARDIAC TOXICITY</vt:lpstr>
      <vt:lpstr>Methadone effect  on QT-c </vt:lpstr>
      <vt:lpstr>PowerPoint Presentation</vt:lpstr>
      <vt:lpstr>SUMMARY OF ORAL  METHADONE AND QTc</vt:lpstr>
      <vt:lpstr>EKG Monitoring</vt:lpstr>
      <vt:lpstr>rx OF PROLONGED QTc METHADONE</vt:lpstr>
      <vt:lpstr>IV METHADONE AND QTc</vt:lpstr>
      <vt:lpstr>FDA BLACK BOX WARNING</vt:lpstr>
      <vt:lpstr>SUMMARY</vt:lpstr>
      <vt:lpstr>CASE 1 – Hx &amp; Pe</vt:lpstr>
      <vt:lpstr> CASE 1 – EKG &amp; labs</vt:lpstr>
      <vt:lpstr> CASE 1:TREATMENT</vt:lpstr>
      <vt:lpstr> CASE 1 – Add Methadone</vt:lpstr>
      <vt:lpstr> CASE 1:TREATMENT</vt:lpstr>
      <vt:lpstr> CASE 2</vt:lpstr>
      <vt:lpstr>CASE 2 :TREATMENT</vt:lpstr>
    </vt:vector>
  </TitlesOfParts>
  <Company>Cleveland Clinic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lasheen</dc:creator>
  <cp:lastModifiedBy>Sandy Sanbar</cp:lastModifiedBy>
  <cp:revision>71</cp:revision>
  <dcterms:created xsi:type="dcterms:W3CDTF">2007-12-31T16:44:25Z</dcterms:created>
  <dcterms:modified xsi:type="dcterms:W3CDTF">2023-04-15T22:14:51Z</dcterms:modified>
</cp:coreProperties>
</file>