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7" r:id="rId16"/>
    <p:sldId id="276" r:id="rId17"/>
    <p:sldId id="278" r:id="rId18"/>
    <p:sldId id="279" r:id="rId19"/>
    <p:sldId id="274" r:id="rId20"/>
    <p:sldId id="273" r:id="rId21"/>
    <p:sldId id="272" r:id="rId22"/>
    <p:sldId id="270"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52" y="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894C6-5C84-4153-B243-E79D320DC1FD}" type="datetimeFigureOut">
              <a:rPr lang="en-US" smtClean="0"/>
              <a:t>8/10/2023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5767EF-36B2-4518-83AC-74F7779B60A1}" type="slidenum">
              <a:rPr lang="en-US" smtClean="0"/>
              <a:t>‹#›</a:t>
            </a:fld>
            <a:endParaRPr lang="en-US"/>
          </a:p>
        </p:txBody>
      </p:sp>
    </p:spTree>
    <p:extLst>
      <p:ext uri="{BB962C8B-B14F-4D97-AF65-F5344CB8AC3E}">
        <p14:creationId xmlns:p14="http://schemas.microsoft.com/office/powerpoint/2010/main" val="944313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ED8CAE-43F3-4E3E-BE59-283D4041E179}" type="datetime1">
              <a:rPr lang="en-US" smtClean="0"/>
              <a:t>8/10/2023</a:t>
            </a:fld>
            <a:endParaRPr lang="en-US"/>
          </a:p>
        </p:txBody>
      </p:sp>
      <p:sp>
        <p:nvSpPr>
          <p:cNvPr id="5" name="Footer Placeholder 4"/>
          <p:cNvSpPr>
            <a:spLocks noGrp="1"/>
          </p:cNvSpPr>
          <p:nvPr>
            <p:ph type="ftr" sz="quarter" idx="11"/>
          </p:nvPr>
        </p:nvSpPr>
        <p:spPr>
          <a:xfrm>
            <a:off x="2416500" y="329307"/>
            <a:ext cx="4973915" cy="309201"/>
          </a:xfrm>
        </p:spPr>
        <p:txBody>
          <a:bodyPr/>
          <a:lstStyle/>
          <a:p>
            <a:r>
              <a:rPr lang="en-US"/>
              <a:t>HIPAA Qs and As</a:t>
            </a:r>
          </a:p>
        </p:txBody>
      </p:sp>
      <p:sp>
        <p:nvSpPr>
          <p:cNvPr id="6" name="Slide Number Placeholder 5"/>
          <p:cNvSpPr>
            <a:spLocks noGrp="1"/>
          </p:cNvSpPr>
          <p:nvPr>
            <p:ph type="sldNum" sz="quarter" idx="12"/>
          </p:nvPr>
        </p:nvSpPr>
        <p:spPr>
          <a:xfrm>
            <a:off x="1437664" y="798973"/>
            <a:ext cx="811019" cy="503578"/>
          </a:xfrm>
        </p:spPr>
        <p:txBody>
          <a:bodyPr/>
          <a:lstStyle/>
          <a:p>
            <a:fld id="{F0DCA5AC-8AD7-49DB-9102-67D3CB8EBAE0}"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9996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CBC40C-C591-4AA9-86F3-79FD5C805303}" type="datetime1">
              <a:rPr lang="en-US" smtClean="0"/>
              <a:t>8/10/2023</a:t>
            </a:fld>
            <a:endParaRPr lang="en-US"/>
          </a:p>
        </p:txBody>
      </p:sp>
      <p:sp>
        <p:nvSpPr>
          <p:cNvPr id="5" name="Footer Placeholder 4"/>
          <p:cNvSpPr>
            <a:spLocks noGrp="1"/>
          </p:cNvSpPr>
          <p:nvPr>
            <p:ph type="ftr" sz="quarter" idx="11"/>
          </p:nvPr>
        </p:nvSpPr>
        <p:spPr/>
        <p:txBody>
          <a:bodyPr/>
          <a:lstStyle/>
          <a:p>
            <a:r>
              <a:rPr lang="en-US"/>
              <a:t>HIPAA Qs and As</a:t>
            </a:r>
          </a:p>
        </p:txBody>
      </p:sp>
      <p:sp>
        <p:nvSpPr>
          <p:cNvPr id="6" name="Slide Number Placeholder 5"/>
          <p:cNvSpPr>
            <a:spLocks noGrp="1"/>
          </p:cNvSpPr>
          <p:nvPr>
            <p:ph type="sldNum" sz="quarter" idx="12"/>
          </p:nvPr>
        </p:nvSpPr>
        <p:spPr/>
        <p:txBody>
          <a:bodyPr/>
          <a:lstStyle/>
          <a:p>
            <a:fld id="{F0DCA5AC-8AD7-49DB-9102-67D3CB8EBAE0}"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4698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E82EB9-837B-4912-A1F3-F94579DA286F}" type="datetime1">
              <a:rPr lang="en-US" smtClean="0"/>
              <a:t>8/10/2023</a:t>
            </a:fld>
            <a:endParaRPr lang="en-US"/>
          </a:p>
        </p:txBody>
      </p:sp>
      <p:sp>
        <p:nvSpPr>
          <p:cNvPr id="5" name="Footer Placeholder 4"/>
          <p:cNvSpPr>
            <a:spLocks noGrp="1"/>
          </p:cNvSpPr>
          <p:nvPr>
            <p:ph type="ftr" sz="quarter" idx="11"/>
          </p:nvPr>
        </p:nvSpPr>
        <p:spPr/>
        <p:txBody>
          <a:bodyPr/>
          <a:lstStyle/>
          <a:p>
            <a:r>
              <a:rPr lang="en-US"/>
              <a:t>HIPAA Qs and As</a:t>
            </a:r>
          </a:p>
        </p:txBody>
      </p:sp>
      <p:sp>
        <p:nvSpPr>
          <p:cNvPr id="6" name="Slide Number Placeholder 5"/>
          <p:cNvSpPr>
            <a:spLocks noGrp="1"/>
          </p:cNvSpPr>
          <p:nvPr>
            <p:ph type="sldNum" sz="quarter" idx="12"/>
          </p:nvPr>
        </p:nvSpPr>
        <p:spPr/>
        <p:txBody>
          <a:bodyPr/>
          <a:lstStyle/>
          <a:p>
            <a:fld id="{F0DCA5AC-8AD7-49DB-9102-67D3CB8EBAE0}"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718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51606C-FA4B-4B24-915B-C3CA6FAC8F61}" type="datetime1">
              <a:rPr lang="en-US" smtClean="0"/>
              <a:t>8/10/2023</a:t>
            </a:fld>
            <a:endParaRPr lang="en-US"/>
          </a:p>
        </p:txBody>
      </p:sp>
      <p:sp>
        <p:nvSpPr>
          <p:cNvPr id="5" name="Footer Placeholder 4"/>
          <p:cNvSpPr>
            <a:spLocks noGrp="1"/>
          </p:cNvSpPr>
          <p:nvPr>
            <p:ph type="ftr" sz="quarter" idx="11"/>
          </p:nvPr>
        </p:nvSpPr>
        <p:spPr/>
        <p:txBody>
          <a:bodyPr/>
          <a:lstStyle/>
          <a:p>
            <a:r>
              <a:rPr lang="en-US"/>
              <a:t>HIPAA Qs and As</a:t>
            </a:r>
          </a:p>
        </p:txBody>
      </p:sp>
      <p:sp>
        <p:nvSpPr>
          <p:cNvPr id="6" name="Slide Number Placeholder 5"/>
          <p:cNvSpPr>
            <a:spLocks noGrp="1"/>
          </p:cNvSpPr>
          <p:nvPr>
            <p:ph type="sldNum" sz="quarter" idx="12"/>
          </p:nvPr>
        </p:nvSpPr>
        <p:spPr/>
        <p:txBody>
          <a:bodyPr/>
          <a:lstStyle/>
          <a:p>
            <a:fld id="{F0DCA5AC-8AD7-49DB-9102-67D3CB8EBAE0}"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820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5AC4BF-DD6C-4557-83DB-442BD22592C3}" type="datetime1">
              <a:rPr lang="en-US" smtClean="0"/>
              <a:t>8/10/2023</a:t>
            </a:fld>
            <a:endParaRPr lang="en-US"/>
          </a:p>
        </p:txBody>
      </p:sp>
      <p:sp>
        <p:nvSpPr>
          <p:cNvPr id="5" name="Footer Placeholder 4"/>
          <p:cNvSpPr>
            <a:spLocks noGrp="1"/>
          </p:cNvSpPr>
          <p:nvPr>
            <p:ph type="ftr" sz="quarter" idx="11"/>
          </p:nvPr>
        </p:nvSpPr>
        <p:spPr/>
        <p:txBody>
          <a:bodyPr/>
          <a:lstStyle/>
          <a:p>
            <a:r>
              <a:rPr lang="en-US"/>
              <a:t>HIPAA Qs and As</a:t>
            </a:r>
          </a:p>
        </p:txBody>
      </p:sp>
      <p:sp>
        <p:nvSpPr>
          <p:cNvPr id="6" name="Slide Number Placeholder 5"/>
          <p:cNvSpPr>
            <a:spLocks noGrp="1"/>
          </p:cNvSpPr>
          <p:nvPr>
            <p:ph type="sldNum" sz="quarter" idx="12"/>
          </p:nvPr>
        </p:nvSpPr>
        <p:spPr/>
        <p:txBody>
          <a:bodyPr/>
          <a:lstStyle/>
          <a:p>
            <a:fld id="{F0DCA5AC-8AD7-49DB-9102-67D3CB8EBAE0}"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334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11BAD0-F7B7-40A6-BFFC-66C2B0C5ABEC}" type="datetime1">
              <a:rPr lang="en-US" smtClean="0"/>
              <a:t>8/10/2023</a:t>
            </a:fld>
            <a:endParaRPr lang="en-US"/>
          </a:p>
        </p:txBody>
      </p:sp>
      <p:sp>
        <p:nvSpPr>
          <p:cNvPr id="6" name="Footer Placeholder 5"/>
          <p:cNvSpPr>
            <a:spLocks noGrp="1"/>
          </p:cNvSpPr>
          <p:nvPr>
            <p:ph type="ftr" sz="quarter" idx="11"/>
          </p:nvPr>
        </p:nvSpPr>
        <p:spPr/>
        <p:txBody>
          <a:bodyPr/>
          <a:lstStyle/>
          <a:p>
            <a:r>
              <a:rPr lang="en-US"/>
              <a:t>HIPAA Qs and As</a:t>
            </a:r>
          </a:p>
        </p:txBody>
      </p:sp>
      <p:sp>
        <p:nvSpPr>
          <p:cNvPr id="7" name="Slide Number Placeholder 6"/>
          <p:cNvSpPr>
            <a:spLocks noGrp="1"/>
          </p:cNvSpPr>
          <p:nvPr>
            <p:ph type="sldNum" sz="quarter" idx="12"/>
          </p:nvPr>
        </p:nvSpPr>
        <p:spPr/>
        <p:txBody>
          <a:bodyPr/>
          <a:lstStyle/>
          <a:p>
            <a:fld id="{F0DCA5AC-8AD7-49DB-9102-67D3CB8EBAE0}"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482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53523C-BF7E-452B-B518-9CECD358AB6D}" type="datetime1">
              <a:rPr lang="en-US" smtClean="0"/>
              <a:t>8/10/2023</a:t>
            </a:fld>
            <a:endParaRPr lang="en-US"/>
          </a:p>
        </p:txBody>
      </p:sp>
      <p:sp>
        <p:nvSpPr>
          <p:cNvPr id="8" name="Footer Placeholder 7"/>
          <p:cNvSpPr>
            <a:spLocks noGrp="1"/>
          </p:cNvSpPr>
          <p:nvPr>
            <p:ph type="ftr" sz="quarter" idx="11"/>
          </p:nvPr>
        </p:nvSpPr>
        <p:spPr/>
        <p:txBody>
          <a:bodyPr/>
          <a:lstStyle/>
          <a:p>
            <a:r>
              <a:rPr lang="en-US"/>
              <a:t>HIPAA Qs and As</a:t>
            </a:r>
          </a:p>
        </p:txBody>
      </p:sp>
      <p:sp>
        <p:nvSpPr>
          <p:cNvPr id="9" name="Slide Number Placeholder 8"/>
          <p:cNvSpPr>
            <a:spLocks noGrp="1"/>
          </p:cNvSpPr>
          <p:nvPr>
            <p:ph type="sldNum" sz="quarter" idx="12"/>
          </p:nvPr>
        </p:nvSpPr>
        <p:spPr/>
        <p:txBody>
          <a:bodyPr/>
          <a:lstStyle/>
          <a:p>
            <a:fld id="{F0DCA5AC-8AD7-49DB-9102-67D3CB8EBAE0}"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9304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446F58-1D54-41A8-B6F4-3F2972A6B9DB}" type="datetime1">
              <a:rPr lang="en-US" smtClean="0"/>
              <a:t>8/10/2023</a:t>
            </a:fld>
            <a:endParaRPr lang="en-US"/>
          </a:p>
        </p:txBody>
      </p:sp>
      <p:sp>
        <p:nvSpPr>
          <p:cNvPr id="4" name="Footer Placeholder 3"/>
          <p:cNvSpPr>
            <a:spLocks noGrp="1"/>
          </p:cNvSpPr>
          <p:nvPr>
            <p:ph type="ftr" sz="quarter" idx="11"/>
          </p:nvPr>
        </p:nvSpPr>
        <p:spPr/>
        <p:txBody>
          <a:bodyPr/>
          <a:lstStyle/>
          <a:p>
            <a:r>
              <a:rPr lang="en-US"/>
              <a:t>HIPAA Qs and As</a:t>
            </a:r>
          </a:p>
        </p:txBody>
      </p:sp>
      <p:sp>
        <p:nvSpPr>
          <p:cNvPr id="5" name="Slide Number Placeholder 4"/>
          <p:cNvSpPr>
            <a:spLocks noGrp="1"/>
          </p:cNvSpPr>
          <p:nvPr>
            <p:ph type="sldNum" sz="quarter" idx="12"/>
          </p:nvPr>
        </p:nvSpPr>
        <p:spPr/>
        <p:txBody>
          <a:bodyPr/>
          <a:lstStyle/>
          <a:p>
            <a:fld id="{F0DCA5AC-8AD7-49DB-9102-67D3CB8EBAE0}"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68052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0E21B5-E4FB-46DF-94DB-87A465548B31}" type="datetime1">
              <a:rPr lang="en-US" smtClean="0"/>
              <a:t>8/10/2023</a:t>
            </a:fld>
            <a:endParaRPr lang="en-US"/>
          </a:p>
        </p:txBody>
      </p:sp>
      <p:sp>
        <p:nvSpPr>
          <p:cNvPr id="3" name="Footer Placeholder 2"/>
          <p:cNvSpPr>
            <a:spLocks noGrp="1"/>
          </p:cNvSpPr>
          <p:nvPr>
            <p:ph type="ftr" sz="quarter" idx="11"/>
          </p:nvPr>
        </p:nvSpPr>
        <p:spPr/>
        <p:txBody>
          <a:bodyPr/>
          <a:lstStyle/>
          <a:p>
            <a:r>
              <a:rPr lang="en-US"/>
              <a:t>HIPAA Qs and As</a:t>
            </a:r>
          </a:p>
        </p:txBody>
      </p:sp>
      <p:sp>
        <p:nvSpPr>
          <p:cNvPr id="4" name="Slide Number Placeholder 3"/>
          <p:cNvSpPr>
            <a:spLocks noGrp="1"/>
          </p:cNvSpPr>
          <p:nvPr>
            <p:ph type="sldNum" sz="quarter" idx="12"/>
          </p:nvPr>
        </p:nvSpPr>
        <p:spPr/>
        <p:txBody>
          <a:bodyPr/>
          <a:lstStyle/>
          <a:p>
            <a:fld id="{F0DCA5AC-8AD7-49DB-9102-67D3CB8EBAE0}" type="slidenum">
              <a:rPr lang="en-US" smtClean="0"/>
              <a:t>‹#›</a:t>
            </a:fld>
            <a:endParaRPr lang="en-US"/>
          </a:p>
        </p:txBody>
      </p:sp>
    </p:spTree>
    <p:extLst>
      <p:ext uri="{BB962C8B-B14F-4D97-AF65-F5344CB8AC3E}">
        <p14:creationId xmlns:p14="http://schemas.microsoft.com/office/powerpoint/2010/main" val="345151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AA3134-5A90-47E3-99FC-ADDD3257C9A8}" type="datetime1">
              <a:rPr lang="en-US" smtClean="0"/>
              <a:t>8/10/2023</a:t>
            </a:fld>
            <a:endParaRPr lang="en-US"/>
          </a:p>
        </p:txBody>
      </p:sp>
      <p:sp>
        <p:nvSpPr>
          <p:cNvPr id="6" name="Footer Placeholder 5"/>
          <p:cNvSpPr>
            <a:spLocks noGrp="1"/>
          </p:cNvSpPr>
          <p:nvPr>
            <p:ph type="ftr" sz="quarter" idx="11"/>
          </p:nvPr>
        </p:nvSpPr>
        <p:spPr/>
        <p:txBody>
          <a:bodyPr/>
          <a:lstStyle/>
          <a:p>
            <a:r>
              <a:rPr lang="en-US"/>
              <a:t>HIPAA Qs and As</a:t>
            </a:r>
          </a:p>
        </p:txBody>
      </p:sp>
      <p:sp>
        <p:nvSpPr>
          <p:cNvPr id="7" name="Slide Number Placeholder 6"/>
          <p:cNvSpPr>
            <a:spLocks noGrp="1"/>
          </p:cNvSpPr>
          <p:nvPr>
            <p:ph type="sldNum" sz="quarter" idx="12"/>
          </p:nvPr>
        </p:nvSpPr>
        <p:spPr/>
        <p:txBody>
          <a:bodyPr/>
          <a:lstStyle/>
          <a:p>
            <a:fld id="{F0DCA5AC-8AD7-49DB-9102-67D3CB8EBAE0}"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2606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C163A89-CA13-4658-9BD9-D5C056DAF847}" type="datetime1">
              <a:rPr lang="en-US" smtClean="0"/>
              <a:t>8/10/2023</a:t>
            </a:fld>
            <a:endParaRPr lang="en-US"/>
          </a:p>
        </p:txBody>
      </p:sp>
      <p:sp>
        <p:nvSpPr>
          <p:cNvPr id="6" name="Footer Placeholder 5"/>
          <p:cNvSpPr>
            <a:spLocks noGrp="1"/>
          </p:cNvSpPr>
          <p:nvPr>
            <p:ph type="ftr" sz="quarter" idx="11"/>
          </p:nvPr>
        </p:nvSpPr>
        <p:spPr>
          <a:xfrm>
            <a:off x="1447382" y="318640"/>
            <a:ext cx="5541004" cy="320931"/>
          </a:xfrm>
        </p:spPr>
        <p:txBody>
          <a:bodyPr/>
          <a:lstStyle/>
          <a:p>
            <a:r>
              <a:rPr lang="en-US"/>
              <a:t>HIPAA Qs and As</a:t>
            </a:r>
          </a:p>
        </p:txBody>
      </p:sp>
      <p:sp>
        <p:nvSpPr>
          <p:cNvPr id="7" name="Slide Number Placeholder 6"/>
          <p:cNvSpPr>
            <a:spLocks noGrp="1"/>
          </p:cNvSpPr>
          <p:nvPr>
            <p:ph type="sldNum" sz="quarter" idx="12"/>
          </p:nvPr>
        </p:nvSpPr>
        <p:spPr/>
        <p:txBody>
          <a:bodyPr/>
          <a:lstStyle/>
          <a:p>
            <a:fld id="{F0DCA5AC-8AD7-49DB-9102-67D3CB8EBAE0}"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365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013B0BB-39B6-45AC-8B26-1A4610F194FF}" type="datetime1">
              <a:rPr lang="en-US" smtClean="0"/>
              <a:t>8/10/2023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HIPAA Qs and As</a:t>
            </a: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0DCA5AC-8AD7-49DB-9102-67D3CB8EBAE0}"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394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F5F5F0-315A-4936-E578-5D56FE4CE166}"/>
              </a:ext>
            </a:extLst>
          </p:cNvPr>
          <p:cNvSpPr/>
          <p:nvPr/>
        </p:nvSpPr>
        <p:spPr>
          <a:xfrm>
            <a:off x="2316564" y="1611348"/>
            <a:ext cx="8667244" cy="1323439"/>
          </a:xfrm>
          <a:prstGeom prst="rect">
            <a:avLst/>
          </a:prstGeom>
          <a:noFill/>
        </p:spPr>
        <p:txBody>
          <a:bodyPr wrap="none" lIns="91440" tIns="45720" rIns="91440" bIns="45720">
            <a:spAutoFit/>
          </a:bodyPr>
          <a:lstStyle/>
          <a:p>
            <a:pPr algn="ctr"/>
            <a:r>
              <a:rPr lang="en-US" sz="8000" b="1" cap="none" spc="0" dirty="0">
                <a:ln w="13462">
                  <a:solidFill>
                    <a:schemeClr val="bg1"/>
                  </a:solidFill>
                  <a:prstDash val="solid"/>
                </a:ln>
                <a:solidFill>
                  <a:schemeClr val="accent1">
                    <a:lumMod val="50000"/>
                  </a:schemeClr>
                </a:solidFill>
                <a:effectLst>
                  <a:outerShdw dist="38100" dir="2700000" algn="bl" rotWithShape="0">
                    <a:schemeClr val="accent5"/>
                  </a:outerShdw>
                </a:effectLst>
              </a:rPr>
              <a:t>HIPAA Questions</a:t>
            </a:r>
          </a:p>
        </p:txBody>
      </p:sp>
      <p:sp>
        <p:nvSpPr>
          <p:cNvPr id="6" name="TextBox 5">
            <a:extLst>
              <a:ext uri="{FF2B5EF4-FFF2-40B4-BE49-F238E27FC236}">
                <a16:creationId xmlns:a16="http://schemas.microsoft.com/office/drawing/2014/main" id="{BFC5B61E-472C-6544-1F11-1DC192C869A4}"/>
              </a:ext>
            </a:extLst>
          </p:cNvPr>
          <p:cNvSpPr txBox="1"/>
          <p:nvPr/>
        </p:nvSpPr>
        <p:spPr>
          <a:xfrm>
            <a:off x="3041515" y="4105232"/>
            <a:ext cx="6108970" cy="769441"/>
          </a:xfrm>
          <a:prstGeom prst="rect">
            <a:avLst/>
          </a:prstGeom>
          <a:noFill/>
        </p:spPr>
        <p:txBody>
          <a:bodyPr wrap="square">
            <a:spAutoFit/>
          </a:bodyPr>
          <a:lstStyle/>
          <a:p>
            <a:r>
              <a:rPr lang="en-US" sz="4400" b="1" dirty="0">
                <a:effectLst/>
                <a:latin typeface="Times New Roman" panose="02020603050405020304" pitchFamily="18" charset="0"/>
                <a:ea typeface="Times New Roman" panose="02020603050405020304" pitchFamily="18" charset="0"/>
              </a:rPr>
              <a:t>Choose the </a:t>
            </a:r>
            <a:r>
              <a:rPr lang="en-US" sz="4400" b="1" i="1" u="sng" dirty="0">
                <a:effectLst/>
                <a:latin typeface="Times New Roman" panose="02020603050405020304" pitchFamily="18" charset="0"/>
                <a:ea typeface="Times New Roman" panose="02020603050405020304" pitchFamily="18" charset="0"/>
              </a:rPr>
              <a:t>best</a:t>
            </a:r>
            <a:r>
              <a:rPr lang="en-US" sz="4400" b="1" dirty="0">
                <a:effectLst/>
                <a:latin typeface="Times New Roman" panose="02020603050405020304" pitchFamily="18" charset="0"/>
                <a:ea typeface="Times New Roman" panose="02020603050405020304" pitchFamily="18" charset="0"/>
              </a:rPr>
              <a:t> answer.</a:t>
            </a:r>
            <a:endParaRPr lang="en-US" sz="4400" dirty="0"/>
          </a:p>
        </p:txBody>
      </p:sp>
      <p:sp>
        <p:nvSpPr>
          <p:cNvPr id="2" name="Footer Placeholder 1">
            <a:extLst>
              <a:ext uri="{FF2B5EF4-FFF2-40B4-BE49-F238E27FC236}">
                <a16:creationId xmlns:a16="http://schemas.microsoft.com/office/drawing/2014/main" id="{33309906-16F7-BDD1-BE97-88C51938F076}"/>
              </a:ext>
            </a:extLst>
          </p:cNvPr>
          <p:cNvSpPr>
            <a:spLocks noGrp="1"/>
          </p:cNvSpPr>
          <p:nvPr>
            <p:ph type="ftr" sz="quarter" idx="11"/>
          </p:nvPr>
        </p:nvSpPr>
        <p:spPr/>
        <p:txBody>
          <a:bodyPr/>
          <a:lstStyle/>
          <a:p>
            <a:r>
              <a:rPr lang="en-US"/>
              <a:t>HIPAA Qs and As</a:t>
            </a:r>
          </a:p>
        </p:txBody>
      </p:sp>
      <p:sp>
        <p:nvSpPr>
          <p:cNvPr id="3" name="Slide Number Placeholder 2">
            <a:extLst>
              <a:ext uri="{FF2B5EF4-FFF2-40B4-BE49-F238E27FC236}">
                <a16:creationId xmlns:a16="http://schemas.microsoft.com/office/drawing/2014/main" id="{BCA2BB64-F64C-7B8B-B81D-3570045D73DC}"/>
              </a:ext>
            </a:extLst>
          </p:cNvPr>
          <p:cNvSpPr>
            <a:spLocks noGrp="1"/>
          </p:cNvSpPr>
          <p:nvPr>
            <p:ph type="sldNum" sz="quarter" idx="12"/>
          </p:nvPr>
        </p:nvSpPr>
        <p:spPr/>
        <p:txBody>
          <a:bodyPr/>
          <a:lstStyle/>
          <a:p>
            <a:fld id="{F0DCA5AC-8AD7-49DB-9102-67D3CB8EBAE0}" type="slidenum">
              <a:rPr lang="en-US" smtClean="0"/>
              <a:t>1</a:t>
            </a:fld>
            <a:endParaRPr lang="en-US"/>
          </a:p>
        </p:txBody>
      </p:sp>
    </p:spTree>
    <p:extLst>
      <p:ext uri="{BB962C8B-B14F-4D97-AF65-F5344CB8AC3E}">
        <p14:creationId xmlns:p14="http://schemas.microsoft.com/office/powerpoint/2010/main" val="335494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63F37-89AE-62E9-8D00-87A41BD48961}"/>
              </a:ext>
            </a:extLst>
          </p:cNvPr>
          <p:cNvSpPr>
            <a:spLocks noGrp="1"/>
          </p:cNvSpPr>
          <p:nvPr>
            <p:ph type="title"/>
          </p:nvPr>
        </p:nvSpPr>
        <p:spPr>
          <a:xfrm>
            <a:off x="1291079" y="291831"/>
            <a:ext cx="10187558" cy="1561924"/>
          </a:xfrm>
        </p:spPr>
        <p:txBody>
          <a:bodyPr>
            <a:normAutofit fontScale="90000"/>
          </a:bodyPr>
          <a:lstStyle/>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You left your University-owned laptop, that is used to access or maintain PHI, in the backseat of your car while you ran into the supermarket. Upon returning to the car, you realize the laptop is missing. What should you do?</a:t>
            </a:r>
            <a:endParaRPr lang="en-US" b="1" dirty="0"/>
          </a:p>
        </p:txBody>
      </p:sp>
      <p:sp>
        <p:nvSpPr>
          <p:cNvPr id="3" name="Content Placeholder 2">
            <a:extLst>
              <a:ext uri="{FF2B5EF4-FFF2-40B4-BE49-F238E27FC236}">
                <a16:creationId xmlns:a16="http://schemas.microsoft.com/office/drawing/2014/main" id="{63D14F39-1E4B-9170-81AD-2B7C367CE1B1}"/>
              </a:ext>
            </a:extLst>
          </p:cNvPr>
          <p:cNvSpPr>
            <a:spLocks noGrp="1"/>
          </p:cNvSpPr>
          <p:nvPr>
            <p:ph idx="1"/>
          </p:nvPr>
        </p:nvSpPr>
        <p:spPr>
          <a:xfrm>
            <a:off x="914401" y="2015732"/>
            <a:ext cx="10140454" cy="3450613"/>
          </a:xfrm>
        </p:spPr>
        <p:txBody>
          <a:bodyPr>
            <a:normAutofit/>
          </a:bodyPr>
          <a:lstStyle/>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File a report with the local police.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Contact IT.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Immediately report the missing device to the HIPAA Security Officer or HIPAA Compliance Team.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All of the above.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B8658EB-B47D-1EBA-AFB5-E3554ABAD39D}"/>
              </a:ext>
            </a:extLst>
          </p:cNvPr>
          <p:cNvSpPr>
            <a:spLocks noGrp="1"/>
          </p:cNvSpPr>
          <p:nvPr>
            <p:ph type="ftr" sz="quarter" idx="11"/>
          </p:nvPr>
        </p:nvSpPr>
        <p:spPr/>
        <p:txBody>
          <a:bodyPr/>
          <a:lstStyle/>
          <a:p>
            <a:r>
              <a:rPr lang="en-US" dirty="0"/>
              <a:t>HIPAA Qs and As</a:t>
            </a:r>
          </a:p>
        </p:txBody>
      </p:sp>
      <p:sp>
        <p:nvSpPr>
          <p:cNvPr id="5" name="Slide Number Placeholder 4">
            <a:extLst>
              <a:ext uri="{FF2B5EF4-FFF2-40B4-BE49-F238E27FC236}">
                <a16:creationId xmlns:a16="http://schemas.microsoft.com/office/drawing/2014/main" id="{926BB09A-D50B-53EF-63B4-91FFB56CF9B2}"/>
              </a:ext>
            </a:extLst>
          </p:cNvPr>
          <p:cNvSpPr>
            <a:spLocks noGrp="1"/>
          </p:cNvSpPr>
          <p:nvPr>
            <p:ph type="sldNum" sz="quarter" idx="12"/>
          </p:nvPr>
        </p:nvSpPr>
        <p:spPr/>
        <p:txBody>
          <a:bodyPr/>
          <a:lstStyle/>
          <a:p>
            <a:fld id="{F0DCA5AC-8AD7-49DB-9102-67D3CB8EBAE0}" type="slidenum">
              <a:rPr lang="en-US" smtClean="0"/>
              <a:t>10</a:t>
            </a:fld>
            <a:endParaRPr lang="en-US"/>
          </a:p>
        </p:txBody>
      </p:sp>
    </p:spTree>
    <p:extLst>
      <p:ext uri="{BB962C8B-B14F-4D97-AF65-F5344CB8AC3E}">
        <p14:creationId xmlns:p14="http://schemas.microsoft.com/office/powerpoint/2010/main" val="355904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6CB6A-C802-DCCF-DF9D-F7749CBA3717}"/>
              </a:ext>
            </a:extLst>
          </p:cNvPr>
          <p:cNvSpPr>
            <a:spLocks noGrp="1"/>
          </p:cNvSpPr>
          <p:nvPr>
            <p:ph type="title"/>
          </p:nvPr>
        </p:nvSpPr>
        <p:spPr/>
        <p:txBody>
          <a:bodyPr>
            <a:noAutofit/>
          </a:bodyPr>
          <a:lstStyle/>
          <a:p>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In order to use a cloud–based service for PHI you must first?</a:t>
            </a:r>
            <a:br>
              <a:rPr lang="en-US" b="1" dirty="0">
                <a:effectLst/>
                <a:latin typeface="Calibri" panose="020F0502020204030204" pitchFamily="34"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id="{D391D206-6990-8FED-E6F9-5415D9B1F19F}"/>
              </a:ext>
            </a:extLst>
          </p:cNvPr>
          <p:cNvSpPr>
            <a:spLocks noGrp="1"/>
          </p:cNvSpPr>
          <p:nvPr>
            <p:ph idx="1"/>
          </p:nvPr>
        </p:nvSpPr>
        <p:spPr>
          <a:xfrm>
            <a:off x="1451579" y="2015732"/>
            <a:ext cx="10027059" cy="3450613"/>
          </a:xfrm>
        </p:spPr>
        <p:txBody>
          <a:bodyPr>
            <a:normAutofit/>
          </a:bodyPr>
          <a:lstStyle/>
          <a:p>
            <a:pPr marL="457200" indent="-457200">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Download it to your computer.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Ensure there is a BAA (Business Associate Agreement) in place and the product has been reviewed by IT security.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Find a free version and start using it as is.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4FFEF708-45A8-4B55-7A88-DE61F3BB76CA}"/>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B6E97FB3-B496-148B-13FE-737ADDDAADAB}"/>
              </a:ext>
            </a:extLst>
          </p:cNvPr>
          <p:cNvSpPr>
            <a:spLocks noGrp="1"/>
          </p:cNvSpPr>
          <p:nvPr>
            <p:ph type="sldNum" sz="quarter" idx="12"/>
          </p:nvPr>
        </p:nvSpPr>
        <p:spPr/>
        <p:txBody>
          <a:bodyPr/>
          <a:lstStyle/>
          <a:p>
            <a:fld id="{F0DCA5AC-8AD7-49DB-9102-67D3CB8EBAE0}" type="slidenum">
              <a:rPr lang="en-US" smtClean="0"/>
              <a:t>11</a:t>
            </a:fld>
            <a:endParaRPr lang="en-US"/>
          </a:p>
        </p:txBody>
      </p:sp>
    </p:spTree>
    <p:extLst>
      <p:ext uri="{BB962C8B-B14F-4D97-AF65-F5344CB8AC3E}">
        <p14:creationId xmlns:p14="http://schemas.microsoft.com/office/powerpoint/2010/main" val="56451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983BF-4253-37C8-5F6B-54B497DF978E}"/>
              </a:ext>
            </a:extLst>
          </p:cNvPr>
          <p:cNvSpPr>
            <a:spLocks noGrp="1"/>
          </p:cNvSpPr>
          <p:nvPr>
            <p:ph type="title"/>
          </p:nvPr>
        </p:nvSpPr>
        <p:spPr>
          <a:xfrm>
            <a:off x="1451579" y="525295"/>
            <a:ext cx="9603275" cy="1328460"/>
          </a:xfrm>
        </p:spPr>
        <p:txBody>
          <a:bodyPr>
            <a:noAutofit/>
          </a:bodyPr>
          <a:lstStyle/>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 co-worker is locked out of the network and asks you to log-on so he can complete his work. What should you do?</a:t>
            </a:r>
            <a:endParaRPr lang="en-US" sz="2800" b="1" dirty="0"/>
          </a:p>
        </p:txBody>
      </p:sp>
      <p:sp>
        <p:nvSpPr>
          <p:cNvPr id="3" name="Content Placeholder 2">
            <a:extLst>
              <a:ext uri="{FF2B5EF4-FFF2-40B4-BE49-F238E27FC236}">
                <a16:creationId xmlns:a16="http://schemas.microsoft.com/office/drawing/2014/main" id="{EB8226DA-A378-5285-8013-1CDE1B9F45E4}"/>
              </a:ext>
            </a:extLst>
          </p:cNvPr>
          <p:cNvSpPr>
            <a:spLocks noGrp="1"/>
          </p:cNvSpPr>
          <p:nvPr>
            <p:ph idx="1"/>
          </p:nvPr>
        </p:nvSpPr>
        <p:spPr/>
        <p:txBody>
          <a:bodyPr>
            <a:normAutofit/>
          </a:bodyPr>
          <a:lstStyle/>
          <a:p>
            <a:pPr marL="342900" marR="0" indent="-342900" fontAlgn="base">
              <a:lnSpc>
                <a:spcPct val="107000"/>
              </a:lnSpc>
              <a:spcBef>
                <a:spcPts val="0"/>
              </a:spcBef>
              <a:spcAft>
                <a:spcPts val="0"/>
              </a:spcAft>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Decline and provide the helpdesk or IT contact information to him.</a:t>
            </a:r>
          </a:p>
          <a:p>
            <a:pPr marL="342900" indent="-342900" fontAlgn="base">
              <a:lnSpc>
                <a:spcPct val="107000"/>
              </a:lnSpc>
              <a:spcBef>
                <a:spcPts val="0"/>
              </a:spcBef>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Comply with the request.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fontAlgn="base">
              <a:lnSpc>
                <a:spcPct val="107000"/>
              </a:lnSpc>
              <a:spcBef>
                <a:spcPts val="0"/>
              </a:spcBef>
              <a:spcAft>
                <a:spcPts val="0"/>
              </a:spcAft>
              <a:buFont typeface="+mj-lt"/>
              <a:buAutoNum type="arabicPeriod"/>
            </a:pPr>
            <a:r>
              <a:rPr lang="en-US" sz="3200" dirty="0">
                <a:effectLst/>
                <a:latin typeface="Times New Roman" panose="02020603050405020304" pitchFamily="18" charset="0"/>
                <a:ea typeface="Times New Roman" panose="02020603050405020304" pitchFamily="18" charset="0"/>
              </a:rPr>
              <a:t>Give him your username and password</a:t>
            </a:r>
          </a:p>
          <a:p>
            <a:pPr marL="342900" indent="-342900" fontAlgn="base">
              <a:lnSpc>
                <a:spcPct val="107000"/>
              </a:lnSpc>
              <a:spcBef>
                <a:spcPts val="0"/>
              </a:spcBef>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Charge him a fee for using your log-in credentials.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9C539273-121B-3F24-0EC5-693E5D91795C}"/>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D28718ED-AC95-1ED2-B19B-8CE8D405BFBD}"/>
              </a:ext>
            </a:extLst>
          </p:cNvPr>
          <p:cNvSpPr>
            <a:spLocks noGrp="1"/>
          </p:cNvSpPr>
          <p:nvPr>
            <p:ph type="sldNum" sz="quarter" idx="12"/>
          </p:nvPr>
        </p:nvSpPr>
        <p:spPr/>
        <p:txBody>
          <a:bodyPr/>
          <a:lstStyle/>
          <a:p>
            <a:fld id="{F0DCA5AC-8AD7-49DB-9102-67D3CB8EBAE0}" type="slidenum">
              <a:rPr lang="en-US" smtClean="0"/>
              <a:t>12</a:t>
            </a:fld>
            <a:endParaRPr lang="en-US"/>
          </a:p>
        </p:txBody>
      </p:sp>
    </p:spTree>
    <p:extLst>
      <p:ext uri="{BB962C8B-B14F-4D97-AF65-F5344CB8AC3E}">
        <p14:creationId xmlns:p14="http://schemas.microsoft.com/office/powerpoint/2010/main" val="883671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70AD2-3EB9-D136-AA6F-9404D685874F}"/>
              </a:ext>
            </a:extLst>
          </p:cNvPr>
          <p:cNvSpPr>
            <a:spLocks noGrp="1"/>
          </p:cNvSpPr>
          <p:nvPr>
            <p:ph type="title"/>
          </p:nvPr>
        </p:nvSpPr>
        <p:spPr>
          <a:xfrm>
            <a:off x="1451579" y="252919"/>
            <a:ext cx="9603275" cy="1600835"/>
          </a:xfrm>
        </p:spPr>
        <p:txBody>
          <a:bodyPr>
            <a:noAutofit/>
          </a:bodyPr>
          <a:lstStyle/>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You helped provide treatment to a famous football player. You want to post about this epic encounter on social media. What should you do?</a:t>
            </a:r>
            <a:endParaRPr lang="en-US" sz="2800" b="1" dirty="0"/>
          </a:p>
        </p:txBody>
      </p:sp>
      <p:sp>
        <p:nvSpPr>
          <p:cNvPr id="3" name="Content Placeholder 2">
            <a:extLst>
              <a:ext uri="{FF2B5EF4-FFF2-40B4-BE49-F238E27FC236}">
                <a16:creationId xmlns:a16="http://schemas.microsoft.com/office/drawing/2014/main" id="{2444CA0B-FC92-822F-DB16-71DC3D49D751}"/>
              </a:ext>
            </a:extLst>
          </p:cNvPr>
          <p:cNvSpPr>
            <a:spLocks noGrp="1"/>
          </p:cNvSpPr>
          <p:nvPr>
            <p:ph idx="1"/>
          </p:nvPr>
        </p:nvSpPr>
        <p:spPr>
          <a:xfrm>
            <a:off x="1451579" y="2015732"/>
            <a:ext cx="10377255" cy="3450613"/>
          </a:xfrm>
        </p:spPr>
        <p:txBody>
          <a:bodyPr>
            <a:noAutofit/>
          </a:bodyPr>
          <a:lstStyle/>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Post about the event, but do not mention the player’s name.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Don’t post about it but tell your friends who promise to keep it confidential.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Don’t post or talk about it. Just naming the person you treated is PHI.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Tell your friends about it but make them guess the player’s name.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36813473-E82B-33FD-DABB-4F480137334A}"/>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A8A0FE10-92B3-2B72-ED8D-D965498799BA}"/>
              </a:ext>
            </a:extLst>
          </p:cNvPr>
          <p:cNvSpPr>
            <a:spLocks noGrp="1"/>
          </p:cNvSpPr>
          <p:nvPr>
            <p:ph type="sldNum" sz="quarter" idx="12"/>
          </p:nvPr>
        </p:nvSpPr>
        <p:spPr/>
        <p:txBody>
          <a:bodyPr/>
          <a:lstStyle/>
          <a:p>
            <a:fld id="{F0DCA5AC-8AD7-49DB-9102-67D3CB8EBAE0}" type="slidenum">
              <a:rPr lang="en-US" smtClean="0"/>
              <a:t>13</a:t>
            </a:fld>
            <a:endParaRPr lang="en-US"/>
          </a:p>
        </p:txBody>
      </p:sp>
    </p:spTree>
    <p:extLst>
      <p:ext uri="{BB962C8B-B14F-4D97-AF65-F5344CB8AC3E}">
        <p14:creationId xmlns:p14="http://schemas.microsoft.com/office/powerpoint/2010/main" val="849323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8D1E9-623B-13DD-7301-4EC67B664870}"/>
              </a:ext>
            </a:extLst>
          </p:cNvPr>
          <p:cNvSpPr>
            <a:spLocks noGrp="1"/>
          </p:cNvSpPr>
          <p:nvPr>
            <p:ph type="title"/>
          </p:nvPr>
        </p:nvSpPr>
        <p:spPr>
          <a:xfrm>
            <a:off x="1291079" y="175099"/>
            <a:ext cx="10226470" cy="1600835"/>
          </a:xfrm>
        </p:spPr>
        <p:txBody>
          <a:bodyPr>
            <a:noAutofit/>
          </a:bodyPr>
          <a:lstStyle/>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 patient is upset and complains to you because she heard her physician discussing her case with another doctor. She believes her privacy has been violated because she didn’t authorize any release of her medical record. You should:</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endParaRPr lang="en-US" sz="2400" b="1" dirty="0"/>
          </a:p>
        </p:txBody>
      </p:sp>
      <p:sp>
        <p:nvSpPr>
          <p:cNvPr id="3" name="Content Placeholder 2">
            <a:extLst>
              <a:ext uri="{FF2B5EF4-FFF2-40B4-BE49-F238E27FC236}">
                <a16:creationId xmlns:a16="http://schemas.microsoft.com/office/drawing/2014/main" id="{DED6581C-E5B3-60B7-20EB-A002732676B6}"/>
              </a:ext>
            </a:extLst>
          </p:cNvPr>
          <p:cNvSpPr>
            <a:spLocks noGrp="1"/>
          </p:cNvSpPr>
          <p:nvPr>
            <p:ph idx="1"/>
          </p:nvPr>
        </p:nvSpPr>
        <p:spPr>
          <a:xfrm>
            <a:off x="622571" y="2015732"/>
            <a:ext cx="10432283" cy="3450613"/>
          </a:xfrm>
        </p:spPr>
        <p:txBody>
          <a:bodyPr>
            <a:normAutofit/>
          </a:bodyPr>
          <a:lstStyle/>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Explain that no violation occurred because the physicians were having a private conversation, observing the minimum necessary standard.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Refer the patient to your supervisor or the Hospital Privacy Official.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Explain that no violation occurred because the physicians’ conversation pertained to her treatment.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p:txBody>
      </p:sp>
      <p:sp>
        <p:nvSpPr>
          <p:cNvPr id="4" name="Footer Placeholder 3">
            <a:extLst>
              <a:ext uri="{FF2B5EF4-FFF2-40B4-BE49-F238E27FC236}">
                <a16:creationId xmlns:a16="http://schemas.microsoft.com/office/drawing/2014/main" id="{D7A3D4CD-EB00-D8D9-8587-F8E77428D344}"/>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6E626E84-FD24-3394-27E7-9FE9EE1FB088}"/>
              </a:ext>
            </a:extLst>
          </p:cNvPr>
          <p:cNvSpPr>
            <a:spLocks noGrp="1"/>
          </p:cNvSpPr>
          <p:nvPr>
            <p:ph type="sldNum" sz="quarter" idx="12"/>
          </p:nvPr>
        </p:nvSpPr>
        <p:spPr/>
        <p:txBody>
          <a:bodyPr/>
          <a:lstStyle/>
          <a:p>
            <a:fld id="{F0DCA5AC-8AD7-49DB-9102-67D3CB8EBAE0}" type="slidenum">
              <a:rPr lang="en-US" smtClean="0"/>
              <a:t>14</a:t>
            </a:fld>
            <a:endParaRPr lang="en-US" dirty="0"/>
          </a:p>
        </p:txBody>
      </p:sp>
    </p:spTree>
    <p:extLst>
      <p:ext uri="{BB962C8B-B14F-4D97-AF65-F5344CB8AC3E}">
        <p14:creationId xmlns:p14="http://schemas.microsoft.com/office/powerpoint/2010/main" val="1385881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A498-CA93-EFE4-E1ED-94BA1EBDCD21}"/>
              </a:ext>
            </a:extLst>
          </p:cNvPr>
          <p:cNvSpPr>
            <a:spLocks noGrp="1"/>
          </p:cNvSpPr>
          <p:nvPr>
            <p:ph type="title"/>
          </p:nvPr>
        </p:nvSpPr>
        <p:spPr/>
        <p:txBody>
          <a:bodyPr>
            <a:normAutofit fontScale="90000"/>
          </a:bodyPr>
          <a:lstStyle/>
          <a:p>
            <a: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t>Select the true statement: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85EBCAB-3054-438A-24AC-F75A860A2B76}"/>
              </a:ext>
            </a:extLst>
          </p:cNvPr>
          <p:cNvSpPr>
            <a:spLocks noGrp="1"/>
          </p:cNvSpPr>
          <p:nvPr>
            <p:ph idx="1"/>
          </p:nvPr>
        </p:nvSpPr>
        <p:spPr/>
        <p:txBody>
          <a:bodyPr/>
          <a:lstStyle/>
          <a:p>
            <a:pPr marL="342900" indent="-3429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You can encrypt an email by marking it “Confidential”</a:t>
            </a:r>
          </a:p>
          <a:p>
            <a:pPr marL="342900" indent="-3429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When an employee leaves, the manager may let him keep his ID card as a souvenir.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If you get a new cell phone, you should let your Hospital IT Representative know.</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CF6DF6D9-ADC7-ECCD-F502-2A55941E2489}"/>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1E2C5E6C-919F-1660-4EEA-4F6B97842752}"/>
              </a:ext>
            </a:extLst>
          </p:cNvPr>
          <p:cNvSpPr>
            <a:spLocks noGrp="1"/>
          </p:cNvSpPr>
          <p:nvPr>
            <p:ph type="sldNum" sz="quarter" idx="12"/>
          </p:nvPr>
        </p:nvSpPr>
        <p:spPr/>
        <p:txBody>
          <a:bodyPr/>
          <a:lstStyle/>
          <a:p>
            <a:fld id="{F0DCA5AC-8AD7-49DB-9102-67D3CB8EBAE0}" type="slidenum">
              <a:rPr lang="en-US" smtClean="0"/>
              <a:t>15</a:t>
            </a:fld>
            <a:endParaRPr lang="en-US"/>
          </a:p>
        </p:txBody>
      </p:sp>
    </p:spTree>
    <p:extLst>
      <p:ext uri="{BB962C8B-B14F-4D97-AF65-F5344CB8AC3E}">
        <p14:creationId xmlns:p14="http://schemas.microsoft.com/office/powerpoint/2010/main" val="2783769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20B00-294A-2A10-8CA8-09A9738C41FE}"/>
              </a:ext>
            </a:extLst>
          </p:cNvPr>
          <p:cNvSpPr>
            <a:spLocks noGrp="1"/>
          </p:cNvSpPr>
          <p:nvPr>
            <p:ph type="title"/>
          </p:nvPr>
        </p:nvSpPr>
        <p:spPr/>
        <p:txBody>
          <a:bodyPr>
            <a:normAutofit/>
          </a:bodyPr>
          <a:lstStyle/>
          <a:p>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It is a HIPAA violation to:</a:t>
            </a:r>
            <a:br>
              <a:rPr lang="en-US" b="1" dirty="0">
                <a:effectLst/>
                <a:latin typeface="Calibri" panose="020F0502020204030204" pitchFamily="34"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id="{9A34DC0E-6867-2432-4DD6-99F57F06FF52}"/>
              </a:ext>
            </a:extLst>
          </p:cNvPr>
          <p:cNvSpPr>
            <a:spLocks noGrp="1"/>
          </p:cNvSpPr>
          <p:nvPr>
            <p:ph idx="1"/>
          </p:nvPr>
        </p:nvSpPr>
        <p:spPr/>
        <p:txBody>
          <a:bodyPr>
            <a:normAutofit/>
          </a:bodyPr>
          <a:lstStyle/>
          <a:p>
            <a:pPr marL="342900" indent="-3429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Include PHI in the subject line of an encrypted email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Ask your Hospital IT Rep for help with wiping a device before you retire it.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Turn off an employee’s email access at 5 p.m. on her last day of work</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9AAC637-4C93-86B9-DF48-9C2EF10A66E0}"/>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31A171A9-2923-D44A-6C7E-75D544E8D998}"/>
              </a:ext>
            </a:extLst>
          </p:cNvPr>
          <p:cNvSpPr>
            <a:spLocks noGrp="1"/>
          </p:cNvSpPr>
          <p:nvPr>
            <p:ph type="sldNum" sz="quarter" idx="12"/>
          </p:nvPr>
        </p:nvSpPr>
        <p:spPr/>
        <p:txBody>
          <a:bodyPr/>
          <a:lstStyle/>
          <a:p>
            <a:fld id="{F0DCA5AC-8AD7-49DB-9102-67D3CB8EBAE0}" type="slidenum">
              <a:rPr lang="en-US" smtClean="0"/>
              <a:t>16</a:t>
            </a:fld>
            <a:endParaRPr lang="en-US"/>
          </a:p>
        </p:txBody>
      </p:sp>
    </p:spTree>
    <p:extLst>
      <p:ext uri="{BB962C8B-B14F-4D97-AF65-F5344CB8AC3E}">
        <p14:creationId xmlns:p14="http://schemas.microsoft.com/office/powerpoint/2010/main" val="1297305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61A098A-115F-2837-7E68-0CFF902D0582}"/>
              </a:ext>
            </a:extLst>
          </p:cNvPr>
          <p:cNvSpPr txBox="1">
            <a:spLocks/>
          </p:cNvSpPr>
          <p:nvPr/>
        </p:nvSpPr>
        <p:spPr>
          <a:xfrm>
            <a:off x="894945" y="415636"/>
            <a:ext cx="10992255" cy="5304228"/>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457200" lvl="1" indent="0">
              <a:buNone/>
            </a:pPr>
            <a:r>
              <a:rPr lang="en-US" sz="2600" b="1" dirty="0">
                <a:latin typeface="Times New Roman" panose="02020603050405020304" pitchFamily="18" charset="0"/>
                <a:ea typeface="Times New Roman" panose="02020603050405020304" pitchFamily="18" charset="0"/>
              </a:rPr>
              <a:t>You go to an on-campus clinic for treatment. You notice several documents regarding available services on the receptionist’s desk. You can see the names on the appointment sign-in sheet at the same desk. You hear a nurse telling a patient what tests she needs. Which IS a violation?</a:t>
            </a:r>
          </a:p>
          <a:p>
            <a:pPr marL="457200" indent="-457200">
              <a:buFont typeface="+mj-lt"/>
              <a:buAutoNum type="arabicPeriod"/>
            </a:pPr>
            <a:endParaRPr lang="en-US" sz="2400" b="1" dirty="0">
              <a:latin typeface="Times New Roman" panose="02020603050405020304" pitchFamily="18" charset="0"/>
              <a:ea typeface="Times New Roman" panose="02020603050405020304" pitchFamily="18" charset="0"/>
            </a:endParaRPr>
          </a:p>
          <a:p>
            <a:pPr marL="457200" indent="-457200">
              <a:buFont typeface="+mj-lt"/>
              <a:buAutoNum type="arabicPeriod"/>
            </a:pPr>
            <a:r>
              <a:rPr lang="en-US" sz="2800" dirty="0">
                <a:latin typeface="Times New Roman" panose="02020603050405020304" pitchFamily="18" charset="0"/>
                <a:ea typeface="Times New Roman" panose="02020603050405020304" pitchFamily="18" charset="0"/>
              </a:rPr>
              <a:t>Informational materials are visible to individuals who are checking in.</a:t>
            </a:r>
          </a:p>
          <a:p>
            <a:pPr marL="457200" indent="-457200">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A nurse is discussing treatment information with patient within earshot of other patients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Sign-in sheet is visible to other patients who are checking in</a:t>
            </a:r>
            <a:r>
              <a:rPr lang="en-US" sz="2800" dirty="0">
                <a:latin typeface="Calibri" panose="020F0502020204030204" pitchFamily="34"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ndParaRPr>
          </a:p>
        </p:txBody>
      </p:sp>
      <p:sp>
        <p:nvSpPr>
          <p:cNvPr id="3" name="Footer Placeholder 2">
            <a:extLst>
              <a:ext uri="{FF2B5EF4-FFF2-40B4-BE49-F238E27FC236}">
                <a16:creationId xmlns:a16="http://schemas.microsoft.com/office/drawing/2014/main" id="{86EC1E6C-DBE5-1D37-05A8-A96B4EF30296}"/>
              </a:ext>
            </a:extLst>
          </p:cNvPr>
          <p:cNvSpPr>
            <a:spLocks noGrp="1"/>
          </p:cNvSpPr>
          <p:nvPr>
            <p:ph type="ftr" sz="quarter" idx="11"/>
          </p:nvPr>
        </p:nvSpPr>
        <p:spPr/>
        <p:txBody>
          <a:bodyPr/>
          <a:lstStyle/>
          <a:p>
            <a:r>
              <a:rPr lang="en-US"/>
              <a:t>HIPAA Qs and As</a:t>
            </a:r>
          </a:p>
        </p:txBody>
      </p:sp>
      <p:sp>
        <p:nvSpPr>
          <p:cNvPr id="4" name="Slide Number Placeholder 3">
            <a:extLst>
              <a:ext uri="{FF2B5EF4-FFF2-40B4-BE49-F238E27FC236}">
                <a16:creationId xmlns:a16="http://schemas.microsoft.com/office/drawing/2014/main" id="{9055E461-703A-51F6-CE84-BFE3B3AEF573}"/>
              </a:ext>
            </a:extLst>
          </p:cNvPr>
          <p:cNvSpPr>
            <a:spLocks noGrp="1"/>
          </p:cNvSpPr>
          <p:nvPr>
            <p:ph type="sldNum" sz="quarter" idx="12"/>
          </p:nvPr>
        </p:nvSpPr>
        <p:spPr/>
        <p:txBody>
          <a:bodyPr/>
          <a:lstStyle/>
          <a:p>
            <a:fld id="{F0DCA5AC-8AD7-49DB-9102-67D3CB8EBAE0}" type="slidenum">
              <a:rPr lang="en-US" smtClean="0"/>
              <a:t>17</a:t>
            </a:fld>
            <a:endParaRPr lang="en-US"/>
          </a:p>
        </p:txBody>
      </p:sp>
    </p:spTree>
    <p:extLst>
      <p:ext uri="{BB962C8B-B14F-4D97-AF65-F5344CB8AC3E}">
        <p14:creationId xmlns:p14="http://schemas.microsoft.com/office/powerpoint/2010/main" val="2314705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1A4B8922-9EDD-3612-1DB3-6AA420A0B29F}"/>
              </a:ext>
            </a:extLst>
          </p:cNvPr>
          <p:cNvSpPr txBox="1">
            <a:spLocks/>
          </p:cNvSpPr>
          <p:nvPr/>
        </p:nvSpPr>
        <p:spPr>
          <a:xfrm>
            <a:off x="894945" y="0"/>
            <a:ext cx="10992255" cy="5719864"/>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Font typeface="Arial" panose="020B0604020202020204" pitchFamily="34" charset="0"/>
              <a:buNone/>
            </a:pPr>
            <a:endParaRPr lang="en-US" sz="2400" b="1" dirty="0">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250C8962-48F2-FFF8-442C-F33D5818EC02}"/>
              </a:ext>
            </a:extLst>
          </p:cNvPr>
          <p:cNvSpPr txBox="1"/>
          <p:nvPr/>
        </p:nvSpPr>
        <p:spPr>
          <a:xfrm>
            <a:off x="894944" y="516390"/>
            <a:ext cx="10992255" cy="5448607"/>
          </a:xfrm>
          <a:prstGeom prst="rect">
            <a:avLst/>
          </a:prstGeom>
          <a:noFill/>
        </p:spPr>
        <p:txBody>
          <a:bodyPr wrap="square">
            <a:spAutoFit/>
          </a:bodyPr>
          <a:lstStyle/>
          <a:p>
            <a:pPr lvl="1" fontAlgn="base">
              <a:lnSpc>
                <a:spcPct val="107000"/>
              </a:lnSpc>
              <a:spcAft>
                <a:spcPts val="8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Your spouse is an </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patient of Clinic A and can't remember when </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last appointment with her physician was. You manage a different clinic in the same institution but offer to tell an employee in Clinic A to look at her record for him. </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Employee</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says that would be great. You tell the employee to check, and she does since a supervisor asked her to. Which is NOT a violation?</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fontAlgn="base">
              <a:lnSpc>
                <a:spcPct val="107000"/>
              </a:lnSpc>
              <a:spcAft>
                <a:spcPts val="800"/>
              </a:spcAft>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 manager tells an employee to look at the manager’s family member’s record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fontAlgn="base">
              <a:lnSpc>
                <a:spcPct val="107000"/>
              </a:lnSpc>
              <a:spcAft>
                <a:spcPts val="800"/>
              </a:spcAft>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An employee looks at the record without written Authorization from the patient because a supervisor asked her to</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fontAlgn="base">
              <a:lnSpc>
                <a:spcPct val="107000"/>
              </a:lnSpc>
              <a:spcAft>
                <a:spcPts val="800"/>
              </a:spcAft>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That a hospital employee’s spouse is a Clinic A patient.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30DE1561-41E6-8F56-A4DF-CBF3CCCFB1CE}"/>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8CC95EA3-69DC-5F63-0E47-013F7C3922E7}"/>
              </a:ext>
            </a:extLst>
          </p:cNvPr>
          <p:cNvSpPr>
            <a:spLocks noGrp="1"/>
          </p:cNvSpPr>
          <p:nvPr>
            <p:ph type="sldNum" sz="quarter" idx="12"/>
          </p:nvPr>
        </p:nvSpPr>
        <p:spPr/>
        <p:txBody>
          <a:bodyPr/>
          <a:lstStyle/>
          <a:p>
            <a:fld id="{F0DCA5AC-8AD7-49DB-9102-67D3CB8EBAE0}" type="slidenum">
              <a:rPr lang="en-US" smtClean="0"/>
              <a:t>18</a:t>
            </a:fld>
            <a:endParaRPr lang="en-US" dirty="0"/>
          </a:p>
        </p:txBody>
      </p:sp>
    </p:spTree>
    <p:extLst>
      <p:ext uri="{BB962C8B-B14F-4D97-AF65-F5344CB8AC3E}">
        <p14:creationId xmlns:p14="http://schemas.microsoft.com/office/powerpoint/2010/main" val="3523417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3A09-48AC-92B1-0435-74404D03114B}"/>
              </a:ext>
            </a:extLst>
          </p:cNvPr>
          <p:cNvSpPr>
            <a:spLocks noGrp="1"/>
          </p:cNvSpPr>
          <p:nvPr>
            <p:ph type="title"/>
          </p:nvPr>
        </p:nvSpPr>
        <p:spPr/>
        <p:txBody>
          <a:bodyPr>
            <a:noAutofit/>
          </a:bodyPr>
          <a:lstStyle/>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Upon arriving to work, you realize you have lost your ID badge. What should you do?</a:t>
            </a:r>
            <a:br>
              <a:rPr lang="en-US" sz="2800" b="1" dirty="0">
                <a:effectLst/>
                <a:latin typeface="Calibri" panose="020F0502020204030204" pitchFamily="34" charset="0"/>
                <a:ea typeface="Calibri" panose="020F0502020204030204" pitchFamily="34" charset="0"/>
                <a:cs typeface="Times New Roman" panose="02020603050405020304" pitchFamily="18" charset="0"/>
              </a:rPr>
            </a:br>
            <a:endParaRPr lang="en-US" sz="2800" b="1" dirty="0"/>
          </a:p>
        </p:txBody>
      </p:sp>
      <p:sp>
        <p:nvSpPr>
          <p:cNvPr id="3" name="Content Placeholder 2">
            <a:extLst>
              <a:ext uri="{FF2B5EF4-FFF2-40B4-BE49-F238E27FC236}">
                <a16:creationId xmlns:a16="http://schemas.microsoft.com/office/drawing/2014/main" id="{D49D7414-1E6D-17EB-D4DD-E059F4ED6AFB}"/>
              </a:ext>
            </a:extLst>
          </p:cNvPr>
          <p:cNvSpPr>
            <a:spLocks noGrp="1"/>
          </p:cNvSpPr>
          <p:nvPr>
            <p:ph idx="1"/>
          </p:nvPr>
        </p:nvSpPr>
        <p:spPr/>
        <p:txBody>
          <a:bodyPr>
            <a:normAutofit/>
          </a:bodyPr>
          <a:lstStyle/>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Ask a co-worker to let you in each day.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Immediately report the missing badge to your manager.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Wait until someone else opens the door each day.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
        <p:nvSpPr>
          <p:cNvPr id="4" name="Footer Placeholder 3">
            <a:extLst>
              <a:ext uri="{FF2B5EF4-FFF2-40B4-BE49-F238E27FC236}">
                <a16:creationId xmlns:a16="http://schemas.microsoft.com/office/drawing/2014/main" id="{6F930641-2DDF-6202-B8C6-F7178330AE60}"/>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B827496D-6D97-225A-BF76-84BDE6C37D1C}"/>
              </a:ext>
            </a:extLst>
          </p:cNvPr>
          <p:cNvSpPr>
            <a:spLocks noGrp="1"/>
          </p:cNvSpPr>
          <p:nvPr>
            <p:ph type="sldNum" sz="quarter" idx="12"/>
          </p:nvPr>
        </p:nvSpPr>
        <p:spPr/>
        <p:txBody>
          <a:bodyPr/>
          <a:lstStyle/>
          <a:p>
            <a:fld id="{F0DCA5AC-8AD7-49DB-9102-67D3CB8EBAE0}" type="slidenum">
              <a:rPr lang="en-US" smtClean="0"/>
              <a:t>19</a:t>
            </a:fld>
            <a:endParaRPr lang="en-US"/>
          </a:p>
        </p:txBody>
      </p:sp>
    </p:spTree>
    <p:extLst>
      <p:ext uri="{BB962C8B-B14F-4D97-AF65-F5344CB8AC3E}">
        <p14:creationId xmlns:p14="http://schemas.microsoft.com/office/powerpoint/2010/main" val="291786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BA116-049F-8188-A936-16D90CA80878}"/>
              </a:ext>
            </a:extLst>
          </p:cNvPr>
          <p:cNvSpPr>
            <a:spLocks noGrp="1"/>
          </p:cNvSpPr>
          <p:nvPr>
            <p:ph type="title"/>
          </p:nvPr>
        </p:nvSpPr>
        <p:spPr/>
        <p:txBody>
          <a:bodyPr/>
          <a:lstStyle/>
          <a:p>
            <a:r>
              <a:rPr lang="en-US" b="1" dirty="0"/>
              <a:t>Which of the following is not Phi? </a:t>
            </a:r>
          </a:p>
        </p:txBody>
      </p:sp>
      <p:sp>
        <p:nvSpPr>
          <p:cNvPr id="3" name="Content Placeholder 2">
            <a:extLst>
              <a:ext uri="{FF2B5EF4-FFF2-40B4-BE49-F238E27FC236}">
                <a16:creationId xmlns:a16="http://schemas.microsoft.com/office/drawing/2014/main" id="{B2274BE0-BBD0-5291-1403-1748A277B6AB}"/>
              </a:ext>
            </a:extLst>
          </p:cNvPr>
          <p:cNvSpPr>
            <a:spLocks noGrp="1"/>
          </p:cNvSpPr>
          <p:nvPr>
            <p:ph idx="1"/>
          </p:nvPr>
        </p:nvSpPr>
        <p:spPr/>
        <p:txBody>
          <a:bodyPr>
            <a:normAutofit/>
          </a:bodyPr>
          <a:lstStyle/>
          <a:p>
            <a:pPr marL="457200" indent="-457200">
              <a:buFont typeface="+mj-lt"/>
              <a:buAutoNum type="arabicPeriod"/>
            </a:pPr>
            <a:r>
              <a:rPr lang="en-US" sz="3200" dirty="0"/>
              <a:t>Patients address obtained from Google. </a:t>
            </a:r>
          </a:p>
          <a:p>
            <a:pPr marL="457200" indent="-457200">
              <a:buFont typeface="+mj-lt"/>
              <a:buAutoNum type="arabicPeriod"/>
            </a:pPr>
            <a:r>
              <a:rPr lang="en-US" sz="3200" dirty="0"/>
              <a:t>Patients initials copied from a lab report. </a:t>
            </a:r>
          </a:p>
          <a:p>
            <a:pPr marL="457200" indent="-457200">
              <a:buFont typeface="+mj-lt"/>
              <a:buAutoNum type="arabicPeriod"/>
            </a:pPr>
            <a:r>
              <a:rPr lang="en-US" sz="3200" dirty="0"/>
              <a:t>Patient’s insurance number copied from the insurance card</a:t>
            </a:r>
          </a:p>
        </p:txBody>
      </p:sp>
      <p:sp>
        <p:nvSpPr>
          <p:cNvPr id="4" name="Footer Placeholder 3">
            <a:extLst>
              <a:ext uri="{FF2B5EF4-FFF2-40B4-BE49-F238E27FC236}">
                <a16:creationId xmlns:a16="http://schemas.microsoft.com/office/drawing/2014/main" id="{3E3A377D-BB66-E937-9E08-8EC1E0D6262A}"/>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FC68AAF6-F7BC-FA2C-E1B6-ADF5D40D4526}"/>
              </a:ext>
            </a:extLst>
          </p:cNvPr>
          <p:cNvSpPr>
            <a:spLocks noGrp="1"/>
          </p:cNvSpPr>
          <p:nvPr>
            <p:ph type="sldNum" sz="quarter" idx="12"/>
          </p:nvPr>
        </p:nvSpPr>
        <p:spPr/>
        <p:txBody>
          <a:bodyPr/>
          <a:lstStyle/>
          <a:p>
            <a:fld id="{F0DCA5AC-8AD7-49DB-9102-67D3CB8EBAE0}" type="slidenum">
              <a:rPr lang="en-US" smtClean="0"/>
              <a:t>2</a:t>
            </a:fld>
            <a:endParaRPr lang="en-US"/>
          </a:p>
        </p:txBody>
      </p:sp>
    </p:spTree>
    <p:extLst>
      <p:ext uri="{BB962C8B-B14F-4D97-AF65-F5344CB8AC3E}">
        <p14:creationId xmlns:p14="http://schemas.microsoft.com/office/powerpoint/2010/main" val="426428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4370-7F97-5243-AB23-965477530AF7}"/>
              </a:ext>
            </a:extLst>
          </p:cNvPr>
          <p:cNvSpPr>
            <a:spLocks noGrp="1"/>
          </p:cNvSpPr>
          <p:nvPr>
            <p:ph type="title"/>
          </p:nvPr>
        </p:nvSpPr>
        <p:spPr/>
        <p:txBody>
          <a:bodyPr>
            <a:noAutofit/>
          </a:bodyPr>
          <a:lstStyle/>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You have your encrypted, personally-owned laptop for work. It has PHI stored on it. On your way home, you stop at the mall. What should you do?</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endParaRPr lang="en-US" sz="2400" b="1" dirty="0"/>
          </a:p>
        </p:txBody>
      </p:sp>
      <p:sp>
        <p:nvSpPr>
          <p:cNvPr id="3" name="Content Placeholder 2">
            <a:extLst>
              <a:ext uri="{FF2B5EF4-FFF2-40B4-BE49-F238E27FC236}">
                <a16:creationId xmlns:a16="http://schemas.microsoft.com/office/drawing/2014/main" id="{948D5A68-F698-567D-EF3E-82638A1A9F74}"/>
              </a:ext>
            </a:extLst>
          </p:cNvPr>
          <p:cNvSpPr>
            <a:spLocks noGrp="1"/>
          </p:cNvSpPr>
          <p:nvPr>
            <p:ph idx="1"/>
          </p:nvPr>
        </p:nvSpPr>
        <p:spPr/>
        <p:txBody>
          <a:bodyPr>
            <a:normAutofit/>
          </a:bodyPr>
          <a:lstStyle/>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Take the laptop in with you.</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Lock the laptop in the vehicle.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Put the laptop in the trunk and lock the vehicle, preferably in a locking bag.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Options 1 and 3 are acceptable.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p:txBody>
      </p:sp>
      <p:sp>
        <p:nvSpPr>
          <p:cNvPr id="4" name="Footer Placeholder 3">
            <a:extLst>
              <a:ext uri="{FF2B5EF4-FFF2-40B4-BE49-F238E27FC236}">
                <a16:creationId xmlns:a16="http://schemas.microsoft.com/office/drawing/2014/main" id="{C902AC94-2550-DC97-FF8B-7F9CC0618E24}"/>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C4677EEB-7A3B-C8E7-CA89-BCB389196066}"/>
              </a:ext>
            </a:extLst>
          </p:cNvPr>
          <p:cNvSpPr>
            <a:spLocks noGrp="1"/>
          </p:cNvSpPr>
          <p:nvPr>
            <p:ph type="sldNum" sz="quarter" idx="12"/>
          </p:nvPr>
        </p:nvSpPr>
        <p:spPr/>
        <p:txBody>
          <a:bodyPr/>
          <a:lstStyle/>
          <a:p>
            <a:fld id="{F0DCA5AC-8AD7-49DB-9102-67D3CB8EBAE0}" type="slidenum">
              <a:rPr lang="en-US" smtClean="0"/>
              <a:t>20</a:t>
            </a:fld>
            <a:endParaRPr lang="en-US"/>
          </a:p>
        </p:txBody>
      </p:sp>
    </p:spTree>
    <p:extLst>
      <p:ext uri="{BB962C8B-B14F-4D97-AF65-F5344CB8AC3E}">
        <p14:creationId xmlns:p14="http://schemas.microsoft.com/office/powerpoint/2010/main" val="2185019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27551-B912-3010-D757-3B1900FB799E}"/>
              </a:ext>
            </a:extLst>
          </p:cNvPr>
          <p:cNvSpPr>
            <a:spLocks noGrp="1"/>
          </p:cNvSpPr>
          <p:nvPr>
            <p:ph type="title"/>
          </p:nvPr>
        </p:nvSpPr>
        <p:spPr/>
        <p:txBody>
          <a:bodyPr>
            <a:noAutofit/>
          </a:bodyPr>
          <a:lstStyle/>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You plan to access work-related email from your new smart phone. What step should you take after enabling a passcode on the phone? </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endParaRPr lang="en-US" sz="2400" b="1" dirty="0"/>
          </a:p>
        </p:txBody>
      </p:sp>
      <p:sp>
        <p:nvSpPr>
          <p:cNvPr id="3" name="Content Placeholder 2">
            <a:extLst>
              <a:ext uri="{FF2B5EF4-FFF2-40B4-BE49-F238E27FC236}">
                <a16:creationId xmlns:a16="http://schemas.microsoft.com/office/drawing/2014/main" id="{5E34D860-E593-0AF9-6C84-3B1707155CD8}"/>
              </a:ext>
            </a:extLst>
          </p:cNvPr>
          <p:cNvSpPr>
            <a:spLocks noGrp="1"/>
          </p:cNvSpPr>
          <p:nvPr>
            <p:ph idx="1"/>
          </p:nvPr>
        </p:nvSpPr>
        <p:spPr/>
        <p:txBody>
          <a:bodyPr>
            <a:normAutofit/>
          </a:bodyPr>
          <a:lstStyle/>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Take some selfies with patients to test it out.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Ask your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Hospital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Technical rep to register and encrypt the phone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It’s okay to do nothing if you’re only accessing email via Webmail.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p:txBody>
      </p:sp>
      <p:sp>
        <p:nvSpPr>
          <p:cNvPr id="4" name="Footer Placeholder 3">
            <a:extLst>
              <a:ext uri="{FF2B5EF4-FFF2-40B4-BE49-F238E27FC236}">
                <a16:creationId xmlns:a16="http://schemas.microsoft.com/office/drawing/2014/main" id="{DE0E425C-25A0-7ACD-1BFC-23FE18858C68}"/>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320E9692-3D33-682F-136C-FF068CF1EA86}"/>
              </a:ext>
            </a:extLst>
          </p:cNvPr>
          <p:cNvSpPr>
            <a:spLocks noGrp="1"/>
          </p:cNvSpPr>
          <p:nvPr>
            <p:ph type="sldNum" sz="quarter" idx="12"/>
          </p:nvPr>
        </p:nvSpPr>
        <p:spPr/>
        <p:txBody>
          <a:bodyPr/>
          <a:lstStyle/>
          <a:p>
            <a:fld id="{F0DCA5AC-8AD7-49DB-9102-67D3CB8EBAE0}" type="slidenum">
              <a:rPr lang="en-US" smtClean="0"/>
              <a:t>21</a:t>
            </a:fld>
            <a:endParaRPr lang="en-US"/>
          </a:p>
        </p:txBody>
      </p:sp>
    </p:spTree>
    <p:extLst>
      <p:ext uri="{BB962C8B-B14F-4D97-AF65-F5344CB8AC3E}">
        <p14:creationId xmlns:p14="http://schemas.microsoft.com/office/powerpoint/2010/main" val="1870619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5FDC2-2052-1E7D-9977-071050BBFBF4}"/>
              </a:ext>
            </a:extLst>
          </p:cNvPr>
          <p:cNvSpPr>
            <a:spLocks noGrp="1"/>
          </p:cNvSpPr>
          <p:nvPr>
            <p:ph type="title"/>
          </p:nvPr>
        </p:nvSpPr>
        <p:spPr>
          <a:xfrm>
            <a:off x="1291079" y="270165"/>
            <a:ext cx="10420861" cy="1583590"/>
          </a:xfrm>
        </p:spPr>
        <p:txBody>
          <a:bodyPr>
            <a:noAutofit/>
          </a:bodyPr>
          <a:lstStyle/>
          <a:p>
            <a:r>
              <a:rPr lang="en-US" sz="2400" b="1" dirty="0">
                <a:effectLst/>
                <a:latin typeface="Times New Roman" panose="02020603050405020304" pitchFamily="18" charset="0"/>
                <a:ea typeface="Times New Roman" panose="02020603050405020304" pitchFamily="18" charset="0"/>
              </a:rPr>
              <a:t>During a break at work, you decide to check Facebook on your computer. A co-worker makes a post about a patient that was treated at </a:t>
            </a:r>
            <a:r>
              <a:rPr lang="en-US" sz="2400" b="1" dirty="0">
                <a:latin typeface="Times New Roman" panose="02020603050405020304" pitchFamily="18" charset="0"/>
                <a:ea typeface="Times New Roman" panose="02020603050405020304" pitchFamily="18" charset="0"/>
              </a:rPr>
              <a:t>your hospital </a:t>
            </a:r>
            <a:r>
              <a:rPr lang="en-US" sz="2400" b="1" dirty="0">
                <a:effectLst/>
                <a:latin typeface="Times New Roman" panose="02020603050405020304" pitchFamily="18" charset="0"/>
                <a:ea typeface="Times New Roman" panose="02020603050405020304" pitchFamily="18" charset="0"/>
              </a:rPr>
              <a:t>related to a local news story. What should you do?</a:t>
            </a:r>
            <a:br>
              <a:rPr lang="en-US" sz="2400" b="1" dirty="0">
                <a:effectLst/>
                <a:latin typeface="Times New Roman" panose="02020603050405020304" pitchFamily="18" charset="0"/>
                <a:ea typeface="Times New Roman" panose="02020603050405020304" pitchFamily="18" charset="0"/>
              </a:rPr>
            </a:br>
            <a:br>
              <a:rPr lang="en-US" sz="2400" b="1" dirty="0">
                <a:effectLst/>
                <a:latin typeface="Times New Roman" panose="02020603050405020304" pitchFamily="18" charset="0"/>
                <a:ea typeface="Times New Roman" panose="02020603050405020304" pitchFamily="18" charset="0"/>
              </a:rPr>
            </a:br>
            <a:endParaRPr lang="en-US" sz="2400" b="1" dirty="0"/>
          </a:p>
        </p:txBody>
      </p:sp>
      <p:sp>
        <p:nvSpPr>
          <p:cNvPr id="3" name="Content Placeholder 2">
            <a:extLst>
              <a:ext uri="{FF2B5EF4-FFF2-40B4-BE49-F238E27FC236}">
                <a16:creationId xmlns:a16="http://schemas.microsoft.com/office/drawing/2014/main" id="{B56454D0-10FB-E5E8-B9B6-DAE9E26EB166}"/>
              </a:ext>
            </a:extLst>
          </p:cNvPr>
          <p:cNvSpPr>
            <a:spLocks noGrp="1"/>
          </p:cNvSpPr>
          <p:nvPr>
            <p:ph idx="1"/>
          </p:nvPr>
        </p:nvSpPr>
        <p:spPr>
          <a:xfrm>
            <a:off x="810491" y="2015732"/>
            <a:ext cx="10244363" cy="4010995"/>
          </a:xfrm>
        </p:spPr>
        <p:txBody>
          <a:bodyPr>
            <a:normAutofit/>
          </a:bodyPr>
          <a:lstStyle/>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Look up the patient’s chart in the EMR and respond to the Facebook post with any corrections.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Close the browser and contact your manager or the HIPAA Security Officer or HIPAA Compliance Team.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Share the Facebook post with your manager through Facebook.</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Like the Facebook post.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Footer Placeholder 3">
            <a:extLst>
              <a:ext uri="{FF2B5EF4-FFF2-40B4-BE49-F238E27FC236}">
                <a16:creationId xmlns:a16="http://schemas.microsoft.com/office/drawing/2014/main" id="{F04FCF28-41B0-1F43-8698-0A0236E28BB7}"/>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9AEBCB8A-059A-EC26-8EA5-F8B776D487B1}"/>
              </a:ext>
            </a:extLst>
          </p:cNvPr>
          <p:cNvSpPr>
            <a:spLocks noGrp="1"/>
          </p:cNvSpPr>
          <p:nvPr>
            <p:ph type="sldNum" sz="quarter" idx="12"/>
          </p:nvPr>
        </p:nvSpPr>
        <p:spPr/>
        <p:txBody>
          <a:bodyPr/>
          <a:lstStyle/>
          <a:p>
            <a:fld id="{F0DCA5AC-8AD7-49DB-9102-67D3CB8EBAE0}" type="slidenum">
              <a:rPr lang="en-US" smtClean="0"/>
              <a:t>22</a:t>
            </a:fld>
            <a:endParaRPr lang="en-US"/>
          </a:p>
        </p:txBody>
      </p:sp>
    </p:spTree>
    <p:extLst>
      <p:ext uri="{BB962C8B-B14F-4D97-AF65-F5344CB8AC3E}">
        <p14:creationId xmlns:p14="http://schemas.microsoft.com/office/powerpoint/2010/main" val="2870220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B3AD-62DD-714D-D4FC-D8CA4A31501F}"/>
              </a:ext>
            </a:extLst>
          </p:cNvPr>
          <p:cNvSpPr>
            <a:spLocks noGrp="1"/>
          </p:cNvSpPr>
          <p:nvPr>
            <p:ph type="title"/>
          </p:nvPr>
        </p:nvSpPr>
        <p:spPr/>
        <p:txBody>
          <a:bodyPr>
            <a:normAutofit/>
          </a:bodyPr>
          <a:lstStyle/>
          <a:p>
            <a:r>
              <a:rPr lang="en-US" sz="4400" b="1" dirty="0"/>
              <a:t>True or false</a:t>
            </a:r>
          </a:p>
        </p:txBody>
      </p:sp>
      <p:sp>
        <p:nvSpPr>
          <p:cNvPr id="3" name="Content Placeholder 2">
            <a:extLst>
              <a:ext uri="{FF2B5EF4-FFF2-40B4-BE49-F238E27FC236}">
                <a16:creationId xmlns:a16="http://schemas.microsoft.com/office/drawing/2014/main" id="{82AE9A65-83DB-DE3C-1FEC-B79A320F0195}"/>
              </a:ext>
            </a:extLst>
          </p:cNvPr>
          <p:cNvSpPr>
            <a:spLocks noGrp="1"/>
          </p:cNvSpPr>
          <p:nvPr>
            <p:ph idx="1"/>
          </p:nvPr>
        </p:nvSpPr>
        <p:spPr/>
        <p:txBody>
          <a:bodyPr>
            <a:normAutofit/>
          </a:bodyPr>
          <a:lstStyle/>
          <a:p>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An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employee physician wants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to have her email messages backed up to the cloud. She might have patient schedules or correspondence about patients in her email messages. </a:t>
            </a:r>
            <a:b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She has found a free cloud service, so she doesn’t need to contact IT Security or ask if the Hospital has a Business Associate Agreement in place with the cloud service.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p:txBody>
      </p:sp>
      <p:sp>
        <p:nvSpPr>
          <p:cNvPr id="4" name="Footer Placeholder 3">
            <a:extLst>
              <a:ext uri="{FF2B5EF4-FFF2-40B4-BE49-F238E27FC236}">
                <a16:creationId xmlns:a16="http://schemas.microsoft.com/office/drawing/2014/main" id="{8202D0F6-BAF1-949E-BE15-C6EDCB627BE9}"/>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E19EEABE-3457-B798-FBE1-2B47528BE10F}"/>
              </a:ext>
            </a:extLst>
          </p:cNvPr>
          <p:cNvSpPr>
            <a:spLocks noGrp="1"/>
          </p:cNvSpPr>
          <p:nvPr>
            <p:ph type="sldNum" sz="quarter" idx="12"/>
          </p:nvPr>
        </p:nvSpPr>
        <p:spPr/>
        <p:txBody>
          <a:bodyPr/>
          <a:lstStyle/>
          <a:p>
            <a:fld id="{F0DCA5AC-8AD7-49DB-9102-67D3CB8EBAE0}" type="slidenum">
              <a:rPr lang="en-US" smtClean="0"/>
              <a:t>23</a:t>
            </a:fld>
            <a:endParaRPr lang="en-US"/>
          </a:p>
        </p:txBody>
      </p:sp>
    </p:spTree>
    <p:extLst>
      <p:ext uri="{BB962C8B-B14F-4D97-AF65-F5344CB8AC3E}">
        <p14:creationId xmlns:p14="http://schemas.microsoft.com/office/powerpoint/2010/main" val="841764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F3133-1C60-5469-AD00-C77A10F7457E}"/>
              </a:ext>
            </a:extLst>
          </p:cNvPr>
          <p:cNvSpPr>
            <a:spLocks noGrp="1"/>
          </p:cNvSpPr>
          <p:nvPr>
            <p:ph type="title"/>
          </p:nvPr>
        </p:nvSpPr>
        <p:spPr/>
        <p:txBody>
          <a:bodyPr/>
          <a:lstStyle/>
          <a:p>
            <a:r>
              <a:rPr lang="en-US" b="1" dirty="0"/>
              <a:t>Which is An example of  Phi? </a:t>
            </a:r>
          </a:p>
        </p:txBody>
      </p:sp>
      <p:sp>
        <p:nvSpPr>
          <p:cNvPr id="3" name="Content Placeholder 2">
            <a:extLst>
              <a:ext uri="{FF2B5EF4-FFF2-40B4-BE49-F238E27FC236}">
                <a16:creationId xmlns:a16="http://schemas.microsoft.com/office/drawing/2014/main" id="{D38018C1-FA33-62DD-5C7C-B9A165D0B5D4}"/>
              </a:ext>
            </a:extLst>
          </p:cNvPr>
          <p:cNvSpPr>
            <a:spLocks noGrp="1"/>
          </p:cNvSpPr>
          <p:nvPr>
            <p:ph idx="1"/>
          </p:nvPr>
        </p:nvSpPr>
        <p:spPr/>
        <p:txBody>
          <a:bodyPr>
            <a:normAutofit/>
          </a:bodyPr>
          <a:lstStyle/>
          <a:p>
            <a:pPr marL="514350" indent="-514350">
              <a:buFont typeface="+mj-lt"/>
              <a:buAutoNum type="arabicPeriod"/>
            </a:pPr>
            <a:r>
              <a:rPr lang="en-US" sz="3200" dirty="0"/>
              <a:t>A patient photo showing a unique tattoo </a:t>
            </a:r>
          </a:p>
          <a:p>
            <a:pPr marL="514350" indent="-514350">
              <a:buFont typeface="+mj-lt"/>
              <a:buAutoNum type="arabicPeriod"/>
            </a:pPr>
            <a:r>
              <a:rPr lang="en-US" sz="3200" dirty="0"/>
              <a:t>Student immunization records submitted for enrollment. </a:t>
            </a:r>
          </a:p>
          <a:p>
            <a:pPr marL="514350" indent="-514350">
              <a:buFont typeface="+mj-lt"/>
              <a:buAutoNum type="arabicPeriod"/>
            </a:pPr>
            <a:r>
              <a:rPr lang="en-US" sz="3200" dirty="0"/>
              <a:t>Physical exam report for a job application. </a:t>
            </a:r>
          </a:p>
        </p:txBody>
      </p:sp>
      <p:sp>
        <p:nvSpPr>
          <p:cNvPr id="4" name="Footer Placeholder 3">
            <a:extLst>
              <a:ext uri="{FF2B5EF4-FFF2-40B4-BE49-F238E27FC236}">
                <a16:creationId xmlns:a16="http://schemas.microsoft.com/office/drawing/2014/main" id="{EE9AD237-804F-F573-CE35-FE6F3A633D40}"/>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B1115DE7-EDE4-FBC8-CADB-D30F65785FC6}"/>
              </a:ext>
            </a:extLst>
          </p:cNvPr>
          <p:cNvSpPr>
            <a:spLocks noGrp="1"/>
          </p:cNvSpPr>
          <p:nvPr>
            <p:ph type="sldNum" sz="quarter" idx="12"/>
          </p:nvPr>
        </p:nvSpPr>
        <p:spPr/>
        <p:txBody>
          <a:bodyPr/>
          <a:lstStyle/>
          <a:p>
            <a:fld id="{F0DCA5AC-8AD7-49DB-9102-67D3CB8EBAE0}" type="slidenum">
              <a:rPr lang="en-US" smtClean="0"/>
              <a:t>3</a:t>
            </a:fld>
            <a:endParaRPr lang="en-US"/>
          </a:p>
        </p:txBody>
      </p:sp>
    </p:spTree>
    <p:extLst>
      <p:ext uri="{BB962C8B-B14F-4D97-AF65-F5344CB8AC3E}">
        <p14:creationId xmlns:p14="http://schemas.microsoft.com/office/powerpoint/2010/main" val="3331584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BB2C-F178-F355-ED74-D12E9EB75FA4}"/>
              </a:ext>
            </a:extLst>
          </p:cNvPr>
          <p:cNvSpPr>
            <a:spLocks noGrp="1"/>
          </p:cNvSpPr>
          <p:nvPr>
            <p:ph type="title"/>
          </p:nvPr>
        </p:nvSpPr>
        <p:spPr/>
        <p:txBody>
          <a:bodyPr/>
          <a:lstStyle/>
          <a:p>
            <a:r>
              <a:rPr lang="en-US" b="1" dirty="0"/>
              <a:t>Which of the following is a true statement? </a:t>
            </a:r>
          </a:p>
        </p:txBody>
      </p:sp>
      <p:sp>
        <p:nvSpPr>
          <p:cNvPr id="3" name="Content Placeholder 2">
            <a:extLst>
              <a:ext uri="{FF2B5EF4-FFF2-40B4-BE49-F238E27FC236}">
                <a16:creationId xmlns:a16="http://schemas.microsoft.com/office/drawing/2014/main" id="{FF47E034-CE0F-0150-B563-5AFF258D4136}"/>
              </a:ext>
            </a:extLst>
          </p:cNvPr>
          <p:cNvSpPr>
            <a:spLocks noGrp="1"/>
          </p:cNvSpPr>
          <p:nvPr>
            <p:ph idx="1"/>
          </p:nvPr>
        </p:nvSpPr>
        <p:spPr/>
        <p:txBody>
          <a:bodyPr>
            <a:normAutofit/>
          </a:bodyPr>
          <a:lstStyle/>
          <a:p>
            <a:pPr marL="457200" indent="-457200">
              <a:buFont typeface="+mj-lt"/>
              <a:buAutoNum type="arabicPeriod"/>
            </a:pPr>
            <a:r>
              <a:rPr lang="en-US" sz="3200" dirty="0"/>
              <a:t>When you go to lunch, it's OK to leave a PHI on your desk if the PHI is face down. </a:t>
            </a:r>
          </a:p>
          <a:p>
            <a:pPr marL="457200" indent="-457200">
              <a:buFont typeface="+mj-lt"/>
              <a:buAutoNum type="arabicPeriod"/>
            </a:pPr>
            <a:r>
              <a:rPr lang="en-US" sz="3200" dirty="0"/>
              <a:t>Even though a visitor signs in, he/she must be escorted in areas where PHI may be</a:t>
            </a:r>
          </a:p>
          <a:p>
            <a:pPr marL="457200" indent="-457200">
              <a:buFont typeface="+mj-lt"/>
              <a:buAutoNum type="arabicPeriod"/>
            </a:pPr>
            <a:r>
              <a:rPr lang="en-US" sz="3200" dirty="0"/>
              <a:t>To be protected, PHI must be in writing.  </a:t>
            </a:r>
          </a:p>
        </p:txBody>
      </p:sp>
      <p:sp>
        <p:nvSpPr>
          <p:cNvPr id="4" name="Footer Placeholder 3">
            <a:extLst>
              <a:ext uri="{FF2B5EF4-FFF2-40B4-BE49-F238E27FC236}">
                <a16:creationId xmlns:a16="http://schemas.microsoft.com/office/drawing/2014/main" id="{C7C293D6-1956-080F-BAB9-023E5882E604}"/>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0D06DFE1-4D3D-2348-402D-2F4B210EFC78}"/>
              </a:ext>
            </a:extLst>
          </p:cNvPr>
          <p:cNvSpPr>
            <a:spLocks noGrp="1"/>
          </p:cNvSpPr>
          <p:nvPr>
            <p:ph type="sldNum" sz="quarter" idx="12"/>
          </p:nvPr>
        </p:nvSpPr>
        <p:spPr/>
        <p:txBody>
          <a:bodyPr/>
          <a:lstStyle/>
          <a:p>
            <a:fld id="{F0DCA5AC-8AD7-49DB-9102-67D3CB8EBAE0}" type="slidenum">
              <a:rPr lang="en-US" smtClean="0"/>
              <a:t>4</a:t>
            </a:fld>
            <a:endParaRPr lang="en-US"/>
          </a:p>
        </p:txBody>
      </p:sp>
    </p:spTree>
    <p:extLst>
      <p:ext uri="{BB962C8B-B14F-4D97-AF65-F5344CB8AC3E}">
        <p14:creationId xmlns:p14="http://schemas.microsoft.com/office/powerpoint/2010/main" val="3323831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17FC1-67DB-FD10-9591-ED6C70D98D52}"/>
              </a:ext>
            </a:extLst>
          </p:cNvPr>
          <p:cNvSpPr>
            <a:spLocks noGrp="1"/>
          </p:cNvSpPr>
          <p:nvPr>
            <p:ph type="title"/>
          </p:nvPr>
        </p:nvSpPr>
        <p:spPr/>
        <p:txBody>
          <a:bodyPr/>
          <a:lstStyle/>
          <a:p>
            <a:r>
              <a:rPr lang="en-US" b="1" dirty="0"/>
              <a:t>TRUE or false</a:t>
            </a:r>
          </a:p>
        </p:txBody>
      </p:sp>
      <p:sp>
        <p:nvSpPr>
          <p:cNvPr id="3" name="Content Placeholder 2">
            <a:extLst>
              <a:ext uri="{FF2B5EF4-FFF2-40B4-BE49-F238E27FC236}">
                <a16:creationId xmlns:a16="http://schemas.microsoft.com/office/drawing/2014/main" id="{B8BB0D37-A75C-1D5E-ADF6-3F63FB85F694}"/>
              </a:ext>
            </a:extLst>
          </p:cNvPr>
          <p:cNvSpPr>
            <a:spLocks noGrp="1"/>
          </p:cNvSpPr>
          <p:nvPr>
            <p:ph idx="1"/>
          </p:nvPr>
        </p:nvSpPr>
        <p:spPr>
          <a:xfrm>
            <a:off x="1451579" y="2015732"/>
            <a:ext cx="9603275" cy="3704132"/>
          </a:xfrm>
        </p:spPr>
        <p:txBody>
          <a:bodyPr>
            <a:noAutofit/>
          </a:bodyPr>
          <a:lstStyle/>
          <a:p>
            <a:r>
              <a:rPr lang="en-US" sz="2800" dirty="0">
                <a:effectLst/>
                <a:latin typeface="Times New Roman" panose="02020603050405020304" pitchFamily="18" charset="0"/>
                <a:ea typeface="Times New Roman" panose="02020603050405020304" pitchFamily="18" charset="0"/>
              </a:rPr>
              <a:t>The office manager is updating the sign-in sheet to ensure patients are checked in as quickly as possible. It would help her staff to know whether the patient’s insurance has changed, whether the patient’s address has changed, and what the patient is being seen for. She adds these columns to the multi-user sign-in sheet, and a staff member tells her the HIPAA prohibits the last one. The staff member is correc</a:t>
            </a:r>
            <a:r>
              <a:rPr lang="en-US" sz="2800" b="1" dirty="0">
                <a:effectLst/>
                <a:latin typeface="Times New Roman" panose="02020603050405020304" pitchFamily="18" charset="0"/>
                <a:ea typeface="Times New Roman" panose="02020603050405020304" pitchFamily="18" charset="0"/>
              </a:rPr>
              <a:t>t</a:t>
            </a:r>
            <a:endParaRPr lang="en-US" sz="2800" b="1" dirty="0"/>
          </a:p>
        </p:txBody>
      </p:sp>
      <p:sp>
        <p:nvSpPr>
          <p:cNvPr id="4" name="Footer Placeholder 3">
            <a:extLst>
              <a:ext uri="{FF2B5EF4-FFF2-40B4-BE49-F238E27FC236}">
                <a16:creationId xmlns:a16="http://schemas.microsoft.com/office/drawing/2014/main" id="{E8F6FEBF-8D0C-684D-B416-B689C3AFED53}"/>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7FE32D1E-B6FF-178C-EB45-4FBF0970B74A}"/>
              </a:ext>
            </a:extLst>
          </p:cNvPr>
          <p:cNvSpPr>
            <a:spLocks noGrp="1"/>
          </p:cNvSpPr>
          <p:nvPr>
            <p:ph type="sldNum" sz="quarter" idx="12"/>
          </p:nvPr>
        </p:nvSpPr>
        <p:spPr/>
        <p:txBody>
          <a:bodyPr/>
          <a:lstStyle/>
          <a:p>
            <a:fld id="{F0DCA5AC-8AD7-49DB-9102-67D3CB8EBAE0}" type="slidenum">
              <a:rPr lang="en-US" smtClean="0"/>
              <a:t>5</a:t>
            </a:fld>
            <a:endParaRPr lang="en-US"/>
          </a:p>
        </p:txBody>
      </p:sp>
    </p:spTree>
    <p:extLst>
      <p:ext uri="{BB962C8B-B14F-4D97-AF65-F5344CB8AC3E}">
        <p14:creationId xmlns:p14="http://schemas.microsoft.com/office/powerpoint/2010/main" val="519876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3C342-9DF5-C78B-A1AA-5164570A5E41}"/>
              </a:ext>
            </a:extLst>
          </p:cNvPr>
          <p:cNvSpPr>
            <a:spLocks noGrp="1"/>
          </p:cNvSpPr>
          <p:nvPr>
            <p:ph type="title"/>
          </p:nvPr>
        </p:nvSpPr>
        <p:spPr>
          <a:xfrm>
            <a:off x="1451579" y="447473"/>
            <a:ext cx="9793595" cy="1406282"/>
          </a:xfrm>
        </p:spPr>
        <p:txBody>
          <a:bodyPr>
            <a:noAutofit/>
          </a:bodyPr>
          <a:lstStyle/>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What should you do if you find an exterior door to an area where PHI is accessible propped open?</a:t>
            </a:r>
            <a:endParaRPr lang="en-US" sz="2800" b="1" dirty="0"/>
          </a:p>
        </p:txBody>
      </p:sp>
      <p:sp>
        <p:nvSpPr>
          <p:cNvPr id="3" name="Content Placeholder 2">
            <a:extLst>
              <a:ext uri="{FF2B5EF4-FFF2-40B4-BE49-F238E27FC236}">
                <a16:creationId xmlns:a16="http://schemas.microsoft.com/office/drawing/2014/main" id="{22514A80-92BD-7D46-D97F-D917884F71B0}"/>
              </a:ext>
            </a:extLst>
          </p:cNvPr>
          <p:cNvSpPr>
            <a:spLocks noGrp="1"/>
          </p:cNvSpPr>
          <p:nvPr>
            <p:ph idx="1"/>
          </p:nvPr>
        </p:nvSpPr>
        <p:spPr/>
        <p:txBody>
          <a:bodyPr/>
          <a:lstStyle/>
          <a:p>
            <a:pPr marL="342900" indent="-342900">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Wait to see who is going in and out.</a:t>
            </a:r>
          </a:p>
          <a:p>
            <a:pPr marL="342900" indent="-342900">
              <a:buFont typeface="+mj-lt"/>
              <a:buAutoNum type="arabicPeriod"/>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Walk away and ignore it.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r>
              <a:rPr lang="en-US" sz="3200" dirty="0">
                <a:effectLst/>
                <a:latin typeface="Times New Roman" panose="02020603050405020304" pitchFamily="18" charset="0"/>
                <a:ea typeface="Times New Roman" panose="02020603050405020304" pitchFamily="18" charset="0"/>
              </a:rPr>
              <a:t>Close the door and contact your manager, the HIPAA Security Officer, your campus Police Department or the HIPAA Compliance Team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03A654D4-8280-4EFA-315B-5CA5F0D81D49}"/>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A4B2696D-B5E1-1DD8-5DF9-BCCF36283277}"/>
              </a:ext>
            </a:extLst>
          </p:cNvPr>
          <p:cNvSpPr>
            <a:spLocks noGrp="1"/>
          </p:cNvSpPr>
          <p:nvPr>
            <p:ph type="sldNum" sz="quarter" idx="12"/>
          </p:nvPr>
        </p:nvSpPr>
        <p:spPr/>
        <p:txBody>
          <a:bodyPr/>
          <a:lstStyle/>
          <a:p>
            <a:fld id="{F0DCA5AC-8AD7-49DB-9102-67D3CB8EBAE0}" type="slidenum">
              <a:rPr lang="en-US" smtClean="0"/>
              <a:t>6</a:t>
            </a:fld>
            <a:endParaRPr lang="en-US"/>
          </a:p>
        </p:txBody>
      </p:sp>
    </p:spTree>
    <p:extLst>
      <p:ext uri="{BB962C8B-B14F-4D97-AF65-F5344CB8AC3E}">
        <p14:creationId xmlns:p14="http://schemas.microsoft.com/office/powerpoint/2010/main" val="681405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8090A-4CB0-A44E-874A-7A2AB954BFC8}"/>
              </a:ext>
            </a:extLst>
          </p:cNvPr>
          <p:cNvSpPr>
            <a:spLocks noGrp="1"/>
          </p:cNvSpPr>
          <p:nvPr>
            <p:ph type="title"/>
          </p:nvPr>
        </p:nvSpPr>
        <p:spPr/>
        <p:txBody>
          <a:bodyPr/>
          <a:lstStyle/>
          <a:p>
            <a:r>
              <a:rPr lang="en-US" b="1" dirty="0"/>
              <a:t>TRUE OR FALSE</a:t>
            </a:r>
          </a:p>
        </p:txBody>
      </p:sp>
      <p:sp>
        <p:nvSpPr>
          <p:cNvPr id="3" name="Content Placeholder 2">
            <a:extLst>
              <a:ext uri="{FF2B5EF4-FFF2-40B4-BE49-F238E27FC236}">
                <a16:creationId xmlns:a16="http://schemas.microsoft.com/office/drawing/2014/main" id="{D83F9466-E467-5D36-0D65-F8F9C29097BD}"/>
              </a:ext>
            </a:extLst>
          </p:cNvPr>
          <p:cNvSpPr>
            <a:spLocks noGrp="1"/>
          </p:cNvSpPr>
          <p:nvPr>
            <p:ph idx="1"/>
          </p:nvPr>
        </p:nvSpPr>
        <p:spPr/>
        <p:txBody>
          <a:bodyPr>
            <a:normAutofit/>
          </a:bodyPr>
          <a:lstStyle/>
          <a:p>
            <a:r>
              <a:rPr lang="en-US" sz="3200" dirty="0">
                <a:effectLst/>
                <a:latin typeface="Times New Roman" panose="02020603050405020304" pitchFamily="18" charset="0"/>
                <a:ea typeface="Times New Roman" panose="02020603050405020304" pitchFamily="18" charset="0"/>
              </a:rPr>
              <a:t>John was the principal investigator (PI) on a study at the medical center that closed 3 years ago. He may want to use the results, which include PHI, at his new position. Since he was the PI, he is entitled to take the results with him as long as he secures them during transpor</a:t>
            </a:r>
            <a:r>
              <a:rPr lang="en-US" sz="3200" b="1" dirty="0">
                <a:effectLst/>
                <a:latin typeface="Times New Roman" panose="02020603050405020304" pitchFamily="18" charset="0"/>
                <a:ea typeface="Times New Roman" panose="02020603050405020304" pitchFamily="18" charset="0"/>
              </a:rPr>
              <a:t>t</a:t>
            </a:r>
            <a:r>
              <a:rPr lang="en-US" sz="3200" dirty="0">
                <a:effectLst/>
                <a:latin typeface="Times New Roman" panose="02020603050405020304" pitchFamily="18" charset="0"/>
                <a:ea typeface="Times New Roman" panose="02020603050405020304" pitchFamily="18" charset="0"/>
              </a:rPr>
              <a:t> </a:t>
            </a:r>
            <a:endParaRPr lang="en-US" sz="3200" dirty="0"/>
          </a:p>
        </p:txBody>
      </p:sp>
      <p:sp>
        <p:nvSpPr>
          <p:cNvPr id="4" name="Footer Placeholder 3">
            <a:extLst>
              <a:ext uri="{FF2B5EF4-FFF2-40B4-BE49-F238E27FC236}">
                <a16:creationId xmlns:a16="http://schemas.microsoft.com/office/drawing/2014/main" id="{8D6B2A53-1729-D8AE-AC4F-BF6FF3921EB3}"/>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5D1AE84D-0BE8-40AD-1507-37FE40D9DE16}"/>
              </a:ext>
            </a:extLst>
          </p:cNvPr>
          <p:cNvSpPr>
            <a:spLocks noGrp="1"/>
          </p:cNvSpPr>
          <p:nvPr>
            <p:ph type="sldNum" sz="quarter" idx="12"/>
          </p:nvPr>
        </p:nvSpPr>
        <p:spPr/>
        <p:txBody>
          <a:bodyPr/>
          <a:lstStyle/>
          <a:p>
            <a:fld id="{F0DCA5AC-8AD7-49DB-9102-67D3CB8EBAE0}" type="slidenum">
              <a:rPr lang="en-US" smtClean="0"/>
              <a:t>7</a:t>
            </a:fld>
            <a:endParaRPr lang="en-US"/>
          </a:p>
        </p:txBody>
      </p:sp>
    </p:spTree>
    <p:extLst>
      <p:ext uri="{BB962C8B-B14F-4D97-AF65-F5344CB8AC3E}">
        <p14:creationId xmlns:p14="http://schemas.microsoft.com/office/powerpoint/2010/main" val="265306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E592F8-3416-50E1-B2B3-79788E4EC871}"/>
              </a:ext>
            </a:extLst>
          </p:cNvPr>
          <p:cNvSpPr>
            <a:spLocks noGrp="1"/>
          </p:cNvSpPr>
          <p:nvPr>
            <p:ph idx="1"/>
          </p:nvPr>
        </p:nvSpPr>
        <p:spPr>
          <a:xfrm>
            <a:off x="1451579" y="0"/>
            <a:ext cx="9603275" cy="6031149"/>
          </a:xfrm>
        </p:spPr>
        <p:txBody>
          <a:bodyPr/>
          <a:lstStyle/>
          <a:p>
            <a:pPr marL="0" indent="0">
              <a:buNone/>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Over the weekend, your co-worker is working from home and sends you an email request from his personal Gmail account. The request is for you, upon arrival on Monday, to send him a list of research participants who are scheduled for the following week. You should:</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Reply to the Gmail on Monday morning, sending the list as requested.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400" dirty="0">
                <a:effectLst/>
                <a:latin typeface="Times New Roman" panose="02020603050405020304" pitchFamily="18" charset="0"/>
                <a:ea typeface="Times New Roman" panose="02020603050405020304" pitchFamily="18" charset="0"/>
              </a:rPr>
              <a:t>Reply to the email on Monday morning, letting the co-worker know that you have sent the list to his University email address and report the issue to your manager.</a:t>
            </a:r>
          </a:p>
          <a:p>
            <a:pPr marL="457200" indent="-457200">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Ignore the request because it came from an external email address.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None of the above.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DD0548BA-F4B1-4542-B030-D52BF223FED1}"/>
              </a:ext>
            </a:extLst>
          </p:cNvPr>
          <p:cNvSpPr>
            <a:spLocks noGrp="1"/>
          </p:cNvSpPr>
          <p:nvPr>
            <p:ph type="ftr" sz="quarter" idx="11"/>
          </p:nvPr>
        </p:nvSpPr>
        <p:spPr/>
        <p:txBody>
          <a:bodyPr/>
          <a:lstStyle/>
          <a:p>
            <a:r>
              <a:rPr lang="en-US"/>
              <a:t>HIPAA Qs and As</a:t>
            </a:r>
          </a:p>
        </p:txBody>
      </p:sp>
      <p:sp>
        <p:nvSpPr>
          <p:cNvPr id="4" name="Slide Number Placeholder 3">
            <a:extLst>
              <a:ext uri="{FF2B5EF4-FFF2-40B4-BE49-F238E27FC236}">
                <a16:creationId xmlns:a16="http://schemas.microsoft.com/office/drawing/2014/main" id="{C0ADBE9A-78DD-9EC1-D230-51BF43CD241A}"/>
              </a:ext>
            </a:extLst>
          </p:cNvPr>
          <p:cNvSpPr>
            <a:spLocks noGrp="1"/>
          </p:cNvSpPr>
          <p:nvPr>
            <p:ph type="sldNum" sz="quarter" idx="12"/>
          </p:nvPr>
        </p:nvSpPr>
        <p:spPr/>
        <p:txBody>
          <a:bodyPr/>
          <a:lstStyle/>
          <a:p>
            <a:fld id="{F0DCA5AC-8AD7-49DB-9102-67D3CB8EBAE0}" type="slidenum">
              <a:rPr lang="en-US" smtClean="0"/>
              <a:t>8</a:t>
            </a:fld>
            <a:endParaRPr lang="en-US"/>
          </a:p>
        </p:txBody>
      </p:sp>
    </p:spTree>
    <p:extLst>
      <p:ext uri="{BB962C8B-B14F-4D97-AF65-F5344CB8AC3E}">
        <p14:creationId xmlns:p14="http://schemas.microsoft.com/office/powerpoint/2010/main" val="3667745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8D5D5-D670-C390-6DE7-8FD0EDCB8251}"/>
              </a:ext>
            </a:extLst>
          </p:cNvPr>
          <p:cNvSpPr>
            <a:spLocks noGrp="1"/>
          </p:cNvSpPr>
          <p:nvPr>
            <p:ph type="title"/>
          </p:nvPr>
        </p:nvSpPr>
        <p:spPr>
          <a:xfrm>
            <a:off x="1451579" y="428017"/>
            <a:ext cx="9832506" cy="1425737"/>
          </a:xfrm>
        </p:spPr>
        <p:txBody>
          <a:bodyPr>
            <a:noAutofit/>
          </a:bodyPr>
          <a:lstStyle/>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You accessed your email account and got an “Antivirus 2018” prompt indicating that you have a virus. The prompt asks you to click “OK” to remove the virus. What should you do?</a:t>
            </a:r>
            <a:endParaRPr lang="en-US" sz="2400" b="1" dirty="0"/>
          </a:p>
        </p:txBody>
      </p:sp>
      <p:sp>
        <p:nvSpPr>
          <p:cNvPr id="3" name="Content Placeholder 2">
            <a:extLst>
              <a:ext uri="{FF2B5EF4-FFF2-40B4-BE49-F238E27FC236}">
                <a16:creationId xmlns:a16="http://schemas.microsoft.com/office/drawing/2014/main" id="{71A23678-1B84-AFFF-8193-9B6E820E0EAE}"/>
              </a:ext>
            </a:extLst>
          </p:cNvPr>
          <p:cNvSpPr>
            <a:spLocks noGrp="1"/>
          </p:cNvSpPr>
          <p:nvPr>
            <p:ph idx="1"/>
          </p:nvPr>
        </p:nvSpPr>
        <p:spPr>
          <a:xfrm>
            <a:off x="778213" y="2015732"/>
            <a:ext cx="10276641" cy="3450613"/>
          </a:xfrm>
        </p:spPr>
        <p:txBody>
          <a:bodyPr>
            <a:noAutofit/>
          </a:bodyPr>
          <a:lstStyle/>
          <a:p>
            <a:pPr marL="342900" indent="-342900">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Click OK to remove the virus as soon as possible to prevent the virus from spreading.</a:t>
            </a:r>
          </a:p>
          <a:p>
            <a:pPr marL="342900" indent="-342900">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Reboot your computer.</a:t>
            </a:r>
          </a:p>
          <a:p>
            <a:pPr marL="342900" indent="-342900">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Contact your Technical Representative or IT Security and wait for further instruction.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r>
              <a:rPr lang="en-US" sz="2400" dirty="0">
                <a:effectLst/>
                <a:latin typeface="Times New Roman" panose="02020603050405020304" pitchFamily="18" charset="0"/>
                <a:ea typeface="Times New Roman" panose="02020603050405020304" pitchFamily="18" charset="0"/>
              </a:rPr>
              <a:t>Pretend not to see it so another person using the computer will have to address the issue.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79949229-B020-7B9F-F659-20E8E4740390}"/>
              </a:ext>
            </a:extLst>
          </p:cNvPr>
          <p:cNvSpPr>
            <a:spLocks noGrp="1"/>
          </p:cNvSpPr>
          <p:nvPr>
            <p:ph type="ftr" sz="quarter" idx="11"/>
          </p:nvPr>
        </p:nvSpPr>
        <p:spPr/>
        <p:txBody>
          <a:bodyPr/>
          <a:lstStyle/>
          <a:p>
            <a:r>
              <a:rPr lang="en-US"/>
              <a:t>HIPAA Qs and As</a:t>
            </a:r>
          </a:p>
        </p:txBody>
      </p:sp>
      <p:sp>
        <p:nvSpPr>
          <p:cNvPr id="5" name="Slide Number Placeholder 4">
            <a:extLst>
              <a:ext uri="{FF2B5EF4-FFF2-40B4-BE49-F238E27FC236}">
                <a16:creationId xmlns:a16="http://schemas.microsoft.com/office/drawing/2014/main" id="{B6DD77BA-26EF-D63B-692F-23930B8E670C}"/>
              </a:ext>
            </a:extLst>
          </p:cNvPr>
          <p:cNvSpPr>
            <a:spLocks noGrp="1"/>
          </p:cNvSpPr>
          <p:nvPr>
            <p:ph type="sldNum" sz="quarter" idx="12"/>
          </p:nvPr>
        </p:nvSpPr>
        <p:spPr/>
        <p:txBody>
          <a:bodyPr/>
          <a:lstStyle/>
          <a:p>
            <a:fld id="{F0DCA5AC-8AD7-49DB-9102-67D3CB8EBAE0}" type="slidenum">
              <a:rPr lang="en-US" smtClean="0"/>
              <a:t>9</a:t>
            </a:fld>
            <a:endParaRPr lang="en-US"/>
          </a:p>
        </p:txBody>
      </p:sp>
    </p:spTree>
    <p:extLst>
      <p:ext uri="{BB962C8B-B14F-4D97-AF65-F5344CB8AC3E}">
        <p14:creationId xmlns:p14="http://schemas.microsoft.com/office/powerpoint/2010/main" val="359771441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1771</TotalTime>
  <Words>1662</Words>
  <Application>Microsoft Office PowerPoint</Application>
  <PresentationFormat>Widescreen</PresentationFormat>
  <Paragraphs>139</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MT</vt:lpstr>
      <vt:lpstr>Times New Roman</vt:lpstr>
      <vt:lpstr>Gallery</vt:lpstr>
      <vt:lpstr>PowerPoint Presentation</vt:lpstr>
      <vt:lpstr>Which of the following is not Phi? </vt:lpstr>
      <vt:lpstr>Which is An example of  Phi? </vt:lpstr>
      <vt:lpstr>Which of the following is a true statement? </vt:lpstr>
      <vt:lpstr>TRUE or false</vt:lpstr>
      <vt:lpstr>What should you do if you find an exterior door to an area where PHI is accessible propped open?</vt:lpstr>
      <vt:lpstr>TRUE OR FALSE</vt:lpstr>
      <vt:lpstr>PowerPoint Presentation</vt:lpstr>
      <vt:lpstr>You accessed your email account and got an “Antivirus 2018” prompt indicating that you have a virus. The prompt asks you to click “OK” to remove the virus. What should you do?</vt:lpstr>
      <vt:lpstr>You left your University-owned laptop, that is used to access or maintain PHI, in the backseat of your car while you ran into the supermarket. Upon returning to the car, you realize the laptop is missing. What should you do?</vt:lpstr>
      <vt:lpstr>In order to use a cloud–based service for PHI you must first? </vt:lpstr>
      <vt:lpstr>A co-worker is locked out of the network and asks you to log-on so he can complete his work. What should you do?</vt:lpstr>
      <vt:lpstr>You helped provide treatment to a famous football player. You want to post about this epic encounter on social media. What should you do?</vt:lpstr>
      <vt:lpstr>A patient is upset and complains to you because she heard her physician discussing her case with another doctor. She believes her privacy has been violated because she didn’t authorize any release of her medical record. You should: </vt:lpstr>
      <vt:lpstr>Select the true statement: </vt:lpstr>
      <vt:lpstr>It is a HIPAA violation to: </vt:lpstr>
      <vt:lpstr>PowerPoint Presentation</vt:lpstr>
      <vt:lpstr>PowerPoint Presentation</vt:lpstr>
      <vt:lpstr>Upon arriving to work, you realize you have lost your ID badge. What should you do? </vt:lpstr>
      <vt:lpstr>You have your encrypted, personally-owned laptop for work. It has PHI stored on it. On your way home, you stop at the mall. What should you do? </vt:lpstr>
      <vt:lpstr>You plan to access work-related email from your new smart phone. What step should you take after enabling a passcode on the phone?  </vt:lpstr>
      <vt:lpstr>During a break at work, you decide to check Facebook on your computer. A co-worker makes a post about a patient that was treated at your hospital related to a local news story. What should you do?  </vt:lpstr>
      <vt:lpstr>True or false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 Sanbar</dc:creator>
  <cp:lastModifiedBy>Shafeek Sandy Sanbar</cp:lastModifiedBy>
  <cp:revision>12</cp:revision>
  <dcterms:created xsi:type="dcterms:W3CDTF">2023-02-03T02:35:53Z</dcterms:created>
  <dcterms:modified xsi:type="dcterms:W3CDTF">2023-08-11T14:44:28Z</dcterms:modified>
</cp:coreProperties>
</file>