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729" r:id="rId1"/>
  </p:sldMasterIdLst>
  <p:notesMasterIdLst>
    <p:notesMasterId r:id="rId52"/>
  </p:notesMasterIdLst>
  <p:handoutMasterIdLst>
    <p:handoutMasterId r:id="rId53"/>
  </p:handoutMasterIdLst>
  <p:sldIdLst>
    <p:sldId id="353" r:id="rId2"/>
    <p:sldId id="304" r:id="rId3"/>
    <p:sldId id="962" r:id="rId4"/>
    <p:sldId id="926" r:id="rId5"/>
    <p:sldId id="323" r:id="rId6"/>
    <p:sldId id="324" r:id="rId7"/>
    <p:sldId id="928" r:id="rId8"/>
    <p:sldId id="307" r:id="rId9"/>
    <p:sldId id="929" r:id="rId10"/>
    <p:sldId id="308" r:id="rId11"/>
    <p:sldId id="350" r:id="rId12"/>
    <p:sldId id="931" r:id="rId13"/>
    <p:sldId id="904" r:id="rId14"/>
    <p:sldId id="914" r:id="rId15"/>
    <p:sldId id="909" r:id="rId16"/>
    <p:sldId id="902" r:id="rId17"/>
    <p:sldId id="903" r:id="rId18"/>
    <p:sldId id="334" r:id="rId19"/>
    <p:sldId id="330" r:id="rId20"/>
    <p:sldId id="362" r:id="rId21"/>
    <p:sldId id="331" r:id="rId22"/>
    <p:sldId id="336" r:id="rId23"/>
    <p:sldId id="932" r:id="rId24"/>
    <p:sldId id="339" r:id="rId25"/>
    <p:sldId id="337" r:id="rId26"/>
    <p:sldId id="942" r:id="rId27"/>
    <p:sldId id="340" r:id="rId28"/>
    <p:sldId id="933" r:id="rId29"/>
    <p:sldId id="309" r:id="rId30"/>
    <p:sldId id="315" r:id="rId31"/>
    <p:sldId id="885" r:id="rId32"/>
    <p:sldId id="937" r:id="rId33"/>
    <p:sldId id="922" r:id="rId34"/>
    <p:sldId id="925" r:id="rId35"/>
    <p:sldId id="878" r:id="rId36"/>
    <p:sldId id="923" r:id="rId37"/>
    <p:sldId id="864" r:id="rId38"/>
    <p:sldId id="934" r:id="rId39"/>
    <p:sldId id="917" r:id="rId40"/>
    <p:sldId id="918" r:id="rId41"/>
    <p:sldId id="939" r:id="rId42"/>
    <p:sldId id="959" r:id="rId43"/>
    <p:sldId id="313" r:id="rId44"/>
    <p:sldId id="275" r:id="rId45"/>
    <p:sldId id="326" r:id="rId46"/>
    <p:sldId id="936" r:id="rId47"/>
    <p:sldId id="905" r:id="rId48"/>
    <p:sldId id="908" r:id="rId49"/>
    <p:sldId id="901" r:id="rId50"/>
    <p:sldId id="333" r:id="rId5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521415D9-36F7-43E2-AB2F-B90AF26B5E84}">
      <p14:sectionLst xmlns:p14="http://schemas.microsoft.com/office/powerpoint/2010/main">
        <p14:section name="Default Section" id="{093A55C6-7C55-4C33-BEDE-D39783BB929B}">
          <p14:sldIdLst>
            <p14:sldId id="353"/>
            <p14:sldId id="304"/>
            <p14:sldId id="962"/>
            <p14:sldId id="926"/>
            <p14:sldId id="323"/>
            <p14:sldId id="324"/>
            <p14:sldId id="928"/>
            <p14:sldId id="307"/>
            <p14:sldId id="929"/>
            <p14:sldId id="308"/>
            <p14:sldId id="350"/>
            <p14:sldId id="931"/>
            <p14:sldId id="904"/>
            <p14:sldId id="914"/>
            <p14:sldId id="909"/>
            <p14:sldId id="902"/>
            <p14:sldId id="903"/>
            <p14:sldId id="334"/>
            <p14:sldId id="330"/>
            <p14:sldId id="362"/>
            <p14:sldId id="331"/>
            <p14:sldId id="336"/>
            <p14:sldId id="932"/>
            <p14:sldId id="339"/>
            <p14:sldId id="337"/>
            <p14:sldId id="942"/>
            <p14:sldId id="340"/>
            <p14:sldId id="933"/>
            <p14:sldId id="309"/>
            <p14:sldId id="315"/>
            <p14:sldId id="885"/>
            <p14:sldId id="937"/>
            <p14:sldId id="922"/>
            <p14:sldId id="925"/>
            <p14:sldId id="878"/>
            <p14:sldId id="923"/>
            <p14:sldId id="864"/>
            <p14:sldId id="934"/>
            <p14:sldId id="917"/>
            <p14:sldId id="918"/>
            <p14:sldId id="939"/>
            <p14:sldId id="959"/>
            <p14:sldId id="313"/>
            <p14:sldId id="275"/>
            <p14:sldId id="326"/>
            <p14:sldId id="936"/>
            <p14:sldId id="905"/>
            <p14:sldId id="908"/>
            <p14:sldId id="901"/>
            <p14:sldId id="333"/>
          </p14:sldIdLst>
        </p14:section>
        <p14:section name="Legal Considerations for TH RFP" id="{AFC8A983-AE6D-4942-88D3-6A69F700979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123E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44" autoAdjust="0"/>
    <p:restoredTop sz="78176" autoAdjust="0"/>
  </p:normalViewPr>
  <p:slideViewPr>
    <p:cSldViewPr>
      <p:cViewPr varScale="1">
        <p:scale>
          <a:sx n="81" d="100"/>
          <a:sy n="81" d="100"/>
        </p:scale>
        <p:origin x="269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84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B51087-9A5F-A947-A7C8-E2CB166FD88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7FDFFC95-0B3C-A148-A060-6BB54C3410D0}"/>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fld id="{38EBE0AD-0591-BD4F-BAD9-CFA4EFB12378}" type="datetimeFigureOut">
              <a:rPr lang="en-US" altLang="en-US"/>
              <a:pPr>
                <a:defRPr/>
              </a:pPr>
              <a:t>2/10/22</a:t>
            </a:fld>
            <a:endParaRPr lang="en-US" altLang="en-US"/>
          </a:p>
        </p:txBody>
      </p:sp>
      <p:sp>
        <p:nvSpPr>
          <p:cNvPr id="4" name="Footer Placeholder 3">
            <a:extLst>
              <a:ext uri="{FF2B5EF4-FFF2-40B4-BE49-F238E27FC236}">
                <a16:creationId xmlns:a16="http://schemas.microsoft.com/office/drawing/2014/main" id="{2F56E8B7-1960-984B-97B5-627D3B67EB11}"/>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85BD723F-64F7-8C4D-9F0A-4450687C15D8}"/>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85AD3E44-878B-EF4C-8038-A6E5ABE4987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5EA836-CA61-304A-87A7-F7EB424CF39F}"/>
              </a:ext>
            </a:extLst>
          </p:cNvPr>
          <p:cNvSpPr>
            <a:spLocks noGrp="1"/>
          </p:cNvSpPr>
          <p:nvPr>
            <p:ph type="hdr" sz="quarter"/>
          </p:nvPr>
        </p:nvSpPr>
        <p:spPr>
          <a:xfrm>
            <a:off x="0" y="0"/>
            <a:ext cx="2971800" cy="457200"/>
          </a:xfrm>
          <a:prstGeom prst="rect">
            <a:avLst/>
          </a:prstGeom>
        </p:spPr>
        <p:txBody>
          <a:bodyPr vert="horz" lIns="91432" tIns="45716" rIns="91432" bIns="45716" rtlCol="0"/>
          <a:lstStyle>
            <a:lvl1pPr algn="l" eaLnBrk="1" hangingPunct="1">
              <a:defRPr sz="1200">
                <a:latin typeface="Arial"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148B21CE-F17C-3D41-99B9-DDD4BE71DCEC}"/>
              </a:ext>
            </a:extLst>
          </p:cNvPr>
          <p:cNvSpPr>
            <a:spLocks noGrp="1"/>
          </p:cNvSpPr>
          <p:nvPr>
            <p:ph type="dt" idx="1"/>
          </p:nvPr>
        </p:nvSpPr>
        <p:spPr>
          <a:xfrm>
            <a:off x="3884613" y="0"/>
            <a:ext cx="2971800" cy="457200"/>
          </a:xfrm>
          <a:prstGeom prst="rect">
            <a:avLst/>
          </a:prstGeom>
        </p:spPr>
        <p:txBody>
          <a:bodyPr vert="horz" wrap="square" lIns="91432" tIns="45716" rIns="91432" bIns="45716"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fld id="{33815C75-6358-514C-9224-A92FEE9852F5}" type="datetimeFigureOut">
              <a:rPr lang="en-US" altLang="en-US"/>
              <a:pPr>
                <a:defRPr/>
              </a:pPr>
              <a:t>2/10/22</a:t>
            </a:fld>
            <a:endParaRPr lang="en-US" altLang="en-US"/>
          </a:p>
        </p:txBody>
      </p:sp>
      <p:sp>
        <p:nvSpPr>
          <p:cNvPr id="4" name="Slide Image Placeholder 3">
            <a:extLst>
              <a:ext uri="{FF2B5EF4-FFF2-40B4-BE49-F238E27FC236}">
                <a16:creationId xmlns:a16="http://schemas.microsoft.com/office/drawing/2014/main" id="{5B9B0B80-57A2-3443-B1D2-AC7A33CAC864}"/>
              </a:ext>
            </a:extLst>
          </p:cNvPr>
          <p:cNvSpPr>
            <a:spLocks noGrp="1" noRot="1" noChangeAspect="1"/>
          </p:cNvSpPr>
          <p:nvPr>
            <p:ph type="sldImg" idx="2"/>
          </p:nvPr>
        </p:nvSpPr>
        <p:spPr>
          <a:xfrm>
            <a:off x="1144588" y="685800"/>
            <a:ext cx="4570412" cy="3429000"/>
          </a:xfrm>
          <a:prstGeom prst="rect">
            <a:avLst/>
          </a:prstGeom>
          <a:noFill/>
          <a:ln w="12700">
            <a:solidFill>
              <a:prstClr val="black"/>
            </a:solidFill>
          </a:ln>
        </p:spPr>
        <p:txBody>
          <a:bodyPr vert="horz" lIns="91432" tIns="45716" rIns="91432" bIns="45716" rtlCol="0" anchor="ctr"/>
          <a:lstStyle/>
          <a:p>
            <a:pPr lvl="0"/>
            <a:endParaRPr lang="en-US" noProof="0"/>
          </a:p>
        </p:txBody>
      </p:sp>
      <p:sp>
        <p:nvSpPr>
          <p:cNvPr id="5" name="Notes Placeholder 4">
            <a:extLst>
              <a:ext uri="{FF2B5EF4-FFF2-40B4-BE49-F238E27FC236}">
                <a16:creationId xmlns:a16="http://schemas.microsoft.com/office/drawing/2014/main" id="{9D281507-723C-A04A-8745-D2C0E07A5384}"/>
              </a:ext>
            </a:extLst>
          </p:cNvPr>
          <p:cNvSpPr>
            <a:spLocks noGrp="1"/>
          </p:cNvSpPr>
          <p:nvPr>
            <p:ph type="body" sz="quarter" idx="3"/>
          </p:nvPr>
        </p:nvSpPr>
        <p:spPr>
          <a:xfrm>
            <a:off x="685800" y="4343400"/>
            <a:ext cx="5486400" cy="4114800"/>
          </a:xfrm>
          <a:prstGeom prst="rect">
            <a:avLst/>
          </a:prstGeom>
        </p:spPr>
        <p:txBody>
          <a:bodyPr vert="horz" lIns="91432" tIns="45716" rIns="91432" bIns="4571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04DFCAB-9F26-414D-A9A7-D34063639E58}"/>
              </a:ext>
            </a:extLst>
          </p:cNvPr>
          <p:cNvSpPr>
            <a:spLocks noGrp="1"/>
          </p:cNvSpPr>
          <p:nvPr>
            <p:ph type="ftr" sz="quarter" idx="4"/>
          </p:nvPr>
        </p:nvSpPr>
        <p:spPr>
          <a:xfrm>
            <a:off x="0" y="8685213"/>
            <a:ext cx="2971800" cy="457200"/>
          </a:xfrm>
          <a:prstGeom prst="rect">
            <a:avLst/>
          </a:prstGeom>
        </p:spPr>
        <p:txBody>
          <a:bodyPr vert="horz" lIns="91432" tIns="45716" rIns="91432" bIns="45716" rtlCol="0" anchor="b"/>
          <a:lstStyle>
            <a:lvl1pPr algn="l" eaLnBrk="1" hangingPunct="1">
              <a:defRPr sz="1200">
                <a:latin typeface="Arial" charset="0"/>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9C9598CB-23C2-5445-A930-6F8EFCCC7C5F}"/>
              </a:ext>
            </a:extLst>
          </p:cNvPr>
          <p:cNvSpPr>
            <a:spLocks noGrp="1"/>
          </p:cNvSpPr>
          <p:nvPr>
            <p:ph type="sldNum" sz="quarter" idx="5"/>
          </p:nvPr>
        </p:nvSpPr>
        <p:spPr>
          <a:xfrm>
            <a:off x="3884613" y="8685213"/>
            <a:ext cx="2971800" cy="457200"/>
          </a:xfrm>
          <a:prstGeom prst="rect">
            <a:avLst/>
          </a:prstGeom>
        </p:spPr>
        <p:txBody>
          <a:bodyPr vert="horz" wrap="square" lIns="91432" tIns="45716" rIns="91432" bIns="45716"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72C5B6EA-BED6-AD45-9864-6BCCC2826F0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ms.gov/blog/modernizing-medicare-take-advantage-latest-technologie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3E555909-C8C8-1846-BA5A-AAE31BF8C0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B309A694-14F3-3743-AA94-E32118B048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35843" name="Slide Number Placeholder 3">
            <a:extLst>
              <a:ext uri="{FF2B5EF4-FFF2-40B4-BE49-F238E27FC236}">
                <a16:creationId xmlns:a16="http://schemas.microsoft.com/office/drawing/2014/main" id="{E51AFE33-E896-7A41-B9B0-2FA6A08E66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EA5B126-5E92-1343-85C4-EFF9F627C0EC}" type="slidenum">
              <a:rPr lang="en-US" altLang="en-US" smtClean="0">
                <a:latin typeface="Arial" panose="020B0604020202020204" pitchFamily="34" charset="0"/>
              </a:rPr>
              <a:pPr>
                <a:spcBef>
                  <a:spcPct val="0"/>
                </a:spcBef>
              </a:pPr>
              <a:t>1</a:t>
            </a:fld>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C5B6EA-BED6-AD45-9864-6BCCC2826F0A}" type="slidenum">
              <a:rPr lang="en-US" altLang="en-US" smtClean="0"/>
              <a:pPr>
                <a:defRPr/>
              </a:pPr>
              <a:t>47</a:t>
            </a:fld>
            <a:endParaRPr lang="en-US" altLang="en-US"/>
          </a:p>
        </p:txBody>
      </p:sp>
    </p:spTree>
    <p:extLst>
      <p:ext uri="{BB962C8B-B14F-4D97-AF65-F5344CB8AC3E}">
        <p14:creationId xmlns:p14="http://schemas.microsoft.com/office/powerpoint/2010/main" val="2822001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C5B6EA-BED6-AD45-9864-6BCCC2826F0A}" type="slidenum">
              <a:rPr lang="en-US" altLang="en-US" smtClean="0"/>
              <a:pPr>
                <a:defRPr/>
              </a:pPr>
              <a:t>48</a:t>
            </a:fld>
            <a:endParaRPr lang="en-US" altLang="en-US"/>
          </a:p>
        </p:txBody>
      </p:sp>
    </p:spTree>
    <p:extLst>
      <p:ext uri="{BB962C8B-B14F-4D97-AF65-F5344CB8AC3E}">
        <p14:creationId xmlns:p14="http://schemas.microsoft.com/office/powerpoint/2010/main" val="156748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C5B6EA-BED6-AD45-9864-6BCCC2826F0A}" type="slidenum">
              <a:rPr lang="en-US" altLang="en-US" smtClean="0"/>
              <a:pPr>
                <a:defRPr/>
              </a:pPr>
              <a:t>49</a:t>
            </a:fld>
            <a:endParaRPr lang="en-US" altLang="en-US"/>
          </a:p>
        </p:txBody>
      </p:sp>
    </p:spTree>
    <p:extLst>
      <p:ext uri="{BB962C8B-B14F-4D97-AF65-F5344CB8AC3E}">
        <p14:creationId xmlns:p14="http://schemas.microsoft.com/office/powerpoint/2010/main" val="646994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C5B6EA-BED6-AD45-9864-6BCCC2826F0A}" type="slidenum">
              <a:rPr lang="en-US" altLang="en-US" smtClean="0"/>
              <a:pPr>
                <a:defRPr/>
              </a:pPr>
              <a:t>13</a:t>
            </a:fld>
            <a:endParaRPr lang="en-US" altLang="en-US"/>
          </a:p>
        </p:txBody>
      </p:sp>
    </p:spTree>
    <p:extLst>
      <p:ext uri="{BB962C8B-B14F-4D97-AF65-F5344CB8AC3E}">
        <p14:creationId xmlns:p14="http://schemas.microsoft.com/office/powerpoint/2010/main" val="795712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C5B6EA-BED6-AD45-9864-6BCCC2826F0A}" type="slidenum">
              <a:rPr lang="en-US" altLang="en-US" smtClean="0"/>
              <a:pPr>
                <a:defRPr/>
              </a:pPr>
              <a:t>14</a:t>
            </a:fld>
            <a:endParaRPr lang="en-US" altLang="en-US"/>
          </a:p>
        </p:txBody>
      </p:sp>
    </p:spTree>
    <p:extLst>
      <p:ext uri="{BB962C8B-B14F-4D97-AF65-F5344CB8AC3E}">
        <p14:creationId xmlns:p14="http://schemas.microsoft.com/office/powerpoint/2010/main" val="4065549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C5B6EA-BED6-AD45-9864-6BCCC2826F0A}" type="slidenum">
              <a:rPr lang="en-US" altLang="en-US" smtClean="0"/>
              <a:pPr>
                <a:defRPr/>
              </a:pPr>
              <a:t>15</a:t>
            </a:fld>
            <a:endParaRPr lang="en-US" altLang="en-US"/>
          </a:p>
        </p:txBody>
      </p:sp>
    </p:spTree>
    <p:extLst>
      <p:ext uri="{BB962C8B-B14F-4D97-AF65-F5344CB8AC3E}">
        <p14:creationId xmlns:p14="http://schemas.microsoft.com/office/powerpoint/2010/main" val="2968438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C5B6EA-BED6-AD45-9864-6BCCC2826F0A}" type="slidenum">
              <a:rPr lang="en-US" altLang="en-US" smtClean="0"/>
              <a:pPr>
                <a:defRPr/>
              </a:pPr>
              <a:t>17</a:t>
            </a:fld>
            <a:endParaRPr lang="en-US" altLang="en-US"/>
          </a:p>
        </p:txBody>
      </p:sp>
    </p:spTree>
    <p:extLst>
      <p:ext uri="{BB962C8B-B14F-4D97-AF65-F5344CB8AC3E}">
        <p14:creationId xmlns:p14="http://schemas.microsoft.com/office/powerpoint/2010/main" val="3991004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See generally Medicare Coverage Determination Process, CMS.GOV (Mar. 6, 2018), https://</a:t>
            </a:r>
            <a:r>
              <a:rPr lang="en-US" i="0" dirty="0" err="1"/>
              <a:t>www.cms.gov</a:t>
            </a:r>
            <a:r>
              <a:rPr lang="en-US" i="0" dirty="0"/>
              <a:t>/Medicare/Coverage/</a:t>
            </a:r>
            <a:r>
              <a:rPr lang="en-US" i="0" dirty="0" err="1"/>
              <a:t>DeterminationProcess</a:t>
            </a:r>
            <a:r>
              <a:rPr lang="en-US" i="0" dirty="0"/>
              <a:t>/</a:t>
            </a:r>
            <a:r>
              <a:rPr lang="en-US" i="0" dirty="0" err="1"/>
              <a:t>index.html</a:t>
            </a:r>
            <a:r>
              <a:rPr lang="en-US" i="0" dirty="0"/>
              <a:t>.</a:t>
            </a:r>
          </a:p>
          <a:p>
            <a:r>
              <a:rPr lang="en-US" sz="1200" b="0" i="0" u="none" strike="noStrike" kern="1200" dirty="0">
                <a:solidFill>
                  <a:schemeClr val="tx1"/>
                </a:solidFill>
                <a:effectLst/>
                <a:latin typeface="+mn-lt"/>
                <a:ea typeface="ＭＳ Ｐゴシック" charset="0"/>
                <a:cs typeface="ＭＳ Ｐゴシック" charset="0"/>
              </a:rPr>
              <a:t>Seema Verma,  </a:t>
            </a:r>
            <a:r>
              <a:rPr lang="en-US" sz="1200" b="0" i="1" u="none" strike="noStrike" kern="1200" dirty="0">
                <a:solidFill>
                  <a:schemeClr val="tx1"/>
                </a:solidFill>
                <a:effectLst/>
                <a:latin typeface="+mn-lt"/>
                <a:ea typeface="ＭＳ Ｐゴシック" charset="0"/>
                <a:cs typeface="ＭＳ Ｐゴシック" charset="0"/>
              </a:rPr>
              <a:t>Modernizing </a:t>
            </a:r>
            <a:r>
              <a:rPr lang="en-US" sz="1200" b="1" i="1" u="none" strike="noStrike" kern="1200" dirty="0">
                <a:solidFill>
                  <a:schemeClr val="tx1"/>
                </a:solidFill>
                <a:effectLst/>
                <a:latin typeface="+mn-lt"/>
                <a:ea typeface="ＭＳ Ｐゴシック" charset="0"/>
                <a:cs typeface="ＭＳ Ｐゴシック" charset="0"/>
              </a:rPr>
              <a:t>Medicare</a:t>
            </a:r>
            <a:r>
              <a:rPr lang="en-US" sz="1200" b="0" i="1" u="none" strike="noStrike" kern="1200" dirty="0">
                <a:solidFill>
                  <a:schemeClr val="tx1"/>
                </a:solidFill>
                <a:effectLst/>
                <a:latin typeface="+mn-lt"/>
                <a:ea typeface="ＭＳ Ｐゴシック" charset="0"/>
                <a:cs typeface="ＭＳ Ｐゴシック" charset="0"/>
              </a:rPr>
              <a:t> to Take Advantage of the Latest Technologies</a:t>
            </a:r>
            <a:r>
              <a:rPr lang="en-US" sz="1200" b="0" i="0" u="none" strike="noStrike" kern="1200" dirty="0">
                <a:solidFill>
                  <a:schemeClr val="tx1"/>
                </a:solidFill>
                <a:effectLst/>
                <a:latin typeface="+mn-lt"/>
                <a:ea typeface="ＭＳ Ｐゴシック" charset="0"/>
                <a:cs typeface="ＭＳ Ｐゴシック" charset="0"/>
              </a:rPr>
              <a:t>, CMS BLOG (Oct. 2 2018), </a:t>
            </a:r>
            <a:r>
              <a:rPr lang="en-US" sz="1200" b="0" i="0" kern="1200" dirty="0">
                <a:solidFill>
                  <a:schemeClr val="tx1"/>
                </a:solidFill>
                <a:effectLst/>
                <a:latin typeface="+mn-lt"/>
                <a:ea typeface="ＭＳ Ｐゴシック" charset="0"/>
                <a:cs typeface="ＭＳ Ｐゴシック" charset="0"/>
                <a:hlinkClick r:id="rId3"/>
              </a:rPr>
              <a:t>https://www.cms.gov/blog/modernizing-</a:t>
            </a:r>
            <a:r>
              <a:rPr lang="en-US" sz="1200" b="1" i="0" kern="1200" dirty="0">
                <a:solidFill>
                  <a:schemeClr val="tx1"/>
                </a:solidFill>
                <a:effectLst/>
                <a:latin typeface="+mn-lt"/>
                <a:ea typeface="ＭＳ Ｐゴシック" charset="0"/>
                <a:cs typeface="ＭＳ Ｐゴシック" charset="0"/>
                <a:hlinkClick r:id="rId3"/>
              </a:rPr>
              <a:t>medicare</a:t>
            </a:r>
            <a:r>
              <a:rPr lang="en-US" sz="1200" b="0" i="0" kern="1200" dirty="0">
                <a:solidFill>
                  <a:schemeClr val="tx1"/>
                </a:solidFill>
                <a:effectLst/>
                <a:latin typeface="+mn-lt"/>
                <a:ea typeface="ＭＳ Ｐゴシック" charset="0"/>
                <a:cs typeface="ＭＳ Ｐゴシック" charset="0"/>
                <a:hlinkClick r:id="rId3"/>
              </a:rPr>
              <a:t>-take-advantage-latest-technologies</a:t>
            </a:r>
            <a:r>
              <a:rPr lang="en-US" sz="1200" b="0" i="0" u="none" strike="noStrike" kern="1200" dirty="0">
                <a:solidFill>
                  <a:schemeClr val="tx1"/>
                </a:solidFill>
                <a:effectLst/>
                <a:latin typeface="+mn-lt"/>
                <a:ea typeface="ＭＳ Ｐゴシック" charset="0"/>
                <a:cs typeface="ＭＳ Ｐゴシック" charset="0"/>
              </a:rPr>
              <a:t>.</a:t>
            </a:r>
            <a:endParaRPr lang="en-US" i="0" dirty="0"/>
          </a:p>
        </p:txBody>
      </p:sp>
      <p:sp>
        <p:nvSpPr>
          <p:cNvPr id="4" name="Slide Number Placeholder 3"/>
          <p:cNvSpPr>
            <a:spLocks noGrp="1"/>
          </p:cNvSpPr>
          <p:nvPr>
            <p:ph type="sldNum" sz="quarter" idx="5"/>
          </p:nvPr>
        </p:nvSpPr>
        <p:spPr/>
        <p:txBody>
          <a:bodyPr/>
          <a:lstStyle/>
          <a:p>
            <a:pPr>
              <a:defRPr/>
            </a:pPr>
            <a:fld id="{72C5B6EA-BED6-AD45-9864-6BCCC2826F0A}" type="slidenum">
              <a:rPr lang="en-US" altLang="en-US" smtClean="0"/>
              <a:pPr>
                <a:defRPr/>
              </a:pPr>
              <a:t>33</a:t>
            </a:fld>
            <a:endParaRPr lang="en-US" altLang="en-US"/>
          </a:p>
        </p:txBody>
      </p:sp>
    </p:spTree>
    <p:extLst>
      <p:ext uri="{BB962C8B-B14F-4D97-AF65-F5344CB8AC3E}">
        <p14:creationId xmlns:p14="http://schemas.microsoft.com/office/powerpoint/2010/main" val="2925109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ＭＳ Ｐゴシック" charset="0"/>
                <a:cs typeface="ＭＳ Ｐゴシック" charset="0"/>
              </a:rPr>
              <a:t>Recovery Audit Contractors</a:t>
            </a:r>
          </a:p>
          <a:p>
            <a:endParaRPr lang="en-US" dirty="0"/>
          </a:p>
        </p:txBody>
      </p:sp>
      <p:sp>
        <p:nvSpPr>
          <p:cNvPr id="4" name="Slide Number Placeholder 3"/>
          <p:cNvSpPr>
            <a:spLocks noGrp="1"/>
          </p:cNvSpPr>
          <p:nvPr>
            <p:ph type="sldNum" sz="quarter" idx="5"/>
          </p:nvPr>
        </p:nvSpPr>
        <p:spPr/>
        <p:txBody>
          <a:bodyPr/>
          <a:lstStyle/>
          <a:p>
            <a:pPr>
              <a:defRPr/>
            </a:pPr>
            <a:fld id="{72C5B6EA-BED6-AD45-9864-6BCCC2826F0A}" type="slidenum">
              <a:rPr lang="en-US" altLang="en-US" smtClean="0"/>
              <a:pPr>
                <a:defRPr/>
              </a:pPr>
              <a:t>34</a:t>
            </a:fld>
            <a:endParaRPr lang="en-US" altLang="en-US"/>
          </a:p>
        </p:txBody>
      </p:sp>
    </p:spTree>
    <p:extLst>
      <p:ext uri="{BB962C8B-B14F-4D97-AF65-F5344CB8AC3E}">
        <p14:creationId xmlns:p14="http://schemas.microsoft.com/office/powerpoint/2010/main" val="2946192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C5B6EA-BED6-AD45-9864-6BCCC2826F0A}" type="slidenum">
              <a:rPr lang="en-US" altLang="en-US" smtClean="0"/>
              <a:pPr>
                <a:defRPr/>
              </a:pPr>
              <a:t>39</a:t>
            </a:fld>
            <a:endParaRPr lang="en-US" altLang="en-US"/>
          </a:p>
        </p:txBody>
      </p:sp>
    </p:spTree>
    <p:extLst>
      <p:ext uri="{BB962C8B-B14F-4D97-AF65-F5344CB8AC3E}">
        <p14:creationId xmlns:p14="http://schemas.microsoft.com/office/powerpoint/2010/main" val="2684491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C5B6EA-BED6-AD45-9864-6BCCC2826F0A}" type="slidenum">
              <a:rPr lang="en-US" altLang="en-US" smtClean="0"/>
              <a:pPr>
                <a:defRPr/>
              </a:pPr>
              <a:t>40</a:t>
            </a:fld>
            <a:endParaRPr lang="en-US" altLang="en-US"/>
          </a:p>
        </p:txBody>
      </p:sp>
    </p:spTree>
    <p:extLst>
      <p:ext uri="{BB962C8B-B14F-4D97-AF65-F5344CB8AC3E}">
        <p14:creationId xmlns:p14="http://schemas.microsoft.com/office/powerpoint/2010/main" val="3536673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10738" y="1981200"/>
            <a:ext cx="6498158" cy="1724867"/>
          </a:xfrm>
        </p:spPr>
        <p:txBody>
          <a:bodyPr rtlCol="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Vendor Selection in the Fast Changing Telehealth Market</a:t>
            </a:r>
            <a:endParaRPr dirty="0"/>
          </a:p>
        </p:txBody>
      </p:sp>
      <p:sp>
        <p:nvSpPr>
          <p:cNvPr id="3" name="Subtitle 2"/>
          <p:cNvSpPr>
            <a:spLocks noGrp="1"/>
          </p:cNvSpPr>
          <p:nvPr>
            <p:ph type="subTitle" idx="1" hasCustomPrompt="1"/>
          </p:nvPr>
        </p:nvSpPr>
        <p:spPr>
          <a:xfrm>
            <a:off x="1410738" y="3756213"/>
            <a:ext cx="6498159" cy="916641"/>
          </a:xfrm>
        </p:spPr>
        <p:txBody>
          <a:bodyPr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Operational and Legal Considerations</a:t>
            </a:r>
          </a:p>
          <a:p>
            <a:endParaRPr lang="en-US" dirty="0"/>
          </a:p>
          <a:p>
            <a:r>
              <a:rPr lang="en-US" dirty="0"/>
              <a:t>August 22, 2019</a:t>
            </a:r>
            <a:endParaRPr dirty="0"/>
          </a:p>
        </p:txBody>
      </p:sp>
      <p:sp>
        <p:nvSpPr>
          <p:cNvPr id="5" name="Date Placeholder 3">
            <a:extLst>
              <a:ext uri="{FF2B5EF4-FFF2-40B4-BE49-F238E27FC236}">
                <a16:creationId xmlns:a16="http://schemas.microsoft.com/office/drawing/2014/main" id="{A6E1B57D-8193-4D4B-BE28-17D6CB8C5434}"/>
              </a:ext>
            </a:extLst>
          </p:cNvPr>
          <p:cNvSpPr>
            <a:spLocks noGrp="1"/>
          </p:cNvSpPr>
          <p:nvPr>
            <p:ph type="dt" sz="half" idx="10"/>
          </p:nvPr>
        </p:nvSpPr>
        <p:spPr/>
        <p:txBody>
          <a:bodyPr/>
          <a:lstStyle>
            <a:lvl1pPr>
              <a:defRPr>
                <a:latin typeface="Arial" charset="0"/>
              </a:defRPr>
            </a:lvl1pPr>
          </a:lstStyle>
          <a:p>
            <a:pPr>
              <a:defRPr/>
            </a:pPr>
            <a:endParaRPr lang="en-US" altLang="en-US"/>
          </a:p>
        </p:txBody>
      </p:sp>
      <p:sp>
        <p:nvSpPr>
          <p:cNvPr id="7" name="Slide Number Placeholder 5">
            <a:extLst>
              <a:ext uri="{FF2B5EF4-FFF2-40B4-BE49-F238E27FC236}">
                <a16:creationId xmlns:a16="http://schemas.microsoft.com/office/drawing/2014/main" id="{D5EE6C74-2111-B449-B5A4-326D6C17FBD5}"/>
              </a:ext>
            </a:extLst>
          </p:cNvPr>
          <p:cNvSpPr>
            <a:spLocks noGrp="1"/>
          </p:cNvSpPr>
          <p:nvPr>
            <p:ph type="sldNum" sz="quarter" idx="12"/>
          </p:nvPr>
        </p:nvSpPr>
        <p:spPr/>
        <p:txBody>
          <a:bodyPr/>
          <a:lstStyle>
            <a:lvl1pPr>
              <a:defRPr>
                <a:latin typeface="Arial" charset="0"/>
              </a:defRPr>
            </a:lvl1pPr>
          </a:lstStyle>
          <a:p>
            <a:pPr>
              <a:defRPr/>
            </a:pPr>
            <a:fld id="{86C6638A-AF4B-874B-8373-202E7727D049}" type="slidenum">
              <a:rPr lang="en-US" altLang="en-US"/>
              <a:pPr>
                <a:defRPr/>
              </a:pPr>
              <a:t>‹#›</a:t>
            </a:fld>
            <a:endParaRPr lang="en-US" altLang="en-US"/>
          </a:p>
        </p:txBody>
      </p:sp>
    </p:spTree>
    <p:extLst>
      <p:ext uri="{BB962C8B-B14F-4D97-AF65-F5344CB8AC3E}">
        <p14:creationId xmlns:p14="http://schemas.microsoft.com/office/powerpoint/2010/main" val="3851204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endParaRPr noProof="0" dirty="0"/>
          </a:p>
        </p:txBody>
      </p:sp>
      <p:sp>
        <p:nvSpPr>
          <p:cNvPr id="5" name="Date Placeholder 4">
            <a:extLst>
              <a:ext uri="{FF2B5EF4-FFF2-40B4-BE49-F238E27FC236}">
                <a16:creationId xmlns:a16="http://schemas.microsoft.com/office/drawing/2014/main" id="{592B225A-DA0C-1D4E-B809-264B5AA36C5D}"/>
              </a:ext>
            </a:extLst>
          </p:cNvPr>
          <p:cNvSpPr>
            <a:spLocks noGrp="1"/>
          </p:cNvSpPr>
          <p:nvPr>
            <p:ph type="dt" sz="half" idx="10"/>
          </p:nvPr>
        </p:nvSpPr>
        <p:spPr/>
        <p:txBody>
          <a:bodyPr/>
          <a:lstStyle>
            <a:lvl1pPr>
              <a:defRPr>
                <a:latin typeface="Arial" charset="0"/>
              </a:defRPr>
            </a:lvl1pPr>
          </a:lstStyle>
          <a:p>
            <a:pPr>
              <a:defRPr/>
            </a:pPr>
            <a:endParaRPr lang="en-US" altLang="en-US"/>
          </a:p>
        </p:txBody>
      </p:sp>
      <p:sp>
        <p:nvSpPr>
          <p:cNvPr id="6" name="Footer Placeholder 5">
            <a:extLst>
              <a:ext uri="{FF2B5EF4-FFF2-40B4-BE49-F238E27FC236}">
                <a16:creationId xmlns:a16="http://schemas.microsoft.com/office/drawing/2014/main" id="{0A94BCA2-6C4C-3E48-AA23-A0B7D017E31A}"/>
              </a:ext>
            </a:extLst>
          </p:cNvPr>
          <p:cNvSpPr>
            <a:spLocks noGrp="1"/>
          </p:cNvSpPr>
          <p:nvPr>
            <p:ph type="ftr" sz="quarter" idx="11"/>
          </p:nvPr>
        </p:nvSpPr>
        <p:spPr>
          <a:xfrm>
            <a:off x="265113" y="6275388"/>
            <a:ext cx="4840287" cy="365125"/>
          </a:xfrm>
          <a:prstGeom prst="rect">
            <a:avLst/>
          </a:prstGeom>
        </p:spPr>
        <p:txBody>
          <a:bodyPr rtlCol="0"/>
          <a:lstStyle>
            <a:lvl1pPr>
              <a:defRPr>
                <a:solidFill>
                  <a:prstClr val="white"/>
                </a:solidFill>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3014269E-F9D9-794A-BA4A-825309A9B6ED}"/>
              </a:ext>
            </a:extLst>
          </p:cNvPr>
          <p:cNvSpPr>
            <a:spLocks noGrp="1"/>
          </p:cNvSpPr>
          <p:nvPr>
            <p:ph type="sldNum" sz="quarter" idx="12"/>
          </p:nvPr>
        </p:nvSpPr>
        <p:spPr/>
        <p:txBody>
          <a:bodyPr/>
          <a:lstStyle>
            <a:lvl1pPr>
              <a:defRPr>
                <a:latin typeface="Arial" charset="0"/>
              </a:defRPr>
            </a:lvl1pPr>
          </a:lstStyle>
          <a:p>
            <a:pPr>
              <a:defRPr/>
            </a:pPr>
            <a:fld id="{BD8E576C-7390-7A43-8D09-25EEC3D77E7A}" type="slidenum">
              <a:rPr lang="en-US" altLang="en-US"/>
              <a:pPr>
                <a:defRPr/>
              </a:pPr>
              <a:t>‹#›</a:t>
            </a:fld>
            <a:endParaRPr lang="en-US" altLang="en-US"/>
          </a:p>
        </p:txBody>
      </p:sp>
    </p:spTree>
    <p:extLst>
      <p:ext uri="{BB962C8B-B14F-4D97-AF65-F5344CB8AC3E}">
        <p14:creationId xmlns:p14="http://schemas.microsoft.com/office/powerpoint/2010/main" val="3022917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a:extLst>
              <a:ext uri="{FF2B5EF4-FFF2-40B4-BE49-F238E27FC236}">
                <a16:creationId xmlns:a16="http://schemas.microsoft.com/office/drawing/2014/main" id="{CC75147C-088D-D249-BBA3-D8A268584051}"/>
              </a:ext>
            </a:extLst>
          </p:cNvPr>
          <p:cNvSpPr>
            <a:spLocks noGrp="1"/>
          </p:cNvSpPr>
          <p:nvPr>
            <p:ph type="dt" sz="half" idx="10"/>
          </p:nvPr>
        </p:nvSpPr>
        <p:spPr/>
        <p:txBody>
          <a:bodyPr/>
          <a:lstStyle>
            <a:lvl1pPr>
              <a:defRPr>
                <a:latin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3D9797F5-0AED-5040-A6DB-77A9CCC6CED1}"/>
              </a:ext>
            </a:extLst>
          </p:cNvPr>
          <p:cNvSpPr>
            <a:spLocks noGrp="1"/>
          </p:cNvSpPr>
          <p:nvPr>
            <p:ph type="sldNum" sz="quarter" idx="12"/>
          </p:nvPr>
        </p:nvSpPr>
        <p:spPr/>
        <p:txBody>
          <a:bodyPr/>
          <a:lstStyle>
            <a:lvl1pPr>
              <a:defRPr>
                <a:latin typeface="Arial" charset="0"/>
              </a:defRPr>
            </a:lvl1pPr>
          </a:lstStyle>
          <a:p>
            <a:pPr>
              <a:defRPr/>
            </a:pPr>
            <a:fld id="{AF2495E9-4CF2-FD4F-B494-6F092F4D2698}" type="slidenum">
              <a:rPr lang="en-US" altLang="en-US"/>
              <a:pPr>
                <a:defRPr/>
              </a:pPr>
              <a:t>‹#›</a:t>
            </a:fld>
            <a:endParaRPr lang="en-US" altLang="en-US"/>
          </a:p>
        </p:txBody>
      </p:sp>
    </p:spTree>
    <p:extLst>
      <p:ext uri="{BB962C8B-B14F-4D97-AF65-F5344CB8AC3E}">
        <p14:creationId xmlns:p14="http://schemas.microsoft.com/office/powerpoint/2010/main" val="304065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a:extLst>
              <a:ext uri="{FF2B5EF4-FFF2-40B4-BE49-F238E27FC236}">
                <a16:creationId xmlns:a16="http://schemas.microsoft.com/office/drawing/2014/main" id="{818A5F25-9DC9-C540-B252-33E0FCE65DB8}"/>
              </a:ext>
            </a:extLst>
          </p:cNvPr>
          <p:cNvSpPr>
            <a:spLocks noGrp="1"/>
          </p:cNvSpPr>
          <p:nvPr>
            <p:ph type="dt" sz="half" idx="10"/>
          </p:nvPr>
        </p:nvSpPr>
        <p:spPr/>
        <p:txBody>
          <a:bodyPr/>
          <a:lstStyle>
            <a:lvl1pPr>
              <a:defRPr>
                <a:latin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A8ADC2F3-D6E6-6B46-A573-C20EB5E79F13}"/>
              </a:ext>
            </a:extLst>
          </p:cNvPr>
          <p:cNvSpPr>
            <a:spLocks noGrp="1"/>
          </p:cNvSpPr>
          <p:nvPr>
            <p:ph type="sldNum" sz="quarter" idx="12"/>
          </p:nvPr>
        </p:nvSpPr>
        <p:spPr/>
        <p:txBody>
          <a:bodyPr/>
          <a:lstStyle>
            <a:lvl1pPr>
              <a:defRPr>
                <a:latin typeface="Arial" charset="0"/>
              </a:defRPr>
            </a:lvl1pPr>
          </a:lstStyle>
          <a:p>
            <a:pPr>
              <a:defRPr/>
            </a:pPr>
            <a:fld id="{1A862EA0-5F02-8149-B1F4-08745D09C877}" type="slidenum">
              <a:rPr lang="en-US" altLang="en-US"/>
              <a:pPr>
                <a:defRPr/>
              </a:pPr>
              <a:t>‹#›</a:t>
            </a:fld>
            <a:endParaRPr lang="en-US" altLang="en-US"/>
          </a:p>
        </p:txBody>
      </p:sp>
    </p:spTree>
    <p:extLst>
      <p:ext uri="{BB962C8B-B14F-4D97-AF65-F5344CB8AC3E}">
        <p14:creationId xmlns:p14="http://schemas.microsoft.com/office/powerpoint/2010/main" val="2460384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a:extLst>
              <a:ext uri="{FF2B5EF4-FFF2-40B4-BE49-F238E27FC236}">
                <a16:creationId xmlns:a16="http://schemas.microsoft.com/office/drawing/2014/main" id="{7CE564EC-9D8F-8244-B350-DC51338B6AE8}"/>
              </a:ext>
            </a:extLst>
          </p:cNvPr>
          <p:cNvSpPr>
            <a:spLocks noGrp="1"/>
          </p:cNvSpPr>
          <p:nvPr>
            <p:ph type="dt" sz="half" idx="10"/>
          </p:nvPr>
        </p:nvSpPr>
        <p:spPr/>
        <p:txBody>
          <a:bodyPr/>
          <a:lstStyle>
            <a:lvl1pPr>
              <a:defRPr>
                <a:latin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F1C783B3-3CC6-9F43-9A64-DD88726DAF7B}"/>
              </a:ext>
            </a:extLst>
          </p:cNvPr>
          <p:cNvSpPr>
            <a:spLocks noGrp="1"/>
          </p:cNvSpPr>
          <p:nvPr>
            <p:ph type="sldNum" sz="quarter" idx="12"/>
          </p:nvPr>
        </p:nvSpPr>
        <p:spPr/>
        <p:txBody>
          <a:bodyPr/>
          <a:lstStyle>
            <a:lvl1pPr>
              <a:defRPr>
                <a:latin typeface="Arial" charset="0"/>
              </a:defRPr>
            </a:lvl1pPr>
          </a:lstStyle>
          <a:p>
            <a:pPr>
              <a:defRPr/>
            </a:pPr>
            <a:fld id="{B4FD20CD-0A31-D045-AE6F-239A79121339}" type="slidenum">
              <a:rPr lang="en-US" altLang="en-US"/>
              <a:pPr>
                <a:defRPr/>
              </a:pPr>
              <a:t>‹#›</a:t>
            </a:fld>
            <a:endParaRPr lang="en-US" altLang="en-US"/>
          </a:p>
        </p:txBody>
      </p:sp>
    </p:spTree>
    <p:extLst>
      <p:ext uri="{BB962C8B-B14F-4D97-AF65-F5344CB8AC3E}">
        <p14:creationId xmlns:p14="http://schemas.microsoft.com/office/powerpoint/2010/main" val="889615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noProof="0"/>
          </a:p>
        </p:txBody>
      </p:sp>
      <p:sp>
        <p:nvSpPr>
          <p:cNvPr id="5" name="Date Placeholder 3">
            <a:extLst>
              <a:ext uri="{FF2B5EF4-FFF2-40B4-BE49-F238E27FC236}">
                <a16:creationId xmlns:a16="http://schemas.microsoft.com/office/drawing/2014/main" id="{700A4984-4265-164D-A206-22FD4DB97CAA}"/>
              </a:ext>
            </a:extLst>
          </p:cNvPr>
          <p:cNvSpPr>
            <a:spLocks noGrp="1"/>
          </p:cNvSpPr>
          <p:nvPr>
            <p:ph type="dt" sz="half" idx="14"/>
          </p:nvPr>
        </p:nvSpPr>
        <p:spPr/>
        <p:txBody>
          <a:bodyPr/>
          <a:lstStyle>
            <a:lvl1pPr>
              <a:defRPr>
                <a:latin typeface="Arial" charset="0"/>
              </a:defRPr>
            </a:lvl1pPr>
          </a:lstStyle>
          <a:p>
            <a:pPr>
              <a:defRPr/>
            </a:pPr>
            <a:endParaRPr lang="en-US" altLang="en-US"/>
          </a:p>
        </p:txBody>
      </p:sp>
      <p:sp>
        <p:nvSpPr>
          <p:cNvPr id="7" name="Slide Number Placeholder 5">
            <a:extLst>
              <a:ext uri="{FF2B5EF4-FFF2-40B4-BE49-F238E27FC236}">
                <a16:creationId xmlns:a16="http://schemas.microsoft.com/office/drawing/2014/main" id="{6CB3E381-4F34-924B-A68B-5FD6CF9EC824}"/>
              </a:ext>
            </a:extLst>
          </p:cNvPr>
          <p:cNvSpPr>
            <a:spLocks noGrp="1"/>
          </p:cNvSpPr>
          <p:nvPr>
            <p:ph type="sldNum" sz="quarter" idx="16"/>
          </p:nvPr>
        </p:nvSpPr>
        <p:spPr/>
        <p:txBody>
          <a:bodyPr/>
          <a:lstStyle>
            <a:lvl1pPr>
              <a:defRPr>
                <a:latin typeface="Arial" charset="0"/>
              </a:defRPr>
            </a:lvl1pPr>
          </a:lstStyle>
          <a:p>
            <a:pPr>
              <a:defRPr/>
            </a:pPr>
            <a:fld id="{65212633-74CB-D24B-BBC7-2E519629AF79}" type="slidenum">
              <a:rPr lang="en-US" altLang="en-US"/>
              <a:pPr>
                <a:defRPr/>
              </a:pPr>
              <a:t>‹#›</a:t>
            </a:fld>
            <a:endParaRPr lang="en-US" altLang="en-US"/>
          </a:p>
        </p:txBody>
      </p:sp>
    </p:spTree>
    <p:extLst>
      <p:ext uri="{BB962C8B-B14F-4D97-AF65-F5344CB8AC3E}">
        <p14:creationId xmlns:p14="http://schemas.microsoft.com/office/powerpoint/2010/main" val="3401386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F7BD66-59A9-7B46-940C-F39BA9DB6EBF}"/>
              </a:ext>
            </a:extLst>
          </p:cNvPr>
          <p:cNvSpPr>
            <a:spLocks noGrp="1"/>
          </p:cNvSpPr>
          <p:nvPr>
            <p:ph type="dt" sz="half" idx="10"/>
          </p:nvPr>
        </p:nvSpPr>
        <p:spPr/>
        <p:txBody>
          <a:bodyPr/>
          <a:lstStyle>
            <a:lvl1pPr>
              <a:defRPr>
                <a:latin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DDE7599C-FC49-714C-AB90-91A129DB012F}"/>
              </a:ext>
            </a:extLst>
          </p:cNvPr>
          <p:cNvSpPr>
            <a:spLocks noGrp="1"/>
          </p:cNvSpPr>
          <p:nvPr>
            <p:ph type="sldNum" sz="quarter" idx="12"/>
          </p:nvPr>
        </p:nvSpPr>
        <p:spPr/>
        <p:txBody>
          <a:bodyPr/>
          <a:lstStyle>
            <a:lvl1pPr>
              <a:defRPr>
                <a:latin typeface="Arial" charset="0"/>
              </a:defRPr>
            </a:lvl1pPr>
          </a:lstStyle>
          <a:p>
            <a:pPr>
              <a:defRPr/>
            </a:pPr>
            <a:fld id="{EE7EF42D-0050-3845-9DAF-F309BFBDB3EB}" type="slidenum">
              <a:rPr lang="en-US" altLang="en-US"/>
              <a:pPr>
                <a:defRPr/>
              </a:pPr>
              <a:t>‹#›</a:t>
            </a:fld>
            <a:endParaRPr lang="en-US" altLang="en-US"/>
          </a:p>
        </p:txBody>
      </p:sp>
    </p:spTree>
    <p:extLst>
      <p:ext uri="{BB962C8B-B14F-4D97-AF65-F5344CB8AC3E}">
        <p14:creationId xmlns:p14="http://schemas.microsoft.com/office/powerpoint/2010/main" val="2289518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a:extLst>
              <a:ext uri="{FF2B5EF4-FFF2-40B4-BE49-F238E27FC236}">
                <a16:creationId xmlns:a16="http://schemas.microsoft.com/office/drawing/2014/main" id="{27A930C3-9BAD-ED43-B3B4-DDE27AFDC76E}"/>
              </a:ext>
            </a:extLst>
          </p:cNvPr>
          <p:cNvSpPr>
            <a:spLocks noGrp="1"/>
          </p:cNvSpPr>
          <p:nvPr>
            <p:ph type="dt" sz="half" idx="10"/>
          </p:nvPr>
        </p:nvSpPr>
        <p:spPr/>
        <p:txBody>
          <a:bodyPr/>
          <a:lstStyle>
            <a:lvl1pPr>
              <a:defRPr>
                <a:latin typeface="Arial" charset="0"/>
              </a:defRPr>
            </a:lvl1pPr>
          </a:lstStyle>
          <a:p>
            <a:pPr>
              <a:defRPr/>
            </a:pPr>
            <a:endParaRPr lang="en-US" altLang="en-US"/>
          </a:p>
        </p:txBody>
      </p:sp>
      <p:sp>
        <p:nvSpPr>
          <p:cNvPr id="7" name="Slide Number Placeholder 6">
            <a:extLst>
              <a:ext uri="{FF2B5EF4-FFF2-40B4-BE49-F238E27FC236}">
                <a16:creationId xmlns:a16="http://schemas.microsoft.com/office/drawing/2014/main" id="{6B248188-C4DC-CC46-A95A-CDA28C634A01}"/>
              </a:ext>
            </a:extLst>
          </p:cNvPr>
          <p:cNvSpPr>
            <a:spLocks noGrp="1"/>
          </p:cNvSpPr>
          <p:nvPr>
            <p:ph type="sldNum" sz="quarter" idx="12"/>
          </p:nvPr>
        </p:nvSpPr>
        <p:spPr/>
        <p:txBody>
          <a:bodyPr/>
          <a:lstStyle>
            <a:lvl1pPr>
              <a:defRPr>
                <a:latin typeface="Arial" charset="0"/>
              </a:defRPr>
            </a:lvl1pPr>
          </a:lstStyle>
          <a:p>
            <a:pPr>
              <a:defRPr/>
            </a:pPr>
            <a:fld id="{DAC88B57-8D28-1245-ACAB-760CA012D8A2}" type="slidenum">
              <a:rPr lang="en-US" altLang="en-US"/>
              <a:pPr>
                <a:defRPr/>
              </a:pPr>
              <a:t>‹#›</a:t>
            </a:fld>
            <a:endParaRPr lang="en-US" altLang="en-US"/>
          </a:p>
        </p:txBody>
      </p:sp>
    </p:spTree>
    <p:extLst>
      <p:ext uri="{BB962C8B-B14F-4D97-AF65-F5344CB8AC3E}">
        <p14:creationId xmlns:p14="http://schemas.microsoft.com/office/powerpoint/2010/main" val="3315528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a:extLst>
              <a:ext uri="{FF2B5EF4-FFF2-40B4-BE49-F238E27FC236}">
                <a16:creationId xmlns:a16="http://schemas.microsoft.com/office/drawing/2014/main" id="{7191D360-1F2F-3043-B440-5B0B97051CFB}"/>
              </a:ext>
            </a:extLst>
          </p:cNvPr>
          <p:cNvSpPr>
            <a:spLocks noGrp="1"/>
          </p:cNvSpPr>
          <p:nvPr>
            <p:ph type="dt" sz="half" idx="10"/>
          </p:nvPr>
        </p:nvSpPr>
        <p:spPr/>
        <p:txBody>
          <a:bodyPr/>
          <a:lstStyle>
            <a:lvl1pPr>
              <a:defRPr>
                <a:latin typeface="Arial" charset="0"/>
              </a:defRPr>
            </a:lvl1pPr>
          </a:lstStyle>
          <a:p>
            <a:pPr>
              <a:defRPr/>
            </a:pPr>
            <a:endParaRPr lang="en-US" altLang="en-US"/>
          </a:p>
        </p:txBody>
      </p:sp>
      <p:sp>
        <p:nvSpPr>
          <p:cNvPr id="9" name="Slide Number Placeholder 8">
            <a:extLst>
              <a:ext uri="{FF2B5EF4-FFF2-40B4-BE49-F238E27FC236}">
                <a16:creationId xmlns:a16="http://schemas.microsoft.com/office/drawing/2014/main" id="{9BDFDE4C-6D8F-264D-8CDD-AC635DBBC274}"/>
              </a:ext>
            </a:extLst>
          </p:cNvPr>
          <p:cNvSpPr>
            <a:spLocks noGrp="1"/>
          </p:cNvSpPr>
          <p:nvPr>
            <p:ph type="sldNum" sz="quarter" idx="12"/>
          </p:nvPr>
        </p:nvSpPr>
        <p:spPr/>
        <p:txBody>
          <a:bodyPr/>
          <a:lstStyle>
            <a:lvl1pPr>
              <a:defRPr>
                <a:latin typeface="Arial" charset="0"/>
              </a:defRPr>
            </a:lvl1pPr>
          </a:lstStyle>
          <a:p>
            <a:pPr>
              <a:defRPr/>
            </a:pPr>
            <a:fld id="{79B00DE8-E7AA-2A46-910B-959AB0832ED9}" type="slidenum">
              <a:rPr lang="en-US" altLang="en-US"/>
              <a:pPr>
                <a:defRPr/>
              </a:pPr>
              <a:t>‹#›</a:t>
            </a:fld>
            <a:endParaRPr lang="en-US" altLang="en-US"/>
          </a:p>
        </p:txBody>
      </p:sp>
    </p:spTree>
    <p:extLst>
      <p:ext uri="{BB962C8B-B14F-4D97-AF65-F5344CB8AC3E}">
        <p14:creationId xmlns:p14="http://schemas.microsoft.com/office/powerpoint/2010/main" val="1509752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a:extLst>
              <a:ext uri="{FF2B5EF4-FFF2-40B4-BE49-F238E27FC236}">
                <a16:creationId xmlns:a16="http://schemas.microsoft.com/office/drawing/2014/main" id="{C237D80B-C42A-8744-93B1-413D1BC8EF49}"/>
              </a:ext>
            </a:extLst>
          </p:cNvPr>
          <p:cNvSpPr>
            <a:spLocks noGrp="1"/>
          </p:cNvSpPr>
          <p:nvPr>
            <p:ph type="dt" sz="half" idx="10"/>
          </p:nvPr>
        </p:nvSpPr>
        <p:spPr/>
        <p:txBody>
          <a:bodyPr/>
          <a:lstStyle>
            <a:lvl1pPr>
              <a:defRPr>
                <a:latin typeface="Arial" charset="0"/>
              </a:defRPr>
            </a:lvl1pPr>
          </a:lstStyle>
          <a:p>
            <a:pPr>
              <a:defRPr/>
            </a:pPr>
            <a:endParaRPr lang="en-US" altLang="en-US"/>
          </a:p>
        </p:txBody>
      </p:sp>
      <p:sp>
        <p:nvSpPr>
          <p:cNvPr id="5" name="Slide Number Placeholder 4">
            <a:extLst>
              <a:ext uri="{FF2B5EF4-FFF2-40B4-BE49-F238E27FC236}">
                <a16:creationId xmlns:a16="http://schemas.microsoft.com/office/drawing/2014/main" id="{116E4DD7-8DC7-DE46-B8F1-3310CF2BF9C3}"/>
              </a:ext>
            </a:extLst>
          </p:cNvPr>
          <p:cNvSpPr>
            <a:spLocks noGrp="1"/>
          </p:cNvSpPr>
          <p:nvPr>
            <p:ph type="sldNum" sz="quarter" idx="12"/>
          </p:nvPr>
        </p:nvSpPr>
        <p:spPr/>
        <p:txBody>
          <a:bodyPr/>
          <a:lstStyle>
            <a:lvl1pPr>
              <a:defRPr>
                <a:latin typeface="Arial" charset="0"/>
              </a:defRPr>
            </a:lvl1pPr>
          </a:lstStyle>
          <a:p>
            <a:pPr>
              <a:defRPr/>
            </a:pPr>
            <a:fld id="{A4EA3024-6B9D-234A-89E2-9982AB7B7050}" type="slidenum">
              <a:rPr lang="en-US" altLang="en-US"/>
              <a:pPr>
                <a:defRPr/>
              </a:pPr>
              <a:t>‹#›</a:t>
            </a:fld>
            <a:endParaRPr lang="en-US" altLang="en-US"/>
          </a:p>
        </p:txBody>
      </p:sp>
    </p:spTree>
    <p:extLst>
      <p:ext uri="{BB962C8B-B14F-4D97-AF65-F5344CB8AC3E}">
        <p14:creationId xmlns:p14="http://schemas.microsoft.com/office/powerpoint/2010/main" val="4229644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EE5B0D-B87B-7B46-848C-0B2F63E9BE38}"/>
              </a:ext>
            </a:extLst>
          </p:cNvPr>
          <p:cNvSpPr>
            <a:spLocks noGrp="1"/>
          </p:cNvSpPr>
          <p:nvPr>
            <p:ph type="dt" sz="half" idx="10"/>
          </p:nvPr>
        </p:nvSpPr>
        <p:spPr/>
        <p:txBody>
          <a:bodyPr/>
          <a:lstStyle>
            <a:lvl1pPr>
              <a:defRPr>
                <a:latin typeface="Arial" charset="0"/>
              </a:defRPr>
            </a:lvl1pPr>
          </a:lstStyle>
          <a:p>
            <a:pPr>
              <a:defRPr/>
            </a:pPr>
            <a:endParaRPr lang="en-US" altLang="en-US"/>
          </a:p>
        </p:txBody>
      </p:sp>
      <p:sp>
        <p:nvSpPr>
          <p:cNvPr id="4" name="Slide Number Placeholder 3">
            <a:extLst>
              <a:ext uri="{FF2B5EF4-FFF2-40B4-BE49-F238E27FC236}">
                <a16:creationId xmlns:a16="http://schemas.microsoft.com/office/drawing/2014/main" id="{1A29DECD-6E32-7945-A8AB-E6176D566AC1}"/>
              </a:ext>
            </a:extLst>
          </p:cNvPr>
          <p:cNvSpPr>
            <a:spLocks noGrp="1"/>
          </p:cNvSpPr>
          <p:nvPr>
            <p:ph type="sldNum" sz="quarter" idx="12"/>
          </p:nvPr>
        </p:nvSpPr>
        <p:spPr/>
        <p:txBody>
          <a:bodyPr/>
          <a:lstStyle>
            <a:lvl1pPr>
              <a:defRPr>
                <a:latin typeface="Arial" charset="0"/>
              </a:defRPr>
            </a:lvl1pPr>
          </a:lstStyle>
          <a:p>
            <a:pPr>
              <a:defRPr/>
            </a:pPr>
            <a:fld id="{605B8578-8AB4-FC4C-81EF-700D0E97A250}" type="slidenum">
              <a:rPr lang="en-US" altLang="en-US"/>
              <a:pPr>
                <a:defRPr/>
              </a:pPr>
              <a:t>‹#›</a:t>
            </a:fld>
            <a:endParaRPr lang="en-US" altLang="en-US"/>
          </a:p>
        </p:txBody>
      </p:sp>
    </p:spTree>
    <p:extLst>
      <p:ext uri="{BB962C8B-B14F-4D97-AF65-F5344CB8AC3E}">
        <p14:creationId xmlns:p14="http://schemas.microsoft.com/office/powerpoint/2010/main" val="1142318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a:extLst>
              <a:ext uri="{FF2B5EF4-FFF2-40B4-BE49-F238E27FC236}">
                <a16:creationId xmlns:a16="http://schemas.microsoft.com/office/drawing/2014/main" id="{317039A6-9545-CC44-A0A9-55DC1CC3DA22}"/>
              </a:ext>
            </a:extLst>
          </p:cNvPr>
          <p:cNvSpPr>
            <a:spLocks noGrp="1"/>
          </p:cNvSpPr>
          <p:nvPr>
            <p:ph type="dt" sz="half" idx="10"/>
          </p:nvPr>
        </p:nvSpPr>
        <p:spPr/>
        <p:txBody>
          <a:bodyPr/>
          <a:lstStyle>
            <a:lvl1pPr>
              <a:defRPr>
                <a:latin typeface="Arial" charset="0"/>
              </a:defRPr>
            </a:lvl1pPr>
          </a:lstStyle>
          <a:p>
            <a:pPr>
              <a:defRPr/>
            </a:pPr>
            <a:endParaRPr lang="en-US" altLang="en-US"/>
          </a:p>
        </p:txBody>
      </p:sp>
      <p:sp>
        <p:nvSpPr>
          <p:cNvPr id="7" name="Slide Number Placeholder 6">
            <a:extLst>
              <a:ext uri="{FF2B5EF4-FFF2-40B4-BE49-F238E27FC236}">
                <a16:creationId xmlns:a16="http://schemas.microsoft.com/office/drawing/2014/main" id="{A0A27CEF-8D84-8C4B-84D9-C5DACCB42F8C}"/>
              </a:ext>
            </a:extLst>
          </p:cNvPr>
          <p:cNvSpPr>
            <a:spLocks noGrp="1"/>
          </p:cNvSpPr>
          <p:nvPr>
            <p:ph type="sldNum" sz="quarter" idx="12"/>
          </p:nvPr>
        </p:nvSpPr>
        <p:spPr/>
        <p:txBody>
          <a:bodyPr/>
          <a:lstStyle>
            <a:lvl1pPr>
              <a:defRPr>
                <a:latin typeface="Arial" charset="0"/>
              </a:defRPr>
            </a:lvl1pPr>
          </a:lstStyle>
          <a:p>
            <a:pPr>
              <a:defRPr/>
            </a:pPr>
            <a:fld id="{0E33BF96-CA72-6542-963B-F690A782A20A}" type="slidenum">
              <a:rPr lang="en-US" altLang="en-US"/>
              <a:pPr>
                <a:defRPr/>
              </a:pPr>
              <a:t>‹#›</a:t>
            </a:fld>
            <a:endParaRPr lang="en-US" altLang="en-US"/>
          </a:p>
        </p:txBody>
      </p:sp>
    </p:spTree>
    <p:extLst>
      <p:ext uri="{BB962C8B-B14F-4D97-AF65-F5344CB8AC3E}">
        <p14:creationId xmlns:p14="http://schemas.microsoft.com/office/powerpoint/2010/main" val="3799105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9458" name="Title Placeholder 1">
            <a:extLst>
              <a:ext uri="{FF2B5EF4-FFF2-40B4-BE49-F238E27FC236}">
                <a16:creationId xmlns:a16="http://schemas.microsoft.com/office/drawing/2014/main" id="{0FFFCBA7-DDB4-A34C-BC1F-F80C9CDCCFEB}"/>
              </a:ext>
            </a:extLst>
          </p:cNvPr>
          <p:cNvSpPr>
            <a:spLocks noGrp="1"/>
          </p:cNvSpPr>
          <p:nvPr>
            <p:ph type="title"/>
          </p:nvPr>
        </p:nvSpPr>
        <p:spPr bwMode="auto">
          <a:xfrm>
            <a:off x="549275" y="107950"/>
            <a:ext cx="804227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sp>
        <p:nvSpPr>
          <p:cNvPr id="19459" name="Text Placeholder 2">
            <a:extLst>
              <a:ext uri="{FF2B5EF4-FFF2-40B4-BE49-F238E27FC236}">
                <a16:creationId xmlns:a16="http://schemas.microsoft.com/office/drawing/2014/main" id="{9385F505-E910-D242-BCCA-F5801EF23D44}"/>
              </a:ext>
            </a:extLst>
          </p:cNvPr>
          <p:cNvSpPr>
            <a:spLocks noGrp="1"/>
          </p:cNvSpPr>
          <p:nvPr>
            <p:ph type="body" idx="1"/>
          </p:nvPr>
        </p:nvSpPr>
        <p:spPr bwMode="auto">
          <a:xfrm>
            <a:off x="549275" y="1600200"/>
            <a:ext cx="80422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177F260B-F100-A740-AA90-566220808F1C}"/>
              </a:ext>
            </a:extLst>
          </p:cNvPr>
          <p:cNvSpPr>
            <a:spLocks noGrp="1"/>
          </p:cNvSpPr>
          <p:nvPr>
            <p:ph type="dt" sz="half" idx="2"/>
          </p:nvPr>
        </p:nvSpPr>
        <p:spPr>
          <a:xfrm>
            <a:off x="5629275" y="6275388"/>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News Gothic MT" charset="0"/>
                <a:ea typeface="ＭＳ Ｐゴシック" charset="-128"/>
              </a:defRPr>
            </a:lvl1pPr>
          </a:lstStyle>
          <a:p>
            <a:pPr>
              <a:defRPr/>
            </a:pPr>
            <a:endParaRPr lang="en-US" altLang="en-US"/>
          </a:p>
        </p:txBody>
      </p:sp>
      <p:sp>
        <p:nvSpPr>
          <p:cNvPr id="6" name="Slide Number Placeholder 5">
            <a:extLst>
              <a:ext uri="{FF2B5EF4-FFF2-40B4-BE49-F238E27FC236}">
                <a16:creationId xmlns:a16="http://schemas.microsoft.com/office/drawing/2014/main" id="{CB26DCD2-B893-F648-A48F-91E2908BB18C}"/>
              </a:ext>
            </a:extLst>
          </p:cNvPr>
          <p:cNvSpPr>
            <a:spLocks noGrp="1"/>
          </p:cNvSpPr>
          <p:nvPr>
            <p:ph type="sldNum" sz="quarter" idx="4"/>
          </p:nvPr>
        </p:nvSpPr>
        <p:spPr>
          <a:xfrm>
            <a:off x="7897813" y="6275388"/>
            <a:ext cx="990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News Gothic MT" charset="0"/>
                <a:ea typeface="ＭＳ Ｐゴシック" charset="-128"/>
              </a:defRPr>
            </a:lvl1pPr>
          </a:lstStyle>
          <a:p>
            <a:pPr>
              <a:defRPr/>
            </a:pPr>
            <a:fld id="{46CDFC13-A49A-5E45-898F-1F09968AF75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968" r:id="rId1"/>
    <p:sldLayoutId id="2147488969" r:id="rId2"/>
    <p:sldLayoutId id="2147488970" r:id="rId3"/>
    <p:sldLayoutId id="2147488971" r:id="rId4"/>
    <p:sldLayoutId id="2147488972" r:id="rId5"/>
    <p:sldLayoutId id="2147488973" r:id="rId6"/>
    <p:sldLayoutId id="2147488974" r:id="rId7"/>
    <p:sldLayoutId id="2147488975" r:id="rId8"/>
    <p:sldLayoutId id="2147488976" r:id="rId9"/>
    <p:sldLayoutId id="2147488977" r:id="rId10"/>
    <p:sldLayoutId id="2147488978" r:id="rId11"/>
    <p:sldLayoutId id="2147488979" r:id="rId12"/>
  </p:sldLayoutIdLst>
  <p:hf sldNum="0" hdr="0" ftr="0" dt="0"/>
  <p:txStyles>
    <p:titleStyle>
      <a:lvl1pPr algn="ctr" rtl="0" eaLnBrk="0" fontAlgn="base" hangingPunct="0">
        <a:spcBef>
          <a:spcPct val="0"/>
        </a:spcBef>
        <a:spcAft>
          <a:spcPct val="0"/>
        </a:spcAft>
        <a:defRPr sz="4600" kern="1200">
          <a:solidFill>
            <a:schemeClr val="accent1"/>
          </a:solidFill>
          <a:latin typeface="+mj-lt"/>
          <a:ea typeface="ＭＳ Ｐゴシック" charset="0"/>
          <a:cs typeface="ＭＳ Ｐゴシック" charset="0"/>
        </a:defRPr>
      </a:lvl1pPr>
      <a:lvl2pPr algn="ctr" rtl="0" eaLnBrk="0" fontAlgn="base" hangingPunct="0">
        <a:spcBef>
          <a:spcPct val="0"/>
        </a:spcBef>
        <a:spcAft>
          <a:spcPct val="0"/>
        </a:spcAft>
        <a:defRPr sz="4600">
          <a:solidFill>
            <a:schemeClr val="accent1"/>
          </a:solidFill>
          <a:latin typeface="News Gothic MT"/>
          <a:ea typeface="ＭＳ Ｐゴシック" charset="0"/>
          <a:cs typeface="ＭＳ Ｐゴシック" charset="0"/>
        </a:defRPr>
      </a:lvl2pPr>
      <a:lvl3pPr algn="ctr" rtl="0" eaLnBrk="0" fontAlgn="base" hangingPunct="0">
        <a:spcBef>
          <a:spcPct val="0"/>
        </a:spcBef>
        <a:spcAft>
          <a:spcPct val="0"/>
        </a:spcAft>
        <a:defRPr sz="4600">
          <a:solidFill>
            <a:schemeClr val="accent1"/>
          </a:solidFill>
          <a:latin typeface="News Gothic MT"/>
          <a:ea typeface="ＭＳ Ｐゴシック" charset="0"/>
          <a:cs typeface="ＭＳ Ｐゴシック" charset="0"/>
        </a:defRPr>
      </a:lvl3pPr>
      <a:lvl4pPr algn="ctr" rtl="0" eaLnBrk="0" fontAlgn="base" hangingPunct="0">
        <a:spcBef>
          <a:spcPct val="0"/>
        </a:spcBef>
        <a:spcAft>
          <a:spcPct val="0"/>
        </a:spcAft>
        <a:defRPr sz="4600">
          <a:solidFill>
            <a:schemeClr val="accent1"/>
          </a:solidFill>
          <a:latin typeface="News Gothic MT"/>
          <a:ea typeface="ＭＳ Ｐゴシック" charset="0"/>
          <a:cs typeface="ＭＳ Ｐゴシック" charset="0"/>
        </a:defRPr>
      </a:lvl4pPr>
      <a:lvl5pPr algn="ctr" rtl="0" eaLnBrk="0" fontAlgn="base" hangingPunct="0">
        <a:spcBef>
          <a:spcPct val="0"/>
        </a:spcBef>
        <a:spcAft>
          <a:spcPct val="0"/>
        </a:spcAft>
        <a:defRPr sz="4600">
          <a:solidFill>
            <a:schemeClr val="accent1"/>
          </a:solidFill>
          <a:latin typeface="News Gothic MT"/>
          <a:ea typeface="ＭＳ Ｐゴシック" charset="0"/>
          <a:cs typeface="ＭＳ Ｐゴシック" charset="0"/>
        </a:defRPr>
      </a:lvl5pPr>
      <a:lvl6pPr marL="457200" algn="ctr" rtl="0" fontAlgn="base">
        <a:spcBef>
          <a:spcPct val="0"/>
        </a:spcBef>
        <a:spcAft>
          <a:spcPct val="0"/>
        </a:spcAft>
        <a:defRPr sz="4600">
          <a:solidFill>
            <a:schemeClr val="accent1"/>
          </a:solidFill>
          <a:latin typeface="News Gothic MT"/>
        </a:defRPr>
      </a:lvl6pPr>
      <a:lvl7pPr marL="914400" algn="ctr" rtl="0" fontAlgn="base">
        <a:spcBef>
          <a:spcPct val="0"/>
        </a:spcBef>
        <a:spcAft>
          <a:spcPct val="0"/>
        </a:spcAft>
        <a:defRPr sz="4600">
          <a:solidFill>
            <a:schemeClr val="accent1"/>
          </a:solidFill>
          <a:latin typeface="News Gothic MT"/>
        </a:defRPr>
      </a:lvl7pPr>
      <a:lvl8pPr marL="1371600" algn="ctr" rtl="0" fontAlgn="base">
        <a:spcBef>
          <a:spcPct val="0"/>
        </a:spcBef>
        <a:spcAft>
          <a:spcPct val="0"/>
        </a:spcAft>
        <a:defRPr sz="4600">
          <a:solidFill>
            <a:schemeClr val="accent1"/>
          </a:solidFill>
          <a:latin typeface="News Gothic MT"/>
        </a:defRPr>
      </a:lvl8pPr>
      <a:lvl9pPr marL="1828800" algn="ctr" rtl="0" fontAlgn="base">
        <a:spcBef>
          <a:spcPct val="0"/>
        </a:spcBef>
        <a:spcAft>
          <a:spcPct val="0"/>
        </a:spcAft>
        <a:defRPr sz="4600">
          <a:solidFill>
            <a:schemeClr val="accent1"/>
          </a:solidFill>
          <a:latin typeface="News Gothic MT"/>
        </a:defRPr>
      </a:lvl9pPr>
    </p:titleStyle>
    <p:bodyStyle>
      <a:lvl1pPr marL="349250" indent="-349250" algn="l" rtl="0" eaLnBrk="0" fontAlgn="base" hangingPunct="0">
        <a:spcBef>
          <a:spcPts val="2000"/>
        </a:spcBef>
        <a:spcAft>
          <a:spcPct val="0"/>
        </a:spcAft>
        <a:buClr>
          <a:srgbClr val="6FB7D7"/>
        </a:buClr>
        <a:buSzPct val="110000"/>
        <a:buFont typeface="Wingdings 2" pitchFamily="2" charset="2"/>
        <a:buChar char=""/>
        <a:defRPr sz="2400" kern="1200">
          <a:solidFill>
            <a:srgbClr val="595959"/>
          </a:solidFill>
          <a:latin typeface="+mn-lt"/>
          <a:ea typeface="ＭＳ Ｐゴシック" charset="0"/>
          <a:cs typeface="ＭＳ Ｐゴシック" charset="0"/>
        </a:defRPr>
      </a:lvl1pPr>
      <a:lvl2pPr marL="685800" indent="-336550" algn="l" rtl="0" eaLnBrk="0" fontAlgn="base" hangingPunct="0">
        <a:spcBef>
          <a:spcPts val="600"/>
        </a:spcBef>
        <a:spcAft>
          <a:spcPct val="0"/>
        </a:spcAft>
        <a:buClr>
          <a:srgbClr val="215D77"/>
        </a:buClr>
        <a:buSzPct val="110000"/>
        <a:buFont typeface="Wingdings 2" pitchFamily="2" charset="2"/>
        <a:buChar char=""/>
        <a:defRPr sz="2200" kern="1200">
          <a:solidFill>
            <a:srgbClr val="595959"/>
          </a:solidFill>
          <a:latin typeface="+mn-lt"/>
          <a:ea typeface="ＭＳ Ｐゴシック" charset="0"/>
          <a:cs typeface="+mn-cs"/>
        </a:defRPr>
      </a:lvl2pPr>
      <a:lvl3pPr marL="968375" indent="-282575" algn="l" rtl="0" eaLnBrk="0" fontAlgn="base" hangingPunct="0">
        <a:spcBef>
          <a:spcPts val="600"/>
        </a:spcBef>
        <a:spcAft>
          <a:spcPct val="0"/>
        </a:spcAft>
        <a:buClr>
          <a:srgbClr val="6FB7D7"/>
        </a:buClr>
        <a:buSzPct val="110000"/>
        <a:buFont typeface="Wingdings 2" pitchFamily="2" charset="2"/>
        <a:buChar char=""/>
        <a:defRPr sz="2000" kern="1200">
          <a:solidFill>
            <a:srgbClr val="595959"/>
          </a:solidFill>
          <a:latin typeface="+mn-lt"/>
          <a:ea typeface="ＭＳ Ｐゴシック" charset="0"/>
          <a:cs typeface="+mn-cs"/>
        </a:defRPr>
      </a:lvl3pPr>
      <a:lvl4pPr marL="1263650" indent="-295275" algn="l" rtl="0" eaLnBrk="0" fontAlgn="base" hangingPunct="0">
        <a:spcBef>
          <a:spcPts val="600"/>
        </a:spcBef>
        <a:spcAft>
          <a:spcPct val="0"/>
        </a:spcAft>
        <a:buClr>
          <a:srgbClr val="215D77"/>
        </a:buClr>
        <a:buSzPct val="110000"/>
        <a:buFont typeface="Wingdings 2" pitchFamily="2" charset="2"/>
        <a:buChar char=""/>
        <a:defRPr kern="1200">
          <a:solidFill>
            <a:srgbClr val="595959"/>
          </a:solidFill>
          <a:latin typeface="+mn-lt"/>
          <a:ea typeface="ＭＳ Ｐゴシック" charset="0"/>
          <a:cs typeface="+mn-cs"/>
        </a:defRPr>
      </a:lvl4pPr>
      <a:lvl5pPr marL="1546225" indent="-282575" algn="l" rtl="0" eaLnBrk="0" fontAlgn="base" hangingPunct="0">
        <a:spcBef>
          <a:spcPts val="600"/>
        </a:spcBef>
        <a:spcAft>
          <a:spcPct val="0"/>
        </a:spcAft>
        <a:buClr>
          <a:srgbClr val="6FB7D7"/>
        </a:buClr>
        <a:buSzPct val="110000"/>
        <a:buFont typeface="Wingdings 2" pitchFamily="2" charset="2"/>
        <a:buChar char=""/>
        <a:defRPr kern="1200">
          <a:solidFill>
            <a:srgbClr val="595959"/>
          </a:solidFill>
          <a:latin typeface="+mn-lt"/>
          <a:ea typeface="ＭＳ Ｐゴシック" charset="0"/>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mailto:mcmenamin@medicalawfirm.com"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4200000" scaled="0"/>
          <a:tileRect/>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6DBB4DC-8380-4301-B3BA-5700F75E9056}"/>
              </a:ext>
            </a:extLst>
          </p:cNvPr>
          <p:cNvSpPr/>
          <p:nvPr/>
        </p:nvSpPr>
        <p:spPr>
          <a:xfrm>
            <a:off x="1192213" y="676392"/>
            <a:ext cx="7315200" cy="4124206"/>
          </a:xfrm>
          <a:prstGeom prst="rect">
            <a:avLst/>
          </a:prstGeom>
          <a:noFill/>
        </p:spPr>
        <p:txBody>
          <a:bodyPr wrap="square">
            <a:spAutoFit/>
          </a:bodyPr>
          <a:lstStyle/>
          <a:p>
            <a:pPr algn="ctr"/>
            <a:endParaRPr lang="en-US" sz="4400" b="1" dirty="0">
              <a:solidFill>
                <a:schemeClr val="bg1"/>
              </a:solidFill>
            </a:endParaRPr>
          </a:p>
          <a:p>
            <a:pPr algn="ctr"/>
            <a:r>
              <a:rPr lang="en-US" sz="4400" b="1" dirty="0"/>
              <a:t> MEDICAL RECORD KEEPING COURSE:</a:t>
            </a:r>
          </a:p>
          <a:p>
            <a:pPr algn="ctr"/>
            <a:r>
              <a:rPr lang="en-US" sz="5400" b="1" dirty="0">
                <a:latin typeface="Aharoni" panose="02010803020104030203" pitchFamily="2" charset="-79"/>
                <a:cs typeface="Aharoni" panose="02010803020104030203" pitchFamily="2" charset="-79"/>
              </a:rPr>
              <a:t>Artificial Intelligence</a:t>
            </a:r>
          </a:p>
          <a:p>
            <a:pPr algn="ctr"/>
            <a:r>
              <a:rPr lang="en-US" sz="3200" b="1" dirty="0">
                <a:latin typeface="Aharoni" panose="02010803020104030203" pitchFamily="2" charset="-79"/>
                <a:cs typeface="Aharoni" panose="02010803020104030203" pitchFamily="2" charset="-79"/>
              </a:rPr>
              <a:t>AELM; ABLM</a:t>
            </a:r>
          </a:p>
          <a:p>
            <a:pPr algn="ctr"/>
            <a:endParaRPr lang="en-US" sz="4400" b="1" dirty="0"/>
          </a:p>
        </p:txBody>
      </p:sp>
      <p:sp>
        <p:nvSpPr>
          <p:cNvPr id="11" name="Subtitle 2">
            <a:extLst>
              <a:ext uri="{FF2B5EF4-FFF2-40B4-BE49-F238E27FC236}">
                <a16:creationId xmlns:a16="http://schemas.microsoft.com/office/drawing/2014/main" id="{A9AA038A-BCDF-4814-B545-F777027D36E6}"/>
              </a:ext>
            </a:extLst>
          </p:cNvPr>
          <p:cNvSpPr>
            <a:spLocks noGrp="1"/>
          </p:cNvSpPr>
          <p:nvPr>
            <p:ph type="subTitle" idx="1" hasCustomPrompt="1"/>
          </p:nvPr>
        </p:nvSpPr>
        <p:spPr>
          <a:xfrm>
            <a:off x="811213" y="4800599"/>
            <a:ext cx="8077200" cy="1839913"/>
          </a:xfrm>
          <a:noFill/>
        </p:spPr>
        <p:txBody>
          <a:bodyPr rtlCol="0">
            <a:normAutofit fontScale="85000" lnSpcReduction="20000"/>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sz="2400" b="1" dirty="0">
              <a:solidFill>
                <a:schemeClr val="tx1"/>
              </a:solidFill>
            </a:endParaRPr>
          </a:p>
          <a:p>
            <a:r>
              <a:rPr lang="en-US" sz="3800" b="1" dirty="0">
                <a:solidFill>
                  <a:schemeClr val="tx1"/>
                </a:solidFill>
              </a:rPr>
              <a:t>Joseph P. McMenamin, M.D, J.D., FCLM</a:t>
            </a:r>
            <a:endParaRPr lang="en-US" sz="3800" b="1" dirty="0"/>
          </a:p>
          <a:p>
            <a:endParaRPr lang="en-US" sz="2600" b="1" dirty="0">
              <a:solidFill>
                <a:schemeClr val="tx1"/>
              </a:solidFill>
            </a:endParaRPr>
          </a:p>
          <a:p>
            <a:r>
              <a:rPr lang="en-US" sz="2600" b="1" dirty="0">
                <a:solidFill>
                  <a:schemeClr val="tx1"/>
                </a:solidFill>
              </a:rPr>
              <a:t>McMenamin Law Offices</a:t>
            </a:r>
          </a:p>
          <a:p>
            <a:r>
              <a:rPr lang="en-US" sz="2600" b="1" dirty="0" err="1">
                <a:solidFill>
                  <a:schemeClr val="tx1"/>
                </a:solidFill>
              </a:rPr>
              <a:t>mcmenamin@medicalawfirm.com</a:t>
            </a:r>
            <a:endParaRPr sz="2600" b="1" dirty="0">
              <a:solidFill>
                <a:schemeClr val="tx1"/>
              </a:solidFill>
            </a:endParaRPr>
          </a:p>
        </p:txBody>
      </p:sp>
      <p:sp>
        <p:nvSpPr>
          <p:cNvPr id="4" name="TextBox 3">
            <a:extLst>
              <a:ext uri="{FF2B5EF4-FFF2-40B4-BE49-F238E27FC236}">
                <a16:creationId xmlns:a16="http://schemas.microsoft.com/office/drawing/2014/main" id="{7D6F2A67-2AB2-9748-AEE2-D591C9EB57BB}"/>
              </a:ext>
            </a:extLst>
          </p:cNvPr>
          <p:cNvSpPr txBox="1"/>
          <p:nvPr/>
        </p:nvSpPr>
        <p:spPr>
          <a:xfrm>
            <a:off x="292880" y="6368535"/>
            <a:ext cx="1495922" cy="369332"/>
          </a:xfrm>
          <a:prstGeom prst="rect">
            <a:avLst/>
          </a:prstGeom>
          <a:noFill/>
        </p:spPr>
        <p:txBody>
          <a:bodyPr wrap="none" rtlCol="0">
            <a:spAutoFit/>
          </a:bodyPr>
          <a:lstStyle/>
          <a:p>
            <a:r>
              <a:rPr lang="en-US" dirty="0"/>
              <a:t>© MLO 2021</a:t>
            </a:r>
          </a:p>
        </p:txBody>
      </p:sp>
      <p:sp>
        <p:nvSpPr>
          <p:cNvPr id="6" name="Slide Number Placeholder 4">
            <a:extLst>
              <a:ext uri="{FF2B5EF4-FFF2-40B4-BE49-F238E27FC236}">
                <a16:creationId xmlns:a16="http://schemas.microsoft.com/office/drawing/2014/main" id="{2E49CC47-4682-5847-85A8-EAF774D4A89C}"/>
              </a:ext>
            </a:extLst>
          </p:cNvPr>
          <p:cNvSpPr>
            <a:spLocks noGrp="1"/>
          </p:cNvSpPr>
          <p:nvPr>
            <p:ph type="sldNum" sz="quarter" idx="12"/>
          </p:nvPr>
        </p:nvSpPr>
        <p:spPr>
          <a:xfrm>
            <a:off x="7897813" y="6275388"/>
            <a:ext cx="990600" cy="365125"/>
          </a:xfrm>
        </p:spPr>
        <p:txBody>
          <a:bodyPr/>
          <a:lstStyle/>
          <a:p>
            <a:fld id="{7F5CE407-6216-4202-80E4-A30DC2F709B2}"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EDCB7-3A68-F841-98B8-0E40118E96AC}"/>
              </a:ext>
            </a:extLst>
          </p:cNvPr>
          <p:cNvSpPr>
            <a:spLocks noGrp="1"/>
          </p:cNvSpPr>
          <p:nvPr>
            <p:ph type="title"/>
          </p:nvPr>
        </p:nvSpPr>
        <p:spPr/>
        <p:txBody>
          <a:bodyPr/>
          <a:lstStyle/>
          <a:p>
            <a:pPr algn="l"/>
            <a:r>
              <a:rPr lang="en-US" dirty="0"/>
              <a:t>Is AI</a:t>
            </a:r>
            <a:br>
              <a:rPr lang="en-US" dirty="0"/>
            </a:br>
            <a:r>
              <a:rPr lang="en-US" dirty="0"/>
              <a:t>Practicing Medicine?</a:t>
            </a:r>
          </a:p>
        </p:txBody>
      </p:sp>
      <p:sp>
        <p:nvSpPr>
          <p:cNvPr id="3" name="Content Placeholder 2">
            <a:extLst>
              <a:ext uri="{FF2B5EF4-FFF2-40B4-BE49-F238E27FC236}">
                <a16:creationId xmlns:a16="http://schemas.microsoft.com/office/drawing/2014/main" id="{718ECF55-5205-BB4E-B965-9D876F02B12F}"/>
              </a:ext>
            </a:extLst>
          </p:cNvPr>
          <p:cNvSpPr>
            <a:spLocks noGrp="1"/>
          </p:cNvSpPr>
          <p:nvPr>
            <p:ph idx="1"/>
          </p:nvPr>
        </p:nvSpPr>
        <p:spPr>
          <a:xfrm>
            <a:off x="264458" y="1600201"/>
            <a:ext cx="8624047" cy="4675187"/>
          </a:xfrm>
        </p:spPr>
        <p:txBody>
          <a:bodyPr>
            <a:normAutofit lnSpcReduction="10000"/>
          </a:bodyPr>
          <a:lstStyle/>
          <a:p>
            <a:r>
              <a:rPr lang="en-US" dirty="0"/>
              <a:t>Facebook acquires </a:t>
            </a:r>
            <a:r>
              <a:rPr lang="en-US" b="1" dirty="0"/>
              <a:t>personal info </a:t>
            </a:r>
            <a:r>
              <a:rPr lang="en-US" dirty="0"/>
              <a:t>about an individual; </a:t>
            </a:r>
            <a:r>
              <a:rPr lang="en-US" b="1" dirty="0"/>
              <a:t>evaluates</a:t>
            </a:r>
            <a:r>
              <a:rPr lang="en-US" dirty="0"/>
              <a:t> its significance; offers </a:t>
            </a:r>
            <a:r>
              <a:rPr lang="en-US" b="1" dirty="0"/>
              <a:t>advice and support</a:t>
            </a:r>
            <a:r>
              <a:rPr lang="en-US" dirty="0"/>
              <a:t>; decides </a:t>
            </a:r>
            <a:r>
              <a:rPr lang="en-US" b="1" dirty="0"/>
              <a:t>whether to activate </a:t>
            </a:r>
            <a:r>
              <a:rPr lang="en-US" dirty="0"/>
              <a:t>the healthcare system </a:t>
            </a:r>
          </a:p>
          <a:p>
            <a:r>
              <a:rPr lang="en-US" dirty="0"/>
              <a:t>"</a:t>
            </a:r>
            <a:r>
              <a:rPr lang="en-US" b="1" dirty="0"/>
              <a:t>’Practice of medicine</a:t>
            </a:r>
            <a:r>
              <a:rPr lang="en-US" dirty="0"/>
              <a:t>…’ means the prevention, diagnosis and treatment of human physical or mental ailments, conditions, diseases, pain or infirmities by any means or method.”</a:t>
            </a:r>
          </a:p>
          <a:p>
            <a:pPr lvl="1"/>
            <a:r>
              <a:rPr lang="en-US" dirty="0"/>
              <a:t>Va. Code § 54.1-2900. Definitions</a:t>
            </a:r>
          </a:p>
          <a:p>
            <a:r>
              <a:rPr lang="en-US" dirty="0"/>
              <a:t>Licensure?</a:t>
            </a:r>
          </a:p>
          <a:p>
            <a:pPr lvl="1"/>
            <a:r>
              <a:rPr lang="en-US" dirty="0"/>
              <a:t>If so, </a:t>
            </a:r>
            <a:r>
              <a:rPr lang="en-US" b="1" dirty="0"/>
              <a:t>in</a:t>
            </a:r>
            <a:r>
              <a:rPr lang="en-US" dirty="0"/>
              <a:t> </a:t>
            </a:r>
            <a:r>
              <a:rPr lang="en-US" b="1" dirty="0"/>
              <a:t>what jurisdiction(s)?</a:t>
            </a:r>
          </a:p>
          <a:p>
            <a:pPr lvl="1"/>
            <a:r>
              <a:rPr lang="en-US" dirty="0"/>
              <a:t>Does AI </a:t>
            </a:r>
            <a:r>
              <a:rPr lang="en-US" b="1" dirty="0"/>
              <a:t>supplant or supplement </a:t>
            </a:r>
            <a:r>
              <a:rPr lang="en-US" dirty="0"/>
              <a:t>the doctor’s judgment?</a:t>
            </a:r>
          </a:p>
        </p:txBody>
      </p:sp>
      <p:sp>
        <p:nvSpPr>
          <p:cNvPr id="5" name="Slide Number Placeholder 4">
            <a:extLst>
              <a:ext uri="{FF2B5EF4-FFF2-40B4-BE49-F238E27FC236}">
                <a16:creationId xmlns:a16="http://schemas.microsoft.com/office/drawing/2014/main" id="{9163D785-4138-9B46-92BD-B6E558F8A4F3}"/>
              </a:ext>
            </a:extLst>
          </p:cNvPr>
          <p:cNvSpPr>
            <a:spLocks noGrp="1"/>
          </p:cNvSpPr>
          <p:nvPr>
            <p:ph type="sldNum" sz="quarter" idx="12"/>
          </p:nvPr>
        </p:nvSpPr>
        <p:spPr/>
        <p:txBody>
          <a:bodyPr/>
          <a:lstStyle/>
          <a:p>
            <a:fld id="{7F5CE407-6216-4202-80E4-A30DC2F709B2}" type="slidenum">
              <a:rPr lang="en-US" smtClean="0"/>
              <a:t>10</a:t>
            </a:fld>
            <a:endParaRPr lang="en-US"/>
          </a:p>
        </p:txBody>
      </p:sp>
      <p:pic>
        <p:nvPicPr>
          <p:cNvPr id="7" name="Picture 6">
            <a:extLst>
              <a:ext uri="{FF2B5EF4-FFF2-40B4-BE49-F238E27FC236}">
                <a16:creationId xmlns:a16="http://schemas.microsoft.com/office/drawing/2014/main" id="{D92BC67B-3E64-DC47-9B49-8AB6421B6E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4576" y="16949"/>
            <a:ext cx="1749424" cy="1583252"/>
          </a:xfrm>
          <a:prstGeom prst="rect">
            <a:avLst/>
          </a:prstGeom>
        </p:spPr>
      </p:pic>
      <p:sp>
        <p:nvSpPr>
          <p:cNvPr id="8" name="Footer Placeholder 7">
            <a:extLst>
              <a:ext uri="{FF2B5EF4-FFF2-40B4-BE49-F238E27FC236}">
                <a16:creationId xmlns:a16="http://schemas.microsoft.com/office/drawing/2014/main" id="{8B600447-8342-AC4C-9433-CD432964E789}"/>
              </a:ext>
            </a:extLst>
          </p:cNvPr>
          <p:cNvSpPr txBox="1">
            <a:spLocks noGrp="1"/>
          </p:cNvSpPr>
          <p:nvPr>
            <p:ph type="ftr" sz="quarter" idx="11"/>
          </p:nvPr>
        </p:nvSpPr>
        <p:spPr>
          <a:xfrm>
            <a:off x="265113" y="6275388"/>
            <a:ext cx="1495922" cy="369332"/>
          </a:xfrm>
          <a:prstGeom prst="rect">
            <a:avLst/>
          </a:prstGeom>
          <a:noFill/>
        </p:spPr>
        <p:txBody>
          <a:bodyPr wrap="none" rtlCol="0">
            <a:spAutoFit/>
          </a:bodyPr>
          <a:lstStyle/>
          <a:p>
            <a:r>
              <a:rPr lang="en-US" dirty="0"/>
              <a:t>© MLO 2021</a:t>
            </a:r>
          </a:p>
        </p:txBody>
      </p:sp>
    </p:spTree>
    <p:extLst>
      <p:ext uri="{BB962C8B-B14F-4D97-AF65-F5344CB8AC3E}">
        <p14:creationId xmlns:p14="http://schemas.microsoft.com/office/powerpoint/2010/main" val="2572530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D4F3A-D40E-D240-8B71-3B535A67F95F}"/>
              </a:ext>
            </a:extLst>
          </p:cNvPr>
          <p:cNvSpPr>
            <a:spLocks noGrp="1"/>
          </p:cNvSpPr>
          <p:nvPr>
            <p:ph type="title"/>
          </p:nvPr>
        </p:nvSpPr>
        <p:spPr/>
        <p:txBody>
          <a:bodyPr/>
          <a:lstStyle/>
          <a:p>
            <a:r>
              <a:rPr lang="en-US" dirty="0"/>
              <a:t>What Else </a:t>
            </a:r>
            <a:r>
              <a:rPr lang="en-US" b="1" dirty="0"/>
              <a:t>Might</a:t>
            </a:r>
            <a:br>
              <a:rPr lang="en-US" dirty="0"/>
            </a:br>
            <a:r>
              <a:rPr lang="en-US" dirty="0"/>
              <a:t>AI Be Practicing?</a:t>
            </a:r>
          </a:p>
        </p:txBody>
      </p:sp>
      <p:sp>
        <p:nvSpPr>
          <p:cNvPr id="3" name="Content Placeholder 2">
            <a:extLst>
              <a:ext uri="{FF2B5EF4-FFF2-40B4-BE49-F238E27FC236}">
                <a16:creationId xmlns:a16="http://schemas.microsoft.com/office/drawing/2014/main" id="{EC57F0D4-7FBE-DB45-81A0-E1BE7DBCF9DB}"/>
              </a:ext>
            </a:extLst>
          </p:cNvPr>
          <p:cNvSpPr>
            <a:spLocks noGrp="1"/>
          </p:cNvSpPr>
          <p:nvPr>
            <p:ph idx="1"/>
          </p:nvPr>
        </p:nvSpPr>
        <p:spPr>
          <a:xfrm>
            <a:off x="549275" y="1600200"/>
            <a:ext cx="8042276" cy="4675467"/>
          </a:xfrm>
        </p:spPr>
        <p:txBody>
          <a:bodyPr>
            <a:normAutofit fontScale="92500" lnSpcReduction="10000"/>
          </a:bodyPr>
          <a:lstStyle/>
          <a:p>
            <a:r>
              <a:rPr lang="en-US" dirty="0"/>
              <a:t>”’Professional </a:t>
            </a:r>
            <a:r>
              <a:rPr lang="en-US" b="1" dirty="0"/>
              <a:t>nursing</a:t>
            </a:r>
            <a:r>
              <a:rPr lang="en-US" dirty="0"/>
              <a:t>’… means the performance for compensation of any nursing acts in the observation, care and counsel of individuals or groups who are ill, injured or experiencing changes in normal health processes or the maintenance of health; in the prevention of illness or disease…”</a:t>
            </a:r>
          </a:p>
          <a:p>
            <a:pPr lvl="1"/>
            <a:r>
              <a:rPr lang="en-US" dirty="0"/>
              <a:t>Va. Code § 54.1-3000</a:t>
            </a:r>
          </a:p>
          <a:p>
            <a:r>
              <a:rPr lang="en-US" dirty="0"/>
              <a:t>”’Practice of </a:t>
            </a:r>
            <a:r>
              <a:rPr lang="en-US" b="1" dirty="0"/>
              <a:t>clinical psychology</a:t>
            </a:r>
            <a:r>
              <a:rPr lang="en-US" dirty="0"/>
              <a:t>’ includes, but is not limited to: … ‘Diagnosis and treatment of mental and emotional disorders’ which consists of the appropriate diagnosis of mental disorders according to standards of the profession and the ordering or providing of treatments according to need.”</a:t>
            </a:r>
          </a:p>
          <a:p>
            <a:pPr lvl="1"/>
            <a:r>
              <a:rPr lang="en-US" dirty="0"/>
              <a:t>Va. Code § 54.1-3600 </a:t>
            </a:r>
          </a:p>
          <a:p>
            <a:endParaRPr lang="en-US" dirty="0"/>
          </a:p>
          <a:p>
            <a:pPr lvl="1"/>
            <a:endParaRPr lang="en-US" dirty="0"/>
          </a:p>
        </p:txBody>
      </p:sp>
      <p:sp>
        <p:nvSpPr>
          <p:cNvPr id="5" name="Slide Number Placeholder 4">
            <a:extLst>
              <a:ext uri="{FF2B5EF4-FFF2-40B4-BE49-F238E27FC236}">
                <a16:creationId xmlns:a16="http://schemas.microsoft.com/office/drawing/2014/main" id="{19CB5C17-D9BC-304E-82A2-ADAADFF82023}"/>
              </a:ext>
            </a:extLst>
          </p:cNvPr>
          <p:cNvSpPr>
            <a:spLocks noGrp="1"/>
          </p:cNvSpPr>
          <p:nvPr>
            <p:ph type="sldNum" sz="quarter" idx="12"/>
          </p:nvPr>
        </p:nvSpPr>
        <p:spPr/>
        <p:txBody>
          <a:bodyPr/>
          <a:lstStyle/>
          <a:p>
            <a:fld id="{7F5CE407-6216-4202-80E4-A30DC2F709B2}" type="slidenum">
              <a:rPr lang="en-US" smtClean="0"/>
              <a:t>11</a:t>
            </a:fld>
            <a:endParaRPr lang="en-US"/>
          </a:p>
        </p:txBody>
      </p:sp>
      <p:sp>
        <p:nvSpPr>
          <p:cNvPr id="6" name="Footer Placeholder 5">
            <a:extLst>
              <a:ext uri="{FF2B5EF4-FFF2-40B4-BE49-F238E27FC236}">
                <a16:creationId xmlns:a16="http://schemas.microsoft.com/office/drawing/2014/main" id="{535A7CEE-217F-8F47-9B9C-386E9CC87912}"/>
              </a:ext>
            </a:extLst>
          </p:cNvPr>
          <p:cNvSpPr txBox="1">
            <a:spLocks noGrp="1"/>
          </p:cNvSpPr>
          <p:nvPr>
            <p:ph type="ftr" sz="quarter" idx="11"/>
          </p:nvPr>
        </p:nvSpPr>
        <p:spPr>
          <a:xfrm>
            <a:off x="265113" y="6275388"/>
            <a:ext cx="1495922" cy="369332"/>
          </a:xfrm>
          <a:prstGeom prst="rect">
            <a:avLst/>
          </a:prstGeom>
          <a:noFill/>
        </p:spPr>
        <p:txBody>
          <a:bodyPr wrap="none" rtlCol="0">
            <a:spAutoFit/>
          </a:bodyPr>
          <a:lstStyle/>
          <a:p>
            <a:r>
              <a:rPr lang="en-US" dirty="0"/>
              <a:t>© MLO 2021</a:t>
            </a:r>
          </a:p>
        </p:txBody>
      </p:sp>
    </p:spTree>
    <p:extLst>
      <p:ext uri="{BB962C8B-B14F-4D97-AF65-F5344CB8AC3E}">
        <p14:creationId xmlns:p14="http://schemas.microsoft.com/office/powerpoint/2010/main" val="3089205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29EFB-2A31-E749-B6BA-58D8263D684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54B48F7-AC99-D342-A4B4-4D97227601BE}"/>
              </a:ext>
            </a:extLst>
          </p:cNvPr>
          <p:cNvSpPr>
            <a:spLocks noGrp="1"/>
          </p:cNvSpPr>
          <p:nvPr>
            <p:ph sz="half" idx="1"/>
          </p:nvPr>
        </p:nvSpPr>
        <p:spPr/>
        <p:txBody>
          <a:bodyPr/>
          <a:lstStyle/>
          <a:p>
            <a:r>
              <a:rPr lang="en-US" dirty="0"/>
              <a:t>AI tech 101</a:t>
            </a:r>
          </a:p>
          <a:p>
            <a:pPr lvl="0"/>
            <a:r>
              <a:rPr lang="en-US" dirty="0"/>
              <a:t>Research</a:t>
            </a:r>
          </a:p>
          <a:p>
            <a:pPr lvl="0"/>
            <a:r>
              <a:rPr lang="en-US" dirty="0"/>
              <a:t>Practicing medicine</a:t>
            </a:r>
          </a:p>
          <a:p>
            <a:r>
              <a:rPr lang="en-US" dirty="0">
                <a:solidFill>
                  <a:srgbClr val="FF0000"/>
                </a:solidFill>
              </a:rPr>
              <a:t>Negligence</a:t>
            </a:r>
          </a:p>
          <a:p>
            <a:pPr lvl="0"/>
            <a:endParaRPr lang="en-US" dirty="0"/>
          </a:p>
          <a:p>
            <a:endParaRPr lang="en-US" dirty="0"/>
          </a:p>
        </p:txBody>
      </p:sp>
      <p:sp>
        <p:nvSpPr>
          <p:cNvPr id="4" name="Content Placeholder 3">
            <a:extLst>
              <a:ext uri="{FF2B5EF4-FFF2-40B4-BE49-F238E27FC236}">
                <a16:creationId xmlns:a16="http://schemas.microsoft.com/office/drawing/2014/main" id="{54F5D597-12BE-CB4F-B469-9D0AC5CCF5DF}"/>
              </a:ext>
            </a:extLst>
          </p:cNvPr>
          <p:cNvSpPr>
            <a:spLocks noGrp="1"/>
          </p:cNvSpPr>
          <p:nvPr>
            <p:ph sz="half" idx="2"/>
          </p:nvPr>
        </p:nvSpPr>
        <p:spPr/>
        <p:txBody>
          <a:bodyPr/>
          <a:lstStyle/>
          <a:p>
            <a:r>
              <a:rPr lang="en-US" dirty="0">
                <a:solidFill>
                  <a:schemeClr val="tx1"/>
                </a:solidFill>
              </a:rPr>
              <a:t>Product liability</a:t>
            </a:r>
          </a:p>
          <a:p>
            <a:pPr lvl="0"/>
            <a:r>
              <a:rPr lang="en-US" dirty="0"/>
              <a:t>Privacy</a:t>
            </a:r>
          </a:p>
          <a:p>
            <a:pPr lvl="0"/>
            <a:r>
              <a:rPr lang="en-US" dirty="0"/>
              <a:t>Reimbursement</a:t>
            </a:r>
          </a:p>
          <a:p>
            <a:pPr lvl="0"/>
            <a:r>
              <a:rPr lang="en-US" dirty="0"/>
              <a:t>Regulation</a:t>
            </a:r>
          </a:p>
        </p:txBody>
      </p:sp>
      <p:sp>
        <p:nvSpPr>
          <p:cNvPr id="5" name="TextBox 4">
            <a:extLst>
              <a:ext uri="{FF2B5EF4-FFF2-40B4-BE49-F238E27FC236}">
                <a16:creationId xmlns:a16="http://schemas.microsoft.com/office/drawing/2014/main" id="{6555F616-9781-3F47-BC9C-5397356BA0F4}"/>
              </a:ext>
            </a:extLst>
          </p:cNvPr>
          <p:cNvSpPr txBox="1"/>
          <p:nvPr/>
        </p:nvSpPr>
        <p:spPr>
          <a:xfrm>
            <a:off x="292880" y="6368535"/>
            <a:ext cx="1495922" cy="369332"/>
          </a:xfrm>
          <a:prstGeom prst="rect">
            <a:avLst/>
          </a:prstGeom>
          <a:noFill/>
        </p:spPr>
        <p:txBody>
          <a:bodyPr wrap="none" rtlCol="0">
            <a:spAutoFit/>
          </a:bodyPr>
          <a:lstStyle/>
          <a:p>
            <a:r>
              <a:rPr lang="en-US" dirty="0"/>
              <a:t>© MLO 2021</a:t>
            </a:r>
          </a:p>
        </p:txBody>
      </p:sp>
      <p:sp>
        <p:nvSpPr>
          <p:cNvPr id="6" name="Slide Number Placeholder 4">
            <a:extLst>
              <a:ext uri="{FF2B5EF4-FFF2-40B4-BE49-F238E27FC236}">
                <a16:creationId xmlns:a16="http://schemas.microsoft.com/office/drawing/2014/main" id="{6F596218-B7F1-B24D-87F3-4B94E32370A9}"/>
              </a:ext>
            </a:extLst>
          </p:cNvPr>
          <p:cNvSpPr>
            <a:spLocks noGrp="1"/>
          </p:cNvSpPr>
          <p:nvPr>
            <p:ph type="sldNum" sz="quarter" idx="12"/>
          </p:nvPr>
        </p:nvSpPr>
        <p:spPr>
          <a:xfrm>
            <a:off x="7897813" y="6275388"/>
            <a:ext cx="990600" cy="365125"/>
          </a:xfrm>
        </p:spPr>
        <p:txBody>
          <a:bodyPr/>
          <a:lstStyle/>
          <a:p>
            <a:fld id="{7F5CE407-6216-4202-80E4-A30DC2F709B2}" type="slidenum">
              <a:rPr lang="en-US" smtClean="0"/>
              <a:t>12</a:t>
            </a:fld>
            <a:endParaRPr lang="en-US"/>
          </a:p>
        </p:txBody>
      </p:sp>
    </p:spTree>
    <p:extLst>
      <p:ext uri="{BB962C8B-B14F-4D97-AF65-F5344CB8AC3E}">
        <p14:creationId xmlns:p14="http://schemas.microsoft.com/office/powerpoint/2010/main" val="677491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3FEF3-DDC2-F144-8F61-D6050FEDC5A8}"/>
              </a:ext>
            </a:extLst>
          </p:cNvPr>
          <p:cNvSpPr>
            <a:spLocks noGrp="1"/>
          </p:cNvSpPr>
          <p:nvPr>
            <p:ph type="title"/>
          </p:nvPr>
        </p:nvSpPr>
        <p:spPr>
          <a:xfrm>
            <a:off x="549275" y="107951"/>
            <a:ext cx="8042275" cy="1035050"/>
          </a:xfrm>
        </p:spPr>
        <p:txBody>
          <a:bodyPr/>
          <a:lstStyle/>
          <a:p>
            <a:r>
              <a:rPr lang="en-US" dirty="0"/>
              <a:t>Duty</a:t>
            </a:r>
          </a:p>
        </p:txBody>
      </p:sp>
      <p:sp>
        <p:nvSpPr>
          <p:cNvPr id="3" name="Content Placeholder 2">
            <a:extLst>
              <a:ext uri="{FF2B5EF4-FFF2-40B4-BE49-F238E27FC236}">
                <a16:creationId xmlns:a16="http://schemas.microsoft.com/office/drawing/2014/main" id="{15E068FA-4CA9-DD4A-9EED-F35CF798834D}"/>
              </a:ext>
            </a:extLst>
          </p:cNvPr>
          <p:cNvSpPr>
            <a:spLocks noGrp="1"/>
          </p:cNvSpPr>
          <p:nvPr>
            <p:ph idx="1"/>
          </p:nvPr>
        </p:nvSpPr>
        <p:spPr>
          <a:xfrm>
            <a:off x="549275" y="1143001"/>
            <a:ext cx="8042275" cy="4800599"/>
          </a:xfrm>
        </p:spPr>
        <p:txBody>
          <a:bodyPr/>
          <a:lstStyle/>
          <a:p>
            <a:r>
              <a:rPr lang="en-US" dirty="0"/>
              <a:t>Duty arises from the doctor-patient relationship</a:t>
            </a:r>
          </a:p>
          <a:p>
            <a:r>
              <a:rPr lang="en-US" dirty="0"/>
              <a:t>Consulting physician who does not interact with the patient owes no duty to the patient</a:t>
            </a:r>
          </a:p>
          <a:p>
            <a:pPr lvl="1"/>
            <a:r>
              <a:rPr lang="en-US" dirty="0"/>
              <a:t>See </a:t>
            </a:r>
            <a:r>
              <a:rPr lang="en-US" i="1" dirty="0"/>
              <a:t>Irvin v. Smith</a:t>
            </a:r>
            <a:r>
              <a:rPr lang="en-US" dirty="0"/>
              <a:t>, 31 P.3d 934, 941 (Kan. 2001);</a:t>
            </a:r>
          </a:p>
          <a:p>
            <a:pPr lvl="1"/>
            <a:r>
              <a:rPr lang="en-US" i="1" dirty="0"/>
              <a:t>St. John v. Pope</a:t>
            </a:r>
            <a:r>
              <a:rPr lang="en-US" dirty="0"/>
              <a:t>, 901 S.W.2d 420, 424 (Tex. 1995)</a:t>
            </a:r>
          </a:p>
          <a:p>
            <a:r>
              <a:rPr lang="en-US" dirty="0"/>
              <a:t>What if any duty has an AI system to a patient?</a:t>
            </a:r>
          </a:p>
          <a:p>
            <a:pPr lvl="1"/>
            <a:r>
              <a:rPr lang="en-US" dirty="0"/>
              <a:t>Does it resemble a consultant? Or an MRI, e.g.?</a:t>
            </a:r>
          </a:p>
          <a:p>
            <a:pPr lvl="2"/>
            <a:r>
              <a:rPr lang="en-US" dirty="0"/>
              <a:t>Epic sepsis model missed 2/3 of cases. </a:t>
            </a:r>
            <a:r>
              <a:rPr lang="en-US" i="1" dirty="0"/>
              <a:t>JAMA IM </a:t>
            </a:r>
            <a:r>
              <a:rPr lang="en-US" dirty="0"/>
              <a:t>6/21</a:t>
            </a:r>
          </a:p>
          <a:p>
            <a:endParaRPr lang="en-US" dirty="0"/>
          </a:p>
        </p:txBody>
      </p:sp>
      <p:pic>
        <p:nvPicPr>
          <p:cNvPr id="6" name="Picture 5">
            <a:extLst>
              <a:ext uri="{FF2B5EF4-FFF2-40B4-BE49-F238E27FC236}">
                <a16:creationId xmlns:a16="http://schemas.microsoft.com/office/drawing/2014/main" id="{5601C82D-21BA-2F4A-9064-DB53D1DC06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4876801"/>
            <a:ext cx="2632675" cy="1981199"/>
          </a:xfrm>
          <a:prstGeom prst="rect">
            <a:avLst/>
          </a:prstGeom>
        </p:spPr>
      </p:pic>
      <p:sp>
        <p:nvSpPr>
          <p:cNvPr id="7" name="TextBox 6">
            <a:extLst>
              <a:ext uri="{FF2B5EF4-FFF2-40B4-BE49-F238E27FC236}">
                <a16:creationId xmlns:a16="http://schemas.microsoft.com/office/drawing/2014/main" id="{375A26F3-2E8B-7348-B910-2C3063871086}"/>
              </a:ext>
            </a:extLst>
          </p:cNvPr>
          <p:cNvSpPr txBox="1"/>
          <p:nvPr/>
        </p:nvSpPr>
        <p:spPr>
          <a:xfrm>
            <a:off x="152400" y="6380717"/>
            <a:ext cx="1495922" cy="369332"/>
          </a:xfrm>
          <a:prstGeom prst="rect">
            <a:avLst/>
          </a:prstGeom>
          <a:noFill/>
        </p:spPr>
        <p:txBody>
          <a:bodyPr wrap="none" rtlCol="0">
            <a:spAutoFit/>
          </a:bodyPr>
          <a:lstStyle/>
          <a:p>
            <a:r>
              <a:rPr lang="en-US" dirty="0"/>
              <a:t>© MLO 2021</a:t>
            </a:r>
          </a:p>
        </p:txBody>
      </p:sp>
      <p:sp>
        <p:nvSpPr>
          <p:cNvPr id="8" name="Slide Number Placeholder 4">
            <a:extLst>
              <a:ext uri="{FF2B5EF4-FFF2-40B4-BE49-F238E27FC236}">
                <a16:creationId xmlns:a16="http://schemas.microsoft.com/office/drawing/2014/main" id="{7EC139A1-2F12-434B-8F61-E7ECA8E2DD07}"/>
              </a:ext>
            </a:extLst>
          </p:cNvPr>
          <p:cNvSpPr>
            <a:spLocks noGrp="1"/>
          </p:cNvSpPr>
          <p:nvPr>
            <p:ph type="sldNum" sz="quarter" idx="12"/>
          </p:nvPr>
        </p:nvSpPr>
        <p:spPr>
          <a:xfrm>
            <a:off x="7897813" y="6275388"/>
            <a:ext cx="990600" cy="365125"/>
          </a:xfrm>
        </p:spPr>
        <p:txBody>
          <a:bodyPr/>
          <a:lstStyle/>
          <a:p>
            <a:fld id="{7F5CE407-6216-4202-80E4-A30DC2F709B2}" type="slidenum">
              <a:rPr lang="en-US" smtClean="0"/>
              <a:t>13</a:t>
            </a:fld>
            <a:endParaRPr lang="en-US"/>
          </a:p>
        </p:txBody>
      </p:sp>
    </p:spTree>
    <p:extLst>
      <p:ext uri="{BB962C8B-B14F-4D97-AF65-F5344CB8AC3E}">
        <p14:creationId xmlns:p14="http://schemas.microsoft.com/office/powerpoint/2010/main" val="1999623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A7956-FB6B-4946-A538-98394EE9FCA9}"/>
              </a:ext>
            </a:extLst>
          </p:cNvPr>
          <p:cNvSpPr>
            <a:spLocks noGrp="1"/>
          </p:cNvSpPr>
          <p:nvPr>
            <p:ph type="title"/>
          </p:nvPr>
        </p:nvSpPr>
        <p:spPr>
          <a:xfrm>
            <a:off x="549275" y="107951"/>
            <a:ext cx="8042275" cy="1035050"/>
          </a:xfrm>
        </p:spPr>
        <p:txBody>
          <a:bodyPr/>
          <a:lstStyle/>
          <a:p>
            <a:r>
              <a:rPr lang="en-US" dirty="0"/>
              <a:t>Standard of Care: Custom</a:t>
            </a:r>
          </a:p>
        </p:txBody>
      </p:sp>
      <p:sp>
        <p:nvSpPr>
          <p:cNvPr id="3" name="Content Placeholder 2">
            <a:extLst>
              <a:ext uri="{FF2B5EF4-FFF2-40B4-BE49-F238E27FC236}">
                <a16:creationId xmlns:a16="http://schemas.microsoft.com/office/drawing/2014/main" id="{8395C352-7B02-834D-9A49-2B51067FCC3F}"/>
              </a:ext>
            </a:extLst>
          </p:cNvPr>
          <p:cNvSpPr>
            <a:spLocks noGrp="1"/>
          </p:cNvSpPr>
          <p:nvPr>
            <p:ph idx="1"/>
          </p:nvPr>
        </p:nvSpPr>
        <p:spPr>
          <a:xfrm>
            <a:off x="549275" y="1143001"/>
            <a:ext cx="8042275" cy="4800599"/>
          </a:xfrm>
        </p:spPr>
        <p:txBody>
          <a:bodyPr/>
          <a:lstStyle/>
          <a:p>
            <a:r>
              <a:rPr lang="en-US" dirty="0"/>
              <a:t>What constitutes a “reasonable” AI system?</a:t>
            </a:r>
          </a:p>
          <a:p>
            <a:pPr lvl="1"/>
            <a:r>
              <a:rPr lang="en-US" dirty="0"/>
              <a:t>Could AI ever be anything </a:t>
            </a:r>
            <a:r>
              <a:rPr lang="en-US" b="1" dirty="0"/>
              <a:t>but</a:t>
            </a:r>
            <a:r>
              <a:rPr lang="en-US" dirty="0"/>
              <a:t> reasonable?</a:t>
            </a:r>
          </a:p>
          <a:p>
            <a:r>
              <a:rPr lang="en-US" dirty="0"/>
              <a:t>Higher SOC for a physician using AI?</a:t>
            </a:r>
          </a:p>
          <a:p>
            <a:r>
              <a:rPr lang="en-US" dirty="0"/>
              <a:t>Will AI endanger state standards of care?</a:t>
            </a:r>
          </a:p>
          <a:p>
            <a:r>
              <a:rPr lang="en-US" dirty="0"/>
              <a:t>Would reliance on AI be a defense for the MD?</a:t>
            </a:r>
          </a:p>
          <a:p>
            <a:r>
              <a:rPr lang="en-US" i="1" dirty="0"/>
              <a:t>Res </a:t>
            </a:r>
            <a:r>
              <a:rPr lang="en-US" i="1" dirty="0" err="1"/>
              <a:t>ipsa</a:t>
            </a:r>
            <a:r>
              <a:rPr lang="en-US" dirty="0"/>
              <a:t>?</a:t>
            </a:r>
          </a:p>
          <a:p>
            <a:pPr lvl="1"/>
            <a:r>
              <a:rPr lang="en-US" i="1" dirty="0"/>
              <a:t>Nelson v. AA</a:t>
            </a:r>
            <a:r>
              <a:rPr lang="en-US" dirty="0"/>
              <a:t>, 70 Cal. </a:t>
            </a:r>
            <a:r>
              <a:rPr lang="en-US" dirty="0" err="1"/>
              <a:t>Rptr</a:t>
            </a:r>
            <a:r>
              <a:rPr lang="en-US" dirty="0"/>
              <a:t>. 33 (Cal. Ct. App. 1968) (auto pilot)</a:t>
            </a:r>
          </a:p>
          <a:p>
            <a:endParaRPr lang="en-US" dirty="0"/>
          </a:p>
        </p:txBody>
      </p:sp>
      <p:pic>
        <p:nvPicPr>
          <p:cNvPr id="6" name="Picture 5">
            <a:extLst>
              <a:ext uri="{FF2B5EF4-FFF2-40B4-BE49-F238E27FC236}">
                <a16:creationId xmlns:a16="http://schemas.microsoft.com/office/drawing/2014/main" id="{F9205AA1-E8FD-874C-8205-20A81EF1DF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5072" y="5170267"/>
            <a:ext cx="1291728" cy="1687733"/>
          </a:xfrm>
          <a:prstGeom prst="rect">
            <a:avLst/>
          </a:prstGeom>
        </p:spPr>
      </p:pic>
      <p:sp>
        <p:nvSpPr>
          <p:cNvPr id="7" name="TextBox 6">
            <a:extLst>
              <a:ext uri="{FF2B5EF4-FFF2-40B4-BE49-F238E27FC236}">
                <a16:creationId xmlns:a16="http://schemas.microsoft.com/office/drawing/2014/main" id="{FA5E0A42-5810-4041-92A7-6DA00F2FD6B6}"/>
              </a:ext>
            </a:extLst>
          </p:cNvPr>
          <p:cNvSpPr txBox="1"/>
          <p:nvPr/>
        </p:nvSpPr>
        <p:spPr>
          <a:xfrm>
            <a:off x="36786" y="6380717"/>
            <a:ext cx="1495922" cy="369332"/>
          </a:xfrm>
          <a:prstGeom prst="rect">
            <a:avLst/>
          </a:prstGeom>
          <a:noFill/>
        </p:spPr>
        <p:txBody>
          <a:bodyPr wrap="none" rtlCol="0">
            <a:spAutoFit/>
          </a:bodyPr>
          <a:lstStyle/>
          <a:p>
            <a:r>
              <a:rPr lang="en-US" dirty="0"/>
              <a:t>© MLO 2021</a:t>
            </a:r>
          </a:p>
        </p:txBody>
      </p:sp>
      <p:sp>
        <p:nvSpPr>
          <p:cNvPr id="8" name="Slide Number Placeholder 4">
            <a:extLst>
              <a:ext uri="{FF2B5EF4-FFF2-40B4-BE49-F238E27FC236}">
                <a16:creationId xmlns:a16="http://schemas.microsoft.com/office/drawing/2014/main" id="{00454877-0146-A746-A4DE-E89FE8A0F93D}"/>
              </a:ext>
            </a:extLst>
          </p:cNvPr>
          <p:cNvSpPr>
            <a:spLocks noGrp="1"/>
          </p:cNvSpPr>
          <p:nvPr>
            <p:ph type="sldNum" sz="quarter" idx="12"/>
          </p:nvPr>
        </p:nvSpPr>
        <p:spPr>
          <a:xfrm>
            <a:off x="7897813" y="6275388"/>
            <a:ext cx="990600" cy="365125"/>
          </a:xfrm>
        </p:spPr>
        <p:txBody>
          <a:bodyPr/>
          <a:lstStyle/>
          <a:p>
            <a:fld id="{7F5CE407-6216-4202-80E4-A30DC2F709B2}" type="slidenum">
              <a:rPr lang="en-US" smtClean="0"/>
              <a:t>14</a:t>
            </a:fld>
            <a:endParaRPr lang="en-US"/>
          </a:p>
        </p:txBody>
      </p:sp>
    </p:spTree>
    <p:extLst>
      <p:ext uri="{BB962C8B-B14F-4D97-AF65-F5344CB8AC3E}">
        <p14:creationId xmlns:p14="http://schemas.microsoft.com/office/powerpoint/2010/main" val="2097345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63B8-C7BD-F841-821A-52F81C930F3A}"/>
              </a:ext>
            </a:extLst>
          </p:cNvPr>
          <p:cNvSpPr>
            <a:spLocks noGrp="1"/>
          </p:cNvSpPr>
          <p:nvPr>
            <p:ph type="title"/>
          </p:nvPr>
        </p:nvSpPr>
        <p:spPr>
          <a:xfrm>
            <a:off x="549275" y="107951"/>
            <a:ext cx="8042275" cy="958850"/>
          </a:xfrm>
        </p:spPr>
        <p:txBody>
          <a:bodyPr/>
          <a:lstStyle/>
          <a:p>
            <a:pPr algn="l"/>
            <a:r>
              <a:rPr lang="en-US" dirty="0"/>
              <a:t>Foreseeability</a:t>
            </a:r>
          </a:p>
        </p:txBody>
      </p:sp>
      <p:sp>
        <p:nvSpPr>
          <p:cNvPr id="3" name="Content Placeholder 2">
            <a:extLst>
              <a:ext uri="{FF2B5EF4-FFF2-40B4-BE49-F238E27FC236}">
                <a16:creationId xmlns:a16="http://schemas.microsoft.com/office/drawing/2014/main" id="{D3386785-8EA3-B74E-8A1F-4BD5902BC157}"/>
              </a:ext>
            </a:extLst>
          </p:cNvPr>
          <p:cNvSpPr>
            <a:spLocks noGrp="1"/>
          </p:cNvSpPr>
          <p:nvPr>
            <p:ph idx="1"/>
          </p:nvPr>
        </p:nvSpPr>
        <p:spPr>
          <a:xfrm>
            <a:off x="549275" y="1523999"/>
            <a:ext cx="8339138" cy="5116513"/>
          </a:xfrm>
        </p:spPr>
        <p:txBody>
          <a:bodyPr/>
          <a:lstStyle/>
          <a:p>
            <a:r>
              <a:rPr lang="en-US" dirty="0"/>
              <a:t>Law expects actor to take reasonable steps to reduce the risk of </a:t>
            </a:r>
            <a:r>
              <a:rPr lang="en-US" b="1" dirty="0"/>
              <a:t>foreseeable</a:t>
            </a:r>
            <a:r>
              <a:rPr lang="en-US" dirty="0"/>
              <a:t> harms</a:t>
            </a:r>
          </a:p>
          <a:p>
            <a:r>
              <a:rPr lang="en-US" dirty="0"/>
              <a:t>Software developer cannot predict how </a:t>
            </a:r>
            <a:r>
              <a:rPr lang="en-US" b="1" dirty="0"/>
              <a:t>unsupervised</a:t>
            </a:r>
            <a:r>
              <a:rPr lang="en-US" dirty="0"/>
              <a:t> AI will solve the tasks and problems it encounters</a:t>
            </a:r>
          </a:p>
          <a:p>
            <a:pPr lvl="1"/>
            <a:r>
              <a:rPr lang="en-US" dirty="0"/>
              <a:t>Machine </a:t>
            </a:r>
            <a:r>
              <a:rPr lang="en-US" b="1" dirty="0"/>
              <a:t>teaches itself </a:t>
            </a:r>
            <a:r>
              <a:rPr lang="en-US" dirty="0"/>
              <a:t>how to solve problems in </a:t>
            </a:r>
            <a:r>
              <a:rPr lang="en-US" b="1" dirty="0"/>
              <a:t>unpredictable ways</a:t>
            </a:r>
          </a:p>
          <a:p>
            <a:pPr lvl="1"/>
            <a:r>
              <a:rPr lang="en-US" dirty="0"/>
              <a:t>No one knows exactly what factors go into the AI system’s decisions</a:t>
            </a:r>
          </a:p>
          <a:p>
            <a:pPr lvl="2"/>
            <a:r>
              <a:rPr lang="en-US" dirty="0"/>
              <a:t>The </a:t>
            </a:r>
            <a:r>
              <a:rPr lang="en-US" dirty="0" err="1"/>
              <a:t>unforeseeability</a:t>
            </a:r>
            <a:r>
              <a:rPr lang="en-US" dirty="0"/>
              <a:t> of AI decisions is foreseeable</a:t>
            </a:r>
          </a:p>
          <a:p>
            <a:r>
              <a:rPr lang="en-US" dirty="0"/>
              <a:t>AI's solution may not have been foreseeable to a human -- even the human who designed the AI</a:t>
            </a:r>
          </a:p>
          <a:p>
            <a:pPr lvl="1"/>
            <a:r>
              <a:rPr lang="en-US" b="1" dirty="0"/>
              <a:t>Does that defeat a claim of duty?</a:t>
            </a:r>
          </a:p>
        </p:txBody>
      </p:sp>
      <p:pic>
        <p:nvPicPr>
          <p:cNvPr id="6" name="Picture 5">
            <a:extLst>
              <a:ext uri="{FF2B5EF4-FFF2-40B4-BE49-F238E27FC236}">
                <a16:creationId xmlns:a16="http://schemas.microsoft.com/office/drawing/2014/main" id="{4CD70591-5628-EB4F-8E91-A820EED630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3822" y="0"/>
            <a:ext cx="2540000" cy="1377950"/>
          </a:xfrm>
          <a:prstGeom prst="rect">
            <a:avLst/>
          </a:prstGeom>
        </p:spPr>
      </p:pic>
      <p:sp>
        <p:nvSpPr>
          <p:cNvPr id="7" name="TextBox 6">
            <a:extLst>
              <a:ext uri="{FF2B5EF4-FFF2-40B4-BE49-F238E27FC236}">
                <a16:creationId xmlns:a16="http://schemas.microsoft.com/office/drawing/2014/main" id="{1863E671-B19B-454C-BA21-48756B27D12E}"/>
              </a:ext>
            </a:extLst>
          </p:cNvPr>
          <p:cNvSpPr txBox="1"/>
          <p:nvPr/>
        </p:nvSpPr>
        <p:spPr>
          <a:xfrm>
            <a:off x="0" y="6488668"/>
            <a:ext cx="1495922" cy="369332"/>
          </a:xfrm>
          <a:prstGeom prst="rect">
            <a:avLst/>
          </a:prstGeom>
          <a:noFill/>
        </p:spPr>
        <p:txBody>
          <a:bodyPr wrap="none" rtlCol="0">
            <a:spAutoFit/>
          </a:bodyPr>
          <a:lstStyle/>
          <a:p>
            <a:r>
              <a:rPr lang="en-US" dirty="0"/>
              <a:t>© MLO 2021</a:t>
            </a:r>
          </a:p>
        </p:txBody>
      </p:sp>
      <p:sp>
        <p:nvSpPr>
          <p:cNvPr id="8" name="Slide Number Placeholder 4">
            <a:extLst>
              <a:ext uri="{FF2B5EF4-FFF2-40B4-BE49-F238E27FC236}">
                <a16:creationId xmlns:a16="http://schemas.microsoft.com/office/drawing/2014/main" id="{21826386-3B09-8D47-ACE7-AA2677BB71A0}"/>
              </a:ext>
            </a:extLst>
          </p:cNvPr>
          <p:cNvSpPr>
            <a:spLocks noGrp="1"/>
          </p:cNvSpPr>
          <p:nvPr>
            <p:ph type="sldNum" sz="quarter" idx="12"/>
          </p:nvPr>
        </p:nvSpPr>
        <p:spPr>
          <a:xfrm>
            <a:off x="7897813" y="6275388"/>
            <a:ext cx="990600" cy="365125"/>
          </a:xfrm>
        </p:spPr>
        <p:txBody>
          <a:bodyPr/>
          <a:lstStyle/>
          <a:p>
            <a:fld id="{7F5CE407-6216-4202-80E4-A30DC2F709B2}" type="slidenum">
              <a:rPr lang="en-US" smtClean="0"/>
              <a:t>15</a:t>
            </a:fld>
            <a:endParaRPr lang="en-US"/>
          </a:p>
        </p:txBody>
      </p:sp>
    </p:spTree>
    <p:extLst>
      <p:ext uri="{BB962C8B-B14F-4D97-AF65-F5344CB8AC3E}">
        <p14:creationId xmlns:p14="http://schemas.microsoft.com/office/powerpoint/2010/main" val="4069861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51520-12FA-CB47-A4B3-BFA06BC82566}"/>
              </a:ext>
            </a:extLst>
          </p:cNvPr>
          <p:cNvSpPr>
            <a:spLocks noGrp="1"/>
          </p:cNvSpPr>
          <p:nvPr>
            <p:ph type="title"/>
          </p:nvPr>
        </p:nvSpPr>
        <p:spPr>
          <a:xfrm>
            <a:off x="549275" y="107951"/>
            <a:ext cx="8042275" cy="958850"/>
          </a:xfrm>
        </p:spPr>
        <p:txBody>
          <a:bodyPr/>
          <a:lstStyle/>
          <a:p>
            <a:r>
              <a:rPr lang="en-US" dirty="0"/>
              <a:t>Liability for </a:t>
            </a:r>
            <a:r>
              <a:rPr lang="en-US" b="1" dirty="0"/>
              <a:t>Pushing</a:t>
            </a:r>
            <a:r>
              <a:rPr lang="en-US" dirty="0"/>
              <a:t> AI?</a:t>
            </a:r>
          </a:p>
        </p:txBody>
      </p:sp>
      <p:sp>
        <p:nvSpPr>
          <p:cNvPr id="3" name="Content Placeholder 2">
            <a:extLst>
              <a:ext uri="{FF2B5EF4-FFF2-40B4-BE49-F238E27FC236}">
                <a16:creationId xmlns:a16="http://schemas.microsoft.com/office/drawing/2014/main" id="{62343A3E-2158-6B42-9C67-8058EF3F5FD7}"/>
              </a:ext>
            </a:extLst>
          </p:cNvPr>
          <p:cNvSpPr>
            <a:spLocks noGrp="1"/>
          </p:cNvSpPr>
          <p:nvPr>
            <p:ph idx="1"/>
          </p:nvPr>
        </p:nvSpPr>
        <p:spPr>
          <a:xfrm>
            <a:off x="381000" y="1219200"/>
            <a:ext cx="8507413" cy="4724400"/>
          </a:xfrm>
        </p:spPr>
        <p:txBody>
          <a:bodyPr/>
          <a:lstStyle/>
          <a:p>
            <a:r>
              <a:rPr lang="en-US" dirty="0"/>
              <a:t>Hospitals: large investments in robotic systems, e.g. </a:t>
            </a:r>
          </a:p>
          <a:p>
            <a:pPr lvl="1"/>
            <a:r>
              <a:rPr lang="en-US" dirty="0"/>
              <a:t>Procedures more expensive</a:t>
            </a:r>
          </a:p>
          <a:p>
            <a:pPr lvl="1"/>
            <a:r>
              <a:rPr lang="en-US" dirty="0"/>
              <a:t>By shifting resident teaching time from standard laparoscopy to robotic surgery, we may produce “high-cost” surgeons whom insurers will penalize</a:t>
            </a:r>
          </a:p>
          <a:p>
            <a:r>
              <a:rPr lang="en-US" dirty="0"/>
              <a:t>Damage to doctor-patient relationship?</a:t>
            </a:r>
          </a:p>
          <a:p>
            <a:pPr lvl="1"/>
            <a:r>
              <a:rPr lang="en-US" dirty="0"/>
              <a:t>The rapport problem</a:t>
            </a:r>
          </a:p>
          <a:p>
            <a:endParaRPr lang="en-US" dirty="0"/>
          </a:p>
        </p:txBody>
      </p:sp>
      <p:pic>
        <p:nvPicPr>
          <p:cNvPr id="6" name="Picture 5">
            <a:extLst>
              <a:ext uri="{FF2B5EF4-FFF2-40B4-BE49-F238E27FC236}">
                <a16:creationId xmlns:a16="http://schemas.microsoft.com/office/drawing/2014/main" id="{AB174380-1048-4A41-9B1F-F913EF573C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4653485"/>
            <a:ext cx="3886200" cy="1891234"/>
          </a:xfrm>
          <a:prstGeom prst="rect">
            <a:avLst/>
          </a:prstGeom>
        </p:spPr>
      </p:pic>
      <p:sp>
        <p:nvSpPr>
          <p:cNvPr id="7" name="TextBox 6">
            <a:extLst>
              <a:ext uri="{FF2B5EF4-FFF2-40B4-BE49-F238E27FC236}">
                <a16:creationId xmlns:a16="http://schemas.microsoft.com/office/drawing/2014/main" id="{596A9740-9A64-F542-B6BA-0A4148E55EE1}"/>
              </a:ext>
            </a:extLst>
          </p:cNvPr>
          <p:cNvSpPr txBox="1"/>
          <p:nvPr/>
        </p:nvSpPr>
        <p:spPr>
          <a:xfrm>
            <a:off x="34159" y="6380717"/>
            <a:ext cx="1495922" cy="369332"/>
          </a:xfrm>
          <a:prstGeom prst="rect">
            <a:avLst/>
          </a:prstGeom>
          <a:noFill/>
        </p:spPr>
        <p:txBody>
          <a:bodyPr wrap="none" rtlCol="0">
            <a:spAutoFit/>
          </a:bodyPr>
          <a:lstStyle/>
          <a:p>
            <a:r>
              <a:rPr lang="en-US" dirty="0"/>
              <a:t>© MLO 2021</a:t>
            </a:r>
          </a:p>
        </p:txBody>
      </p:sp>
      <p:sp>
        <p:nvSpPr>
          <p:cNvPr id="9" name="Slide Number Placeholder 4">
            <a:extLst>
              <a:ext uri="{FF2B5EF4-FFF2-40B4-BE49-F238E27FC236}">
                <a16:creationId xmlns:a16="http://schemas.microsoft.com/office/drawing/2014/main" id="{0046B73E-C5F6-204A-B47A-395C24F902D3}"/>
              </a:ext>
            </a:extLst>
          </p:cNvPr>
          <p:cNvSpPr>
            <a:spLocks noGrp="1"/>
          </p:cNvSpPr>
          <p:nvPr>
            <p:ph type="sldNum" sz="quarter" idx="12"/>
          </p:nvPr>
        </p:nvSpPr>
        <p:spPr>
          <a:xfrm>
            <a:off x="7897813" y="6275388"/>
            <a:ext cx="990600" cy="365125"/>
          </a:xfrm>
        </p:spPr>
        <p:txBody>
          <a:bodyPr/>
          <a:lstStyle/>
          <a:p>
            <a:fld id="{7F5CE407-6216-4202-80E4-A30DC2F709B2}" type="slidenum">
              <a:rPr lang="en-US" smtClean="0"/>
              <a:t>16</a:t>
            </a:fld>
            <a:endParaRPr lang="en-US"/>
          </a:p>
        </p:txBody>
      </p:sp>
    </p:spTree>
    <p:extLst>
      <p:ext uri="{BB962C8B-B14F-4D97-AF65-F5344CB8AC3E}">
        <p14:creationId xmlns:p14="http://schemas.microsoft.com/office/powerpoint/2010/main" val="803704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C058A-A5DD-2644-8EE8-31BEE7C32F0E}"/>
              </a:ext>
            </a:extLst>
          </p:cNvPr>
          <p:cNvSpPr>
            <a:spLocks noGrp="1"/>
          </p:cNvSpPr>
          <p:nvPr>
            <p:ph type="title"/>
          </p:nvPr>
        </p:nvSpPr>
        <p:spPr>
          <a:xfrm>
            <a:off x="124423" y="107950"/>
            <a:ext cx="8763990" cy="1336675"/>
          </a:xfrm>
        </p:spPr>
        <p:txBody>
          <a:bodyPr/>
          <a:lstStyle/>
          <a:p>
            <a:r>
              <a:rPr lang="en-US" dirty="0"/>
              <a:t>Liability for </a:t>
            </a:r>
            <a:r>
              <a:rPr lang="en-US" b="1" dirty="0"/>
              <a:t>Failing</a:t>
            </a:r>
            <a:r>
              <a:rPr lang="en-US" dirty="0"/>
              <a:t> </a:t>
            </a:r>
            <a:r>
              <a:rPr lang="en-US" b="1" dirty="0"/>
              <a:t>to Use </a:t>
            </a:r>
            <a:r>
              <a:rPr lang="en-US" dirty="0"/>
              <a:t>AI?</a:t>
            </a:r>
          </a:p>
        </p:txBody>
      </p:sp>
      <p:sp>
        <p:nvSpPr>
          <p:cNvPr id="3" name="Content Placeholder 2">
            <a:extLst>
              <a:ext uri="{FF2B5EF4-FFF2-40B4-BE49-F238E27FC236}">
                <a16:creationId xmlns:a16="http://schemas.microsoft.com/office/drawing/2014/main" id="{24F1B4BD-1E5A-5F40-B486-65089F04D57B}"/>
              </a:ext>
            </a:extLst>
          </p:cNvPr>
          <p:cNvSpPr>
            <a:spLocks noGrp="1"/>
          </p:cNvSpPr>
          <p:nvPr>
            <p:ph idx="1"/>
          </p:nvPr>
        </p:nvSpPr>
        <p:spPr/>
        <p:txBody>
          <a:bodyPr/>
          <a:lstStyle/>
          <a:p>
            <a:r>
              <a:rPr lang="en-US" dirty="0"/>
              <a:t>AI may decrease human error caused by a lack of information or experience </a:t>
            </a:r>
          </a:p>
          <a:p>
            <a:r>
              <a:rPr lang="en-US" dirty="0"/>
              <a:t>AI-aided diagnostic systems can weigh more factors than a physician could on his own</a:t>
            </a:r>
          </a:p>
        </p:txBody>
      </p:sp>
      <p:pic>
        <p:nvPicPr>
          <p:cNvPr id="6" name="Picture 5">
            <a:extLst>
              <a:ext uri="{FF2B5EF4-FFF2-40B4-BE49-F238E27FC236}">
                <a16:creationId xmlns:a16="http://schemas.microsoft.com/office/drawing/2014/main" id="{E3F8C1D3-EEF4-A047-8822-589D5D0CDC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1414" y="3825875"/>
            <a:ext cx="2999171" cy="2825750"/>
          </a:xfrm>
          <a:prstGeom prst="rect">
            <a:avLst/>
          </a:prstGeom>
        </p:spPr>
      </p:pic>
      <p:sp>
        <p:nvSpPr>
          <p:cNvPr id="7" name="TextBox 6">
            <a:extLst>
              <a:ext uri="{FF2B5EF4-FFF2-40B4-BE49-F238E27FC236}">
                <a16:creationId xmlns:a16="http://schemas.microsoft.com/office/drawing/2014/main" id="{A7D60470-27A1-F048-A67E-750F387AEB96}"/>
              </a:ext>
            </a:extLst>
          </p:cNvPr>
          <p:cNvSpPr txBox="1"/>
          <p:nvPr/>
        </p:nvSpPr>
        <p:spPr>
          <a:xfrm>
            <a:off x="124423" y="6367580"/>
            <a:ext cx="1495922" cy="369332"/>
          </a:xfrm>
          <a:prstGeom prst="rect">
            <a:avLst/>
          </a:prstGeom>
          <a:noFill/>
        </p:spPr>
        <p:txBody>
          <a:bodyPr wrap="none" rtlCol="0">
            <a:spAutoFit/>
          </a:bodyPr>
          <a:lstStyle/>
          <a:p>
            <a:r>
              <a:rPr lang="en-US" dirty="0"/>
              <a:t>© MLO 2021</a:t>
            </a:r>
          </a:p>
        </p:txBody>
      </p:sp>
      <p:sp>
        <p:nvSpPr>
          <p:cNvPr id="8" name="Slide Number Placeholder 4">
            <a:extLst>
              <a:ext uri="{FF2B5EF4-FFF2-40B4-BE49-F238E27FC236}">
                <a16:creationId xmlns:a16="http://schemas.microsoft.com/office/drawing/2014/main" id="{01C102D2-1E69-824B-8285-F83F26652AAF}"/>
              </a:ext>
            </a:extLst>
          </p:cNvPr>
          <p:cNvSpPr>
            <a:spLocks noGrp="1"/>
          </p:cNvSpPr>
          <p:nvPr>
            <p:ph type="sldNum" sz="quarter" idx="12"/>
          </p:nvPr>
        </p:nvSpPr>
        <p:spPr>
          <a:xfrm>
            <a:off x="7897813" y="6275388"/>
            <a:ext cx="990600" cy="365125"/>
          </a:xfrm>
        </p:spPr>
        <p:txBody>
          <a:bodyPr/>
          <a:lstStyle/>
          <a:p>
            <a:fld id="{7F5CE407-6216-4202-80E4-A30DC2F709B2}" type="slidenum">
              <a:rPr lang="en-US" smtClean="0"/>
              <a:t>17</a:t>
            </a:fld>
            <a:endParaRPr lang="en-US"/>
          </a:p>
        </p:txBody>
      </p:sp>
    </p:spTree>
    <p:extLst>
      <p:ext uri="{BB962C8B-B14F-4D97-AF65-F5344CB8AC3E}">
        <p14:creationId xmlns:p14="http://schemas.microsoft.com/office/powerpoint/2010/main" val="4120452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EBB2-B1F3-E14C-852F-E70BA412DF5E}"/>
              </a:ext>
            </a:extLst>
          </p:cNvPr>
          <p:cNvSpPr>
            <a:spLocks noGrp="1"/>
          </p:cNvSpPr>
          <p:nvPr>
            <p:ph type="title"/>
          </p:nvPr>
        </p:nvSpPr>
        <p:spPr/>
        <p:txBody>
          <a:bodyPr/>
          <a:lstStyle/>
          <a:p>
            <a:r>
              <a:rPr lang="en-US" dirty="0"/>
              <a:t>Experts</a:t>
            </a:r>
          </a:p>
        </p:txBody>
      </p:sp>
      <p:sp>
        <p:nvSpPr>
          <p:cNvPr id="3" name="Content Placeholder 2">
            <a:extLst>
              <a:ext uri="{FF2B5EF4-FFF2-40B4-BE49-F238E27FC236}">
                <a16:creationId xmlns:a16="http://schemas.microsoft.com/office/drawing/2014/main" id="{36C23838-204A-6B47-BD9E-81624A7E6602}"/>
              </a:ext>
            </a:extLst>
          </p:cNvPr>
          <p:cNvSpPr>
            <a:spLocks noGrp="1"/>
          </p:cNvSpPr>
          <p:nvPr>
            <p:ph idx="1"/>
          </p:nvPr>
        </p:nvSpPr>
        <p:spPr>
          <a:xfrm>
            <a:off x="264458" y="1752600"/>
            <a:ext cx="8879542" cy="4191000"/>
          </a:xfrm>
        </p:spPr>
        <p:txBody>
          <a:bodyPr>
            <a:normAutofit/>
          </a:bodyPr>
          <a:lstStyle/>
          <a:p>
            <a:r>
              <a:rPr lang="en-US" dirty="0"/>
              <a:t>MD who had performed many robotic surgeries not qualified on causation for want of </a:t>
            </a:r>
            <a:r>
              <a:rPr lang="en-US" b="1" dirty="0"/>
              <a:t>programming </a:t>
            </a:r>
            <a:r>
              <a:rPr lang="en-US" dirty="0"/>
              <a:t>expertise</a:t>
            </a:r>
            <a:r>
              <a:rPr lang="en-US" b="1" dirty="0"/>
              <a:t>  </a:t>
            </a:r>
          </a:p>
          <a:p>
            <a:pPr lvl="1"/>
            <a:r>
              <a:rPr lang="en-US" i="1" dirty="0" err="1"/>
              <a:t>Mracek</a:t>
            </a:r>
            <a:r>
              <a:rPr lang="en-US" i="1" dirty="0"/>
              <a:t> v. Bryn </a:t>
            </a:r>
            <a:r>
              <a:rPr lang="en-US" i="1" dirty="0" err="1"/>
              <a:t>Mawr</a:t>
            </a:r>
            <a:r>
              <a:rPr lang="en-US" i="1" dirty="0"/>
              <a:t> Hospital</a:t>
            </a:r>
            <a:r>
              <a:rPr lang="en-US" dirty="0"/>
              <a:t>, 363 F. </a:t>
            </a:r>
            <a:r>
              <a:rPr lang="en-US" dirty="0" err="1"/>
              <a:t>App'x</a:t>
            </a:r>
            <a:r>
              <a:rPr lang="en-US" dirty="0"/>
              <a:t>. 925, 926 (</a:t>
            </a:r>
            <a:r>
              <a:rPr lang="en-US" b="1" dirty="0"/>
              <a:t>3d Cir</a:t>
            </a:r>
            <a:r>
              <a:rPr lang="en-US" dirty="0"/>
              <a:t>. 2010)(ED complicating robotic prostatectomy)</a:t>
            </a:r>
          </a:p>
          <a:p>
            <a:r>
              <a:rPr lang="en-US" dirty="0"/>
              <a:t>Trial court: Cardiologist not qualified to testify on weight loss drug combo that proprietary software package recommended b/c doc not a </a:t>
            </a:r>
            <a:r>
              <a:rPr lang="en-US" b="1" dirty="0"/>
              <a:t>software</a:t>
            </a:r>
            <a:r>
              <a:rPr lang="en-US" dirty="0"/>
              <a:t> expert</a:t>
            </a:r>
          </a:p>
          <a:p>
            <a:pPr lvl="1"/>
            <a:r>
              <a:rPr lang="en-US" i="1" dirty="0" err="1"/>
              <a:t>Skounakis</a:t>
            </a:r>
            <a:r>
              <a:rPr lang="en-US" i="1" dirty="0"/>
              <a:t> v. </a:t>
            </a:r>
            <a:r>
              <a:rPr lang="en-US" i="1" dirty="0" err="1"/>
              <a:t>Sotillo</a:t>
            </a:r>
            <a:r>
              <a:rPr lang="en-US" i="1" dirty="0"/>
              <a:t> </a:t>
            </a:r>
            <a:r>
              <a:rPr lang="fr" dirty="0"/>
              <a:t>A-2403-15T2 (</a:t>
            </a:r>
            <a:r>
              <a:rPr lang="fr" b="1" dirty="0"/>
              <a:t>N.J. Super. Ct</a:t>
            </a:r>
            <a:r>
              <a:rPr lang="fr" dirty="0"/>
              <a:t>. App. Div.</a:t>
            </a:r>
            <a:r>
              <a:rPr lang="fr" i="1" dirty="0"/>
              <a:t> </a:t>
            </a:r>
            <a:r>
              <a:rPr lang="fr" dirty="0"/>
              <a:t>Mar. 19, 2018)</a:t>
            </a:r>
            <a:r>
              <a:rPr lang="en-US" dirty="0"/>
              <a:t> (on appeal, </a:t>
            </a:r>
            <a:r>
              <a:rPr lang="en-US" b="1" dirty="0"/>
              <a:t>reversed</a:t>
            </a:r>
            <a:r>
              <a:rPr lang="en-US" dirty="0"/>
              <a:t>)</a:t>
            </a:r>
          </a:p>
        </p:txBody>
      </p:sp>
      <p:sp>
        <p:nvSpPr>
          <p:cNvPr id="5" name="Slide Number Placeholder 4">
            <a:extLst>
              <a:ext uri="{FF2B5EF4-FFF2-40B4-BE49-F238E27FC236}">
                <a16:creationId xmlns:a16="http://schemas.microsoft.com/office/drawing/2014/main" id="{7369FAFC-6AEC-244F-BCF3-E0B58D332BBF}"/>
              </a:ext>
            </a:extLst>
          </p:cNvPr>
          <p:cNvSpPr>
            <a:spLocks noGrp="1"/>
          </p:cNvSpPr>
          <p:nvPr>
            <p:ph type="sldNum" sz="quarter" idx="12"/>
          </p:nvPr>
        </p:nvSpPr>
        <p:spPr/>
        <p:txBody>
          <a:bodyPr/>
          <a:lstStyle/>
          <a:p>
            <a:fld id="{7F5CE407-6216-4202-80E4-A30DC2F709B2}" type="slidenum">
              <a:rPr lang="en-US" smtClean="0"/>
              <a:t>18</a:t>
            </a:fld>
            <a:endParaRPr lang="en-US"/>
          </a:p>
        </p:txBody>
      </p:sp>
      <p:pic>
        <p:nvPicPr>
          <p:cNvPr id="7" name="Picture 6">
            <a:extLst>
              <a:ext uri="{FF2B5EF4-FFF2-40B4-BE49-F238E27FC236}">
                <a16:creationId xmlns:a16="http://schemas.microsoft.com/office/drawing/2014/main" id="{A20BD411-4657-1247-8A41-DD5E407790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3538" y="0"/>
            <a:ext cx="2430462" cy="1414747"/>
          </a:xfrm>
          <a:prstGeom prst="rect">
            <a:avLst/>
          </a:prstGeom>
        </p:spPr>
      </p:pic>
      <p:sp>
        <p:nvSpPr>
          <p:cNvPr id="8" name="Footer Placeholder 7">
            <a:extLst>
              <a:ext uri="{FF2B5EF4-FFF2-40B4-BE49-F238E27FC236}">
                <a16:creationId xmlns:a16="http://schemas.microsoft.com/office/drawing/2014/main" id="{FDE6BC12-20D7-B348-9E77-DF8C7404BF39}"/>
              </a:ext>
            </a:extLst>
          </p:cNvPr>
          <p:cNvSpPr txBox="1">
            <a:spLocks noGrp="1"/>
          </p:cNvSpPr>
          <p:nvPr>
            <p:ph type="ftr" sz="quarter" idx="11"/>
          </p:nvPr>
        </p:nvSpPr>
        <p:spPr>
          <a:xfrm>
            <a:off x="265113" y="6275388"/>
            <a:ext cx="1495922" cy="369332"/>
          </a:xfrm>
          <a:prstGeom prst="rect">
            <a:avLst/>
          </a:prstGeom>
          <a:noFill/>
        </p:spPr>
        <p:txBody>
          <a:bodyPr wrap="none" rtlCol="0">
            <a:spAutoFit/>
          </a:bodyPr>
          <a:lstStyle/>
          <a:p>
            <a:r>
              <a:rPr lang="en-US" dirty="0"/>
              <a:t>© MLO 2021</a:t>
            </a:r>
          </a:p>
        </p:txBody>
      </p:sp>
    </p:spTree>
    <p:extLst>
      <p:ext uri="{BB962C8B-B14F-4D97-AF65-F5344CB8AC3E}">
        <p14:creationId xmlns:p14="http://schemas.microsoft.com/office/powerpoint/2010/main" val="2783538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6E91-6098-E04F-B4C4-43622852144F}"/>
              </a:ext>
            </a:extLst>
          </p:cNvPr>
          <p:cNvSpPr>
            <a:spLocks noGrp="1"/>
          </p:cNvSpPr>
          <p:nvPr>
            <p:ph type="title"/>
          </p:nvPr>
        </p:nvSpPr>
        <p:spPr/>
        <p:txBody>
          <a:bodyPr/>
          <a:lstStyle/>
          <a:p>
            <a:r>
              <a:rPr lang="en-US" dirty="0"/>
              <a:t>Agency</a:t>
            </a:r>
          </a:p>
        </p:txBody>
      </p:sp>
      <p:sp>
        <p:nvSpPr>
          <p:cNvPr id="3" name="Content Placeholder 2">
            <a:extLst>
              <a:ext uri="{FF2B5EF4-FFF2-40B4-BE49-F238E27FC236}">
                <a16:creationId xmlns:a16="http://schemas.microsoft.com/office/drawing/2014/main" id="{7E2324CC-0F43-5445-A3C9-4A2D7C3DF8E2}"/>
              </a:ext>
            </a:extLst>
          </p:cNvPr>
          <p:cNvSpPr>
            <a:spLocks noGrp="1"/>
          </p:cNvSpPr>
          <p:nvPr>
            <p:ph idx="1"/>
          </p:nvPr>
        </p:nvSpPr>
        <p:spPr>
          <a:xfrm>
            <a:off x="549275" y="1600200"/>
            <a:ext cx="8042276" cy="4675467"/>
          </a:xfrm>
        </p:spPr>
        <p:txBody>
          <a:bodyPr>
            <a:normAutofit/>
          </a:bodyPr>
          <a:lstStyle/>
          <a:p>
            <a:r>
              <a:rPr lang="en-US" dirty="0"/>
              <a:t>Is AI more like an employee or an independent contractor, or more like a machine?</a:t>
            </a:r>
          </a:p>
          <a:p>
            <a:r>
              <a:rPr lang="en-US" dirty="0"/>
              <a:t>Problems with agency theory:</a:t>
            </a:r>
          </a:p>
          <a:p>
            <a:pPr lvl="1"/>
            <a:r>
              <a:rPr lang="en-US" dirty="0"/>
              <a:t>Agent and principal must voluntarily </a:t>
            </a:r>
            <a:r>
              <a:rPr lang="en-US" b="1" dirty="0"/>
              <a:t>consent</a:t>
            </a:r>
            <a:r>
              <a:rPr lang="en-US" dirty="0"/>
              <a:t> to establish agency relationship </a:t>
            </a:r>
          </a:p>
          <a:p>
            <a:pPr lvl="1"/>
            <a:r>
              <a:rPr lang="en-US" dirty="0"/>
              <a:t>AI:</a:t>
            </a:r>
          </a:p>
          <a:p>
            <a:pPr lvl="2"/>
            <a:r>
              <a:rPr lang="en-US" dirty="0"/>
              <a:t>No ability to negotiate the scope of authorization</a:t>
            </a:r>
          </a:p>
          <a:p>
            <a:pPr lvl="2"/>
            <a:r>
              <a:rPr lang="en-US" dirty="0"/>
              <a:t>Cannot dissolve agent-principal relationship</a:t>
            </a:r>
          </a:p>
          <a:p>
            <a:pPr lvl="2"/>
            <a:r>
              <a:rPr lang="en-US" dirty="0"/>
              <a:t>Cannot renegotiate its terms</a:t>
            </a:r>
          </a:p>
        </p:txBody>
      </p:sp>
      <p:sp>
        <p:nvSpPr>
          <p:cNvPr id="5" name="Slide Number Placeholder 4">
            <a:extLst>
              <a:ext uri="{FF2B5EF4-FFF2-40B4-BE49-F238E27FC236}">
                <a16:creationId xmlns:a16="http://schemas.microsoft.com/office/drawing/2014/main" id="{FADC7EC8-6B75-AC4D-A03B-FD8B3CBB0A7F}"/>
              </a:ext>
            </a:extLst>
          </p:cNvPr>
          <p:cNvSpPr>
            <a:spLocks noGrp="1"/>
          </p:cNvSpPr>
          <p:nvPr>
            <p:ph type="sldNum" sz="quarter" idx="12"/>
          </p:nvPr>
        </p:nvSpPr>
        <p:spPr/>
        <p:txBody>
          <a:bodyPr/>
          <a:lstStyle/>
          <a:p>
            <a:fld id="{7F5CE407-6216-4202-80E4-A30DC2F709B2}" type="slidenum">
              <a:rPr lang="en-US" smtClean="0"/>
              <a:t>19</a:t>
            </a:fld>
            <a:endParaRPr lang="en-US"/>
          </a:p>
        </p:txBody>
      </p:sp>
      <p:pic>
        <p:nvPicPr>
          <p:cNvPr id="7" name="Picture 6">
            <a:extLst>
              <a:ext uri="{FF2B5EF4-FFF2-40B4-BE49-F238E27FC236}">
                <a16:creationId xmlns:a16="http://schemas.microsoft.com/office/drawing/2014/main" id="{D3F460EA-38FF-E545-843E-86AB149138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2738" y="-20309"/>
            <a:ext cx="2481262" cy="1464841"/>
          </a:xfrm>
          <a:prstGeom prst="rect">
            <a:avLst/>
          </a:prstGeom>
        </p:spPr>
      </p:pic>
      <p:sp>
        <p:nvSpPr>
          <p:cNvPr id="8" name="Footer Placeholder 7">
            <a:extLst>
              <a:ext uri="{FF2B5EF4-FFF2-40B4-BE49-F238E27FC236}">
                <a16:creationId xmlns:a16="http://schemas.microsoft.com/office/drawing/2014/main" id="{E721B8A0-7E91-C84C-8558-FC6E9ADF32BE}"/>
              </a:ext>
            </a:extLst>
          </p:cNvPr>
          <p:cNvSpPr txBox="1">
            <a:spLocks noGrp="1"/>
          </p:cNvSpPr>
          <p:nvPr>
            <p:ph type="ftr" sz="quarter" idx="11"/>
          </p:nvPr>
        </p:nvSpPr>
        <p:spPr>
          <a:xfrm>
            <a:off x="265113" y="6275388"/>
            <a:ext cx="1495922" cy="369332"/>
          </a:xfrm>
          <a:prstGeom prst="rect">
            <a:avLst/>
          </a:prstGeom>
          <a:noFill/>
        </p:spPr>
        <p:txBody>
          <a:bodyPr wrap="none" rtlCol="0">
            <a:spAutoFit/>
          </a:bodyPr>
          <a:lstStyle/>
          <a:p>
            <a:r>
              <a:rPr lang="en-US" dirty="0"/>
              <a:t>© MLO 2021</a:t>
            </a:r>
          </a:p>
        </p:txBody>
      </p:sp>
    </p:spTree>
    <p:extLst>
      <p:ext uri="{BB962C8B-B14F-4D97-AF65-F5344CB8AC3E}">
        <p14:creationId xmlns:p14="http://schemas.microsoft.com/office/powerpoint/2010/main" val="3963932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5463F-86C9-8A47-B419-CDCE3681BADF}"/>
              </a:ext>
            </a:extLst>
          </p:cNvPr>
          <p:cNvSpPr>
            <a:spLocks noGrp="1"/>
          </p:cNvSpPr>
          <p:nvPr>
            <p:ph type="title"/>
          </p:nvPr>
        </p:nvSpPr>
        <p:spPr>
          <a:xfrm>
            <a:off x="549275" y="51636"/>
            <a:ext cx="8042275" cy="853521"/>
          </a:xfrm>
          <a:solidFill>
            <a:schemeClr val="bg1"/>
          </a:solidFill>
        </p:spPr>
        <p:txBody>
          <a:bodyPr/>
          <a:lstStyle/>
          <a:p>
            <a:r>
              <a:rPr lang="en-US" sz="4000" b="1" dirty="0">
                <a:solidFill>
                  <a:srgbClr val="0066CC"/>
                </a:solidFill>
                <a:latin typeface="+mj-lt"/>
                <a:cs typeface="Aharoni" panose="02010803020104030203" pitchFamily="2" charset="-79"/>
              </a:rPr>
              <a:t>Disclaimers: the Speaker</a:t>
            </a:r>
          </a:p>
        </p:txBody>
      </p:sp>
      <p:sp>
        <p:nvSpPr>
          <p:cNvPr id="3" name="Content Placeholder 2">
            <a:extLst>
              <a:ext uri="{FF2B5EF4-FFF2-40B4-BE49-F238E27FC236}">
                <a16:creationId xmlns:a16="http://schemas.microsoft.com/office/drawing/2014/main" id="{873827E4-DFF1-344C-92F4-60C97030D065}"/>
              </a:ext>
            </a:extLst>
          </p:cNvPr>
          <p:cNvSpPr>
            <a:spLocks noGrp="1"/>
          </p:cNvSpPr>
          <p:nvPr>
            <p:ph idx="1"/>
          </p:nvPr>
        </p:nvSpPr>
        <p:spPr>
          <a:xfrm>
            <a:off x="549275" y="1143000"/>
            <a:ext cx="8042276" cy="5300663"/>
          </a:xfrm>
        </p:spPr>
        <p:txBody>
          <a:bodyPr>
            <a:normAutofit fontScale="92500" lnSpcReduction="20000"/>
          </a:bodyPr>
          <a:lstStyle/>
          <a:p>
            <a:r>
              <a:rPr lang="en-US" dirty="0"/>
              <a:t>Speaks neither for any MLO client nor for the sponsors</a:t>
            </a:r>
          </a:p>
          <a:p>
            <a:r>
              <a:rPr lang="en-US" dirty="0"/>
              <a:t>Is neither a technical expert nor an IP lawyer</a:t>
            </a:r>
          </a:p>
          <a:p>
            <a:r>
              <a:rPr lang="en-US" dirty="0"/>
              <a:t>Offers information about the law, not legal advice</a:t>
            </a:r>
          </a:p>
          <a:p>
            <a:r>
              <a:rPr lang="en-US" dirty="0"/>
              <a:t>Labors under a dearth of legal authorities specific to AI</a:t>
            </a:r>
          </a:p>
          <a:p>
            <a:r>
              <a:rPr lang="en-US" dirty="0"/>
              <a:t>Must treat subjects in cursory fashion only</a:t>
            </a:r>
          </a:p>
          <a:p>
            <a:r>
              <a:rPr lang="en-US" dirty="0"/>
              <a:t>Presents theories of liability as illustrations, conceding nothing as to their validity</a:t>
            </a:r>
          </a:p>
          <a:p>
            <a:r>
              <a:rPr lang="en-US" dirty="0"/>
              <a:t>Criticizes no person or entity, nor AI, nor social media</a:t>
            </a:r>
          </a:p>
          <a:p>
            <a:r>
              <a:rPr lang="en-US" dirty="0"/>
              <a:t>Neither creates nor seeks to create an attorney-client relationship with any member of the audience</a:t>
            </a:r>
          </a:p>
          <a:p>
            <a:r>
              <a:rPr lang="en-US" dirty="0"/>
              <a:t>Makes no claim to copyright in clip art</a:t>
            </a:r>
          </a:p>
          <a:p>
            <a:endParaRPr lang="en-US" dirty="0"/>
          </a:p>
        </p:txBody>
      </p:sp>
      <p:sp>
        <p:nvSpPr>
          <p:cNvPr id="5" name="Slide Number Placeholder 4">
            <a:extLst>
              <a:ext uri="{FF2B5EF4-FFF2-40B4-BE49-F238E27FC236}">
                <a16:creationId xmlns:a16="http://schemas.microsoft.com/office/drawing/2014/main" id="{BF0094FB-DBF3-9A45-BE1B-389C0D5089EC}"/>
              </a:ext>
            </a:extLst>
          </p:cNvPr>
          <p:cNvSpPr>
            <a:spLocks noGrp="1"/>
          </p:cNvSpPr>
          <p:nvPr>
            <p:ph type="sldNum" sz="quarter" idx="12"/>
          </p:nvPr>
        </p:nvSpPr>
        <p:spPr/>
        <p:txBody>
          <a:bodyPr/>
          <a:lstStyle/>
          <a:p>
            <a:fld id="{7F5CE407-6216-4202-80E4-A30DC2F709B2}" type="slidenum">
              <a:rPr lang="en-US" smtClean="0"/>
              <a:t>2</a:t>
            </a:fld>
            <a:endParaRPr lang="en-US"/>
          </a:p>
        </p:txBody>
      </p:sp>
      <p:sp>
        <p:nvSpPr>
          <p:cNvPr id="6" name="Footer Placeholder 5">
            <a:extLst>
              <a:ext uri="{FF2B5EF4-FFF2-40B4-BE49-F238E27FC236}">
                <a16:creationId xmlns:a16="http://schemas.microsoft.com/office/drawing/2014/main" id="{9D55F7C7-0C74-9B4D-9D81-FEA3039147A3}"/>
              </a:ext>
            </a:extLst>
          </p:cNvPr>
          <p:cNvSpPr txBox="1">
            <a:spLocks noGrp="1"/>
          </p:cNvSpPr>
          <p:nvPr>
            <p:ph type="ftr" sz="quarter" idx="11"/>
          </p:nvPr>
        </p:nvSpPr>
        <p:spPr>
          <a:xfrm>
            <a:off x="265113" y="6275388"/>
            <a:ext cx="1495922" cy="369332"/>
          </a:xfrm>
          <a:prstGeom prst="rect">
            <a:avLst/>
          </a:prstGeom>
          <a:noFill/>
        </p:spPr>
        <p:txBody>
          <a:bodyPr wrap="none" rtlCol="0">
            <a:spAutoFit/>
          </a:bodyPr>
          <a:lstStyle/>
          <a:p>
            <a:r>
              <a:rPr lang="en-US" dirty="0"/>
              <a:t>© MLO 2021</a:t>
            </a:r>
          </a:p>
        </p:txBody>
      </p:sp>
    </p:spTree>
    <p:extLst>
      <p:ext uri="{BB962C8B-B14F-4D97-AF65-F5344CB8AC3E}">
        <p14:creationId xmlns:p14="http://schemas.microsoft.com/office/powerpoint/2010/main" val="493737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324B-BE87-064E-960D-646E778AC433}"/>
              </a:ext>
            </a:extLst>
          </p:cNvPr>
          <p:cNvSpPr>
            <a:spLocks noGrp="1"/>
          </p:cNvSpPr>
          <p:nvPr>
            <p:ph type="title"/>
          </p:nvPr>
        </p:nvSpPr>
        <p:spPr/>
        <p:txBody>
          <a:bodyPr/>
          <a:lstStyle/>
          <a:p>
            <a:r>
              <a:rPr lang="en-US" dirty="0"/>
              <a:t>Who are the</a:t>
            </a:r>
            <a:br>
              <a:rPr lang="en-US" dirty="0"/>
            </a:br>
            <a:r>
              <a:rPr lang="en-US" dirty="0"/>
              <a:t>Proper Parties Defendant?*</a:t>
            </a:r>
          </a:p>
        </p:txBody>
      </p:sp>
      <p:sp>
        <p:nvSpPr>
          <p:cNvPr id="3" name="Content Placeholder 2">
            <a:extLst>
              <a:ext uri="{FF2B5EF4-FFF2-40B4-BE49-F238E27FC236}">
                <a16:creationId xmlns:a16="http://schemas.microsoft.com/office/drawing/2014/main" id="{57796785-9CC3-5342-9C25-CEF3ED2C6190}"/>
              </a:ext>
            </a:extLst>
          </p:cNvPr>
          <p:cNvSpPr>
            <a:spLocks noGrp="1"/>
          </p:cNvSpPr>
          <p:nvPr>
            <p:ph sz="half" idx="1"/>
          </p:nvPr>
        </p:nvSpPr>
        <p:spPr/>
        <p:txBody>
          <a:bodyPr/>
          <a:lstStyle/>
          <a:p>
            <a:r>
              <a:rPr lang="en-US" dirty="0"/>
              <a:t>Component designer?</a:t>
            </a:r>
          </a:p>
          <a:p>
            <a:r>
              <a:rPr lang="en-US" dirty="0"/>
              <a:t>Medical device company?</a:t>
            </a:r>
          </a:p>
          <a:p>
            <a:r>
              <a:rPr lang="en-US" dirty="0"/>
              <a:t>The owner of the AI’s algorithm?</a:t>
            </a:r>
          </a:p>
          <a:p>
            <a:r>
              <a:rPr lang="en-US" dirty="0"/>
              <a:t>Whoever maintains the product?</a:t>
            </a:r>
          </a:p>
          <a:p>
            <a:r>
              <a:rPr lang="en-US" dirty="0"/>
              <a:t>Physicians and other health care professionals?</a:t>
            </a:r>
          </a:p>
          <a:p>
            <a:endParaRPr lang="en-US" dirty="0"/>
          </a:p>
        </p:txBody>
      </p:sp>
      <p:sp>
        <p:nvSpPr>
          <p:cNvPr id="4" name="Content Placeholder 3">
            <a:extLst>
              <a:ext uri="{FF2B5EF4-FFF2-40B4-BE49-F238E27FC236}">
                <a16:creationId xmlns:a16="http://schemas.microsoft.com/office/drawing/2014/main" id="{2CDB8A85-0361-0047-909E-30E9574F51A3}"/>
              </a:ext>
            </a:extLst>
          </p:cNvPr>
          <p:cNvSpPr>
            <a:spLocks noGrp="1"/>
          </p:cNvSpPr>
          <p:nvPr>
            <p:ph sz="half" idx="2"/>
          </p:nvPr>
        </p:nvSpPr>
        <p:spPr/>
        <p:txBody>
          <a:bodyPr/>
          <a:lstStyle/>
          <a:p>
            <a:r>
              <a:rPr lang="en-US" dirty="0"/>
              <a:t>Hospitals and health care systems?</a:t>
            </a:r>
          </a:p>
          <a:p>
            <a:r>
              <a:rPr lang="en-US" dirty="0"/>
              <a:t>Pharmaceutical companies?</a:t>
            </a:r>
          </a:p>
          <a:p>
            <a:r>
              <a:rPr lang="en-US" dirty="0"/>
              <a:t>Medical schools?</a:t>
            </a:r>
          </a:p>
          <a:p>
            <a:r>
              <a:rPr lang="en-US" dirty="0"/>
              <a:t>Insurers? </a:t>
            </a:r>
          </a:p>
          <a:p>
            <a:r>
              <a:rPr lang="en-US" dirty="0"/>
              <a:t>Regulators?</a:t>
            </a:r>
          </a:p>
          <a:p>
            <a:pPr marL="0" indent="0">
              <a:buNone/>
            </a:pPr>
            <a:endParaRPr lang="en-US" dirty="0"/>
          </a:p>
          <a:p>
            <a:pPr marL="0" indent="0">
              <a:buNone/>
            </a:pPr>
            <a:r>
              <a:rPr lang="en-US" dirty="0"/>
              <a:t>*For me: none of the above!</a:t>
            </a:r>
          </a:p>
        </p:txBody>
      </p:sp>
      <p:sp>
        <p:nvSpPr>
          <p:cNvPr id="5" name="Footer Placeholder 4">
            <a:extLst>
              <a:ext uri="{FF2B5EF4-FFF2-40B4-BE49-F238E27FC236}">
                <a16:creationId xmlns:a16="http://schemas.microsoft.com/office/drawing/2014/main" id="{F54B49C2-C95C-A846-8E51-B9569C8208BC}"/>
              </a:ext>
            </a:extLst>
          </p:cNvPr>
          <p:cNvSpPr>
            <a:spLocks noGrp="1"/>
          </p:cNvSpPr>
          <p:nvPr>
            <p:ph type="ftr" sz="quarter" idx="11"/>
          </p:nvPr>
        </p:nvSpPr>
        <p:spPr>
          <a:xfrm>
            <a:off x="264458" y="6275668"/>
            <a:ext cx="484094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p>
        </p:txBody>
      </p:sp>
      <p:sp>
        <p:nvSpPr>
          <p:cNvPr id="6" name="Slide Number Placeholder 5">
            <a:extLst>
              <a:ext uri="{FF2B5EF4-FFF2-40B4-BE49-F238E27FC236}">
                <a16:creationId xmlns:a16="http://schemas.microsoft.com/office/drawing/2014/main" id="{F7C66960-DDB3-124D-AEFA-EDC488935760}"/>
              </a:ext>
            </a:extLst>
          </p:cNvPr>
          <p:cNvSpPr>
            <a:spLocks noGrp="1"/>
          </p:cNvSpPr>
          <p:nvPr>
            <p:ph type="sldNum" sz="quarter" idx="12"/>
          </p:nvPr>
        </p:nvSpPr>
        <p:spPr/>
        <p:txBody>
          <a:bodyPr/>
          <a:lstStyle/>
          <a:p>
            <a:fld id="{7F5CE407-6216-4202-80E4-A30DC2F709B2}" type="slidenum">
              <a:rPr lang="en-US" smtClean="0"/>
              <a:t>20</a:t>
            </a:fld>
            <a:endParaRPr lang="en-US"/>
          </a:p>
        </p:txBody>
      </p:sp>
      <p:sp>
        <p:nvSpPr>
          <p:cNvPr id="7" name="TextBox 6">
            <a:extLst>
              <a:ext uri="{FF2B5EF4-FFF2-40B4-BE49-F238E27FC236}">
                <a16:creationId xmlns:a16="http://schemas.microsoft.com/office/drawing/2014/main" id="{054CA9E2-749C-8241-87F7-6803CB6FA06F}"/>
              </a:ext>
            </a:extLst>
          </p:cNvPr>
          <p:cNvSpPr txBox="1"/>
          <p:nvPr/>
        </p:nvSpPr>
        <p:spPr>
          <a:xfrm>
            <a:off x="292880" y="6368535"/>
            <a:ext cx="1495922" cy="369332"/>
          </a:xfrm>
          <a:prstGeom prst="rect">
            <a:avLst/>
          </a:prstGeom>
          <a:noFill/>
        </p:spPr>
        <p:txBody>
          <a:bodyPr wrap="none" rtlCol="0">
            <a:spAutoFit/>
          </a:bodyPr>
          <a:lstStyle/>
          <a:p>
            <a:r>
              <a:rPr lang="en-US" dirty="0"/>
              <a:t>© MLO 2021</a:t>
            </a:r>
          </a:p>
        </p:txBody>
      </p:sp>
    </p:spTree>
    <p:extLst>
      <p:ext uri="{BB962C8B-B14F-4D97-AF65-F5344CB8AC3E}">
        <p14:creationId xmlns:p14="http://schemas.microsoft.com/office/powerpoint/2010/main" val="1181649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ADB14-EB7E-6D4E-AB9D-041137FECECA}"/>
              </a:ext>
            </a:extLst>
          </p:cNvPr>
          <p:cNvSpPr>
            <a:spLocks noGrp="1"/>
          </p:cNvSpPr>
          <p:nvPr>
            <p:ph type="title"/>
          </p:nvPr>
        </p:nvSpPr>
        <p:spPr/>
        <p:txBody>
          <a:bodyPr/>
          <a:lstStyle/>
          <a:p>
            <a:r>
              <a:rPr lang="en-US" dirty="0"/>
              <a:t>Conflicts of Interest</a:t>
            </a:r>
          </a:p>
        </p:txBody>
      </p:sp>
      <p:sp>
        <p:nvSpPr>
          <p:cNvPr id="3" name="Content Placeholder 2">
            <a:extLst>
              <a:ext uri="{FF2B5EF4-FFF2-40B4-BE49-F238E27FC236}">
                <a16:creationId xmlns:a16="http://schemas.microsoft.com/office/drawing/2014/main" id="{5A00A416-65B3-8E48-8066-24EA9991EBCB}"/>
              </a:ext>
            </a:extLst>
          </p:cNvPr>
          <p:cNvSpPr>
            <a:spLocks noGrp="1"/>
          </p:cNvSpPr>
          <p:nvPr>
            <p:ph idx="1"/>
          </p:nvPr>
        </p:nvSpPr>
        <p:spPr>
          <a:xfrm>
            <a:off x="549274" y="1600201"/>
            <a:ext cx="8162925" cy="4343400"/>
          </a:xfrm>
        </p:spPr>
        <p:txBody>
          <a:bodyPr/>
          <a:lstStyle/>
          <a:p>
            <a:r>
              <a:rPr lang="en-US" dirty="0"/>
              <a:t>To what extent, if any, did pharma or a device house </a:t>
            </a:r>
            <a:r>
              <a:rPr lang="en-US" b="1" dirty="0"/>
              <a:t>influence</a:t>
            </a:r>
            <a:r>
              <a:rPr lang="en-US" dirty="0"/>
              <a:t> a particular </a:t>
            </a:r>
            <a:r>
              <a:rPr lang="en-US" b="1" dirty="0"/>
              <a:t>algorithm</a:t>
            </a:r>
            <a:r>
              <a:rPr lang="en-US" dirty="0"/>
              <a:t>?</a:t>
            </a:r>
          </a:p>
          <a:p>
            <a:r>
              <a:rPr lang="en-US" dirty="0"/>
              <a:t>Does a company with AI-supported suicide prevention software gain anything from deploying it?</a:t>
            </a:r>
          </a:p>
          <a:p>
            <a:pPr lvl="1"/>
            <a:r>
              <a:rPr lang="en-US" dirty="0"/>
              <a:t>If so, does it matter?</a:t>
            </a:r>
          </a:p>
        </p:txBody>
      </p:sp>
      <p:sp>
        <p:nvSpPr>
          <p:cNvPr id="5" name="Slide Number Placeholder 4">
            <a:extLst>
              <a:ext uri="{FF2B5EF4-FFF2-40B4-BE49-F238E27FC236}">
                <a16:creationId xmlns:a16="http://schemas.microsoft.com/office/drawing/2014/main" id="{6EE819B6-8A23-A941-8976-357F3CF6FC01}"/>
              </a:ext>
            </a:extLst>
          </p:cNvPr>
          <p:cNvSpPr>
            <a:spLocks noGrp="1"/>
          </p:cNvSpPr>
          <p:nvPr>
            <p:ph type="sldNum" sz="quarter" idx="12"/>
          </p:nvPr>
        </p:nvSpPr>
        <p:spPr/>
        <p:txBody>
          <a:bodyPr/>
          <a:lstStyle/>
          <a:p>
            <a:fld id="{7F5CE407-6216-4202-80E4-A30DC2F709B2}" type="slidenum">
              <a:rPr lang="en-US" smtClean="0"/>
              <a:t>21</a:t>
            </a:fld>
            <a:endParaRPr lang="en-US"/>
          </a:p>
        </p:txBody>
      </p:sp>
      <p:pic>
        <p:nvPicPr>
          <p:cNvPr id="6" name="Picture 5">
            <a:extLst>
              <a:ext uri="{FF2B5EF4-FFF2-40B4-BE49-F238E27FC236}">
                <a16:creationId xmlns:a16="http://schemas.microsoft.com/office/drawing/2014/main" id="{43FB7DD5-E98B-5945-9407-469FD668B20D}"/>
              </a:ext>
            </a:extLst>
          </p:cNvPr>
          <p:cNvPicPr>
            <a:picLocks noChangeAspect="1"/>
          </p:cNvPicPr>
          <p:nvPr/>
        </p:nvPicPr>
        <p:blipFill>
          <a:blip r:embed="rId2"/>
          <a:stretch>
            <a:fillRect/>
          </a:stretch>
        </p:blipFill>
        <p:spPr>
          <a:xfrm>
            <a:off x="3380723" y="4495801"/>
            <a:ext cx="1910061" cy="2362200"/>
          </a:xfrm>
          <a:prstGeom prst="rect">
            <a:avLst/>
          </a:prstGeom>
        </p:spPr>
      </p:pic>
      <p:sp>
        <p:nvSpPr>
          <p:cNvPr id="7" name="Footer Placeholder 6">
            <a:extLst>
              <a:ext uri="{FF2B5EF4-FFF2-40B4-BE49-F238E27FC236}">
                <a16:creationId xmlns:a16="http://schemas.microsoft.com/office/drawing/2014/main" id="{1A977730-17F5-9B44-B1AA-19C282B106C1}"/>
              </a:ext>
            </a:extLst>
          </p:cNvPr>
          <p:cNvSpPr txBox="1">
            <a:spLocks noGrp="1"/>
          </p:cNvSpPr>
          <p:nvPr>
            <p:ph type="ftr" sz="quarter" idx="11"/>
          </p:nvPr>
        </p:nvSpPr>
        <p:spPr>
          <a:xfrm>
            <a:off x="265113" y="6275388"/>
            <a:ext cx="1495922" cy="369332"/>
          </a:xfrm>
          <a:prstGeom prst="rect">
            <a:avLst/>
          </a:prstGeom>
          <a:noFill/>
        </p:spPr>
        <p:txBody>
          <a:bodyPr wrap="none" rtlCol="0">
            <a:spAutoFit/>
          </a:bodyPr>
          <a:lstStyle/>
          <a:p>
            <a:r>
              <a:rPr lang="en-US" dirty="0"/>
              <a:t>© MLO 2021</a:t>
            </a:r>
          </a:p>
        </p:txBody>
      </p:sp>
    </p:spTree>
    <p:extLst>
      <p:ext uri="{BB962C8B-B14F-4D97-AF65-F5344CB8AC3E}">
        <p14:creationId xmlns:p14="http://schemas.microsoft.com/office/powerpoint/2010/main" val="2676848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C8B39-1739-2241-9524-493A91E97062}"/>
              </a:ext>
            </a:extLst>
          </p:cNvPr>
          <p:cNvSpPr>
            <a:spLocks noGrp="1"/>
          </p:cNvSpPr>
          <p:nvPr>
            <p:ph type="title"/>
          </p:nvPr>
        </p:nvSpPr>
        <p:spPr>
          <a:xfrm>
            <a:off x="431800" y="107576"/>
            <a:ext cx="8444567" cy="730624"/>
          </a:xfrm>
        </p:spPr>
        <p:txBody>
          <a:bodyPr/>
          <a:lstStyle/>
          <a:p>
            <a:r>
              <a:rPr lang="en-US" dirty="0"/>
              <a:t>Informed Consent: Required?</a:t>
            </a:r>
          </a:p>
        </p:txBody>
      </p:sp>
      <p:sp>
        <p:nvSpPr>
          <p:cNvPr id="3" name="Content Placeholder 2">
            <a:extLst>
              <a:ext uri="{FF2B5EF4-FFF2-40B4-BE49-F238E27FC236}">
                <a16:creationId xmlns:a16="http://schemas.microsoft.com/office/drawing/2014/main" id="{9616CD89-E772-FC49-9EC8-542EF2AB796F}"/>
              </a:ext>
            </a:extLst>
          </p:cNvPr>
          <p:cNvSpPr>
            <a:spLocks noGrp="1"/>
          </p:cNvSpPr>
          <p:nvPr>
            <p:ph idx="1"/>
          </p:nvPr>
        </p:nvSpPr>
        <p:spPr>
          <a:xfrm>
            <a:off x="549275" y="838200"/>
            <a:ext cx="8042276" cy="5549899"/>
          </a:xfrm>
        </p:spPr>
        <p:txBody>
          <a:bodyPr>
            <a:normAutofit fontScale="92500"/>
          </a:bodyPr>
          <a:lstStyle/>
          <a:p>
            <a:r>
              <a:rPr lang="en-US" dirty="0"/>
              <a:t>Must the doctor</a:t>
            </a:r>
          </a:p>
          <a:p>
            <a:pPr lvl="1"/>
            <a:r>
              <a:rPr lang="en-US" dirty="0"/>
              <a:t>Be sufficiently knowledgeable to explain how AI works?</a:t>
            </a:r>
          </a:p>
          <a:p>
            <a:pPr lvl="2"/>
            <a:r>
              <a:rPr lang="en-US" b="1" dirty="0"/>
              <a:t>Black box </a:t>
            </a:r>
            <a:r>
              <a:rPr lang="en-US" dirty="0"/>
              <a:t>problem</a:t>
            </a:r>
          </a:p>
          <a:p>
            <a:pPr lvl="1"/>
            <a:r>
              <a:rPr lang="en-US" dirty="0"/>
              <a:t>Assess whether the AI system was trained on a data set </a:t>
            </a:r>
            <a:r>
              <a:rPr lang="en-US" b="1" dirty="0"/>
              <a:t>representative</a:t>
            </a:r>
            <a:r>
              <a:rPr lang="en-US" dirty="0"/>
              <a:t> of a particular </a:t>
            </a:r>
            <a:r>
              <a:rPr lang="en-US" b="1" dirty="0"/>
              <a:t>patient population</a:t>
            </a:r>
            <a:r>
              <a:rPr lang="en-US" dirty="0"/>
              <a:t>? </a:t>
            </a:r>
          </a:p>
          <a:p>
            <a:pPr lvl="1"/>
            <a:r>
              <a:rPr lang="en-US" dirty="0"/>
              <a:t>Have information about comparative </a:t>
            </a:r>
            <a:r>
              <a:rPr lang="en-US" b="1" dirty="0"/>
              <a:t>predictive accuracy and error rates</a:t>
            </a:r>
            <a:r>
              <a:rPr lang="en-US" dirty="0"/>
              <a:t> of AI system across patient subgroups?</a:t>
            </a:r>
          </a:p>
          <a:p>
            <a:pPr lvl="1"/>
            <a:r>
              <a:rPr lang="en-US" dirty="0"/>
              <a:t>Distinguish between the </a:t>
            </a:r>
            <a:r>
              <a:rPr lang="en-US" b="1" dirty="0"/>
              <a:t>roles</a:t>
            </a:r>
            <a:r>
              <a:rPr lang="en-US" dirty="0"/>
              <a:t> </a:t>
            </a:r>
            <a:r>
              <a:rPr lang="en-US" b="1" dirty="0"/>
              <a:t>human caregivers </a:t>
            </a:r>
            <a:r>
              <a:rPr lang="en-US" dirty="0"/>
              <a:t>and the </a:t>
            </a:r>
            <a:r>
              <a:rPr lang="en-US" b="1" dirty="0"/>
              <a:t>AI system</a:t>
            </a:r>
            <a:r>
              <a:rPr lang="en-US" dirty="0"/>
              <a:t> will play during each part of a procedure?</a:t>
            </a:r>
          </a:p>
          <a:p>
            <a:pPr lvl="1"/>
            <a:r>
              <a:rPr lang="en-US" b="1" dirty="0"/>
              <a:t>Compare</a:t>
            </a:r>
            <a:r>
              <a:rPr lang="en-US" dirty="0"/>
              <a:t> results with AI and human approaches?</a:t>
            </a:r>
          </a:p>
          <a:p>
            <a:pPr lvl="2"/>
            <a:r>
              <a:rPr lang="en-US" dirty="0"/>
              <a:t>What if there are </a:t>
            </a:r>
            <a:r>
              <a:rPr lang="en-US" b="1" dirty="0"/>
              <a:t>no data</a:t>
            </a:r>
            <a:r>
              <a:rPr lang="en-US" dirty="0"/>
              <a:t>?</a:t>
            </a:r>
          </a:p>
          <a:p>
            <a:pPr lvl="2"/>
            <a:r>
              <a:rPr lang="en-US" dirty="0"/>
              <a:t>What if the patient doesn’t want to know?</a:t>
            </a:r>
          </a:p>
          <a:p>
            <a:pPr lvl="1"/>
            <a:r>
              <a:rPr lang="en-US" dirty="0"/>
              <a:t>Disclose AI recommendations he</a:t>
            </a:r>
            <a:r>
              <a:rPr lang="en-US" b="1" dirty="0"/>
              <a:t> disapproves</a:t>
            </a:r>
            <a:r>
              <a:rPr lang="en-US" dirty="0"/>
              <a:t>, or COIs?</a:t>
            </a:r>
          </a:p>
          <a:p>
            <a:endParaRPr lang="en-US" dirty="0"/>
          </a:p>
        </p:txBody>
      </p:sp>
      <p:sp>
        <p:nvSpPr>
          <p:cNvPr id="5" name="Slide Number Placeholder 4">
            <a:extLst>
              <a:ext uri="{FF2B5EF4-FFF2-40B4-BE49-F238E27FC236}">
                <a16:creationId xmlns:a16="http://schemas.microsoft.com/office/drawing/2014/main" id="{C351F591-B95D-4F4D-A6E1-DA95689EA5B9}"/>
              </a:ext>
            </a:extLst>
          </p:cNvPr>
          <p:cNvSpPr>
            <a:spLocks noGrp="1"/>
          </p:cNvSpPr>
          <p:nvPr>
            <p:ph type="sldNum" sz="quarter" idx="12"/>
          </p:nvPr>
        </p:nvSpPr>
        <p:spPr/>
        <p:txBody>
          <a:bodyPr/>
          <a:lstStyle/>
          <a:p>
            <a:fld id="{7F5CE407-6216-4202-80E4-A30DC2F709B2}" type="slidenum">
              <a:rPr lang="en-US" smtClean="0"/>
              <a:t>22</a:t>
            </a:fld>
            <a:endParaRPr lang="en-US"/>
          </a:p>
        </p:txBody>
      </p:sp>
      <p:pic>
        <p:nvPicPr>
          <p:cNvPr id="7" name="Picture 6">
            <a:extLst>
              <a:ext uri="{FF2B5EF4-FFF2-40B4-BE49-F238E27FC236}">
                <a16:creationId xmlns:a16="http://schemas.microsoft.com/office/drawing/2014/main" id="{EC7114F4-3428-334D-9427-AA67F9816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6085" y="4114800"/>
            <a:ext cx="1264472" cy="936425"/>
          </a:xfrm>
          <a:prstGeom prst="rect">
            <a:avLst/>
          </a:prstGeom>
        </p:spPr>
      </p:pic>
      <p:sp>
        <p:nvSpPr>
          <p:cNvPr id="8" name="Footer Placeholder 7">
            <a:extLst>
              <a:ext uri="{FF2B5EF4-FFF2-40B4-BE49-F238E27FC236}">
                <a16:creationId xmlns:a16="http://schemas.microsoft.com/office/drawing/2014/main" id="{6B3A9D9D-1F58-8F44-98A5-A3B0103F32E0}"/>
              </a:ext>
            </a:extLst>
          </p:cNvPr>
          <p:cNvSpPr txBox="1">
            <a:spLocks noGrp="1"/>
          </p:cNvSpPr>
          <p:nvPr>
            <p:ph type="ftr" sz="quarter" idx="11"/>
          </p:nvPr>
        </p:nvSpPr>
        <p:spPr>
          <a:xfrm>
            <a:off x="265113" y="6275388"/>
            <a:ext cx="1495922" cy="369332"/>
          </a:xfrm>
          <a:prstGeom prst="rect">
            <a:avLst/>
          </a:prstGeom>
          <a:noFill/>
        </p:spPr>
        <p:txBody>
          <a:bodyPr wrap="none" rtlCol="0">
            <a:spAutoFit/>
          </a:bodyPr>
          <a:lstStyle/>
          <a:p>
            <a:r>
              <a:rPr lang="en-US" dirty="0"/>
              <a:t>© MLO 2021</a:t>
            </a:r>
          </a:p>
        </p:txBody>
      </p:sp>
    </p:spTree>
    <p:extLst>
      <p:ext uri="{BB962C8B-B14F-4D97-AF65-F5344CB8AC3E}">
        <p14:creationId xmlns:p14="http://schemas.microsoft.com/office/powerpoint/2010/main" val="2077947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29EFB-2A31-E749-B6BA-58D8263D684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54B48F7-AC99-D342-A4B4-4D97227601BE}"/>
              </a:ext>
            </a:extLst>
          </p:cNvPr>
          <p:cNvSpPr>
            <a:spLocks noGrp="1"/>
          </p:cNvSpPr>
          <p:nvPr>
            <p:ph sz="half" idx="1"/>
          </p:nvPr>
        </p:nvSpPr>
        <p:spPr/>
        <p:txBody>
          <a:bodyPr/>
          <a:lstStyle/>
          <a:p>
            <a:pPr lvl="0"/>
            <a:r>
              <a:rPr lang="en-US" dirty="0"/>
              <a:t>AI tech 101</a:t>
            </a:r>
          </a:p>
          <a:p>
            <a:pPr lvl="0"/>
            <a:r>
              <a:rPr lang="en-US" dirty="0"/>
              <a:t>Research</a:t>
            </a:r>
          </a:p>
          <a:p>
            <a:pPr lvl="0"/>
            <a:r>
              <a:rPr lang="en-US" dirty="0"/>
              <a:t>Practicing medicine</a:t>
            </a:r>
          </a:p>
          <a:p>
            <a:r>
              <a:rPr lang="en-US" dirty="0"/>
              <a:t>Negligence</a:t>
            </a:r>
          </a:p>
          <a:p>
            <a:r>
              <a:rPr lang="en-US" dirty="0">
                <a:solidFill>
                  <a:srgbClr val="FF0000"/>
                </a:solidFill>
              </a:rPr>
              <a:t>Product liability</a:t>
            </a:r>
          </a:p>
          <a:p>
            <a:endParaRPr lang="en-US" dirty="0"/>
          </a:p>
          <a:p>
            <a:pPr lvl="0"/>
            <a:endParaRPr lang="en-US" dirty="0"/>
          </a:p>
          <a:p>
            <a:endParaRPr lang="en-US" dirty="0"/>
          </a:p>
        </p:txBody>
      </p:sp>
      <p:sp>
        <p:nvSpPr>
          <p:cNvPr id="4" name="Content Placeholder 3">
            <a:extLst>
              <a:ext uri="{FF2B5EF4-FFF2-40B4-BE49-F238E27FC236}">
                <a16:creationId xmlns:a16="http://schemas.microsoft.com/office/drawing/2014/main" id="{54F5D597-12BE-CB4F-B469-9D0AC5CCF5DF}"/>
              </a:ext>
            </a:extLst>
          </p:cNvPr>
          <p:cNvSpPr>
            <a:spLocks noGrp="1"/>
          </p:cNvSpPr>
          <p:nvPr>
            <p:ph sz="half" idx="2"/>
          </p:nvPr>
        </p:nvSpPr>
        <p:spPr/>
        <p:txBody>
          <a:bodyPr/>
          <a:lstStyle/>
          <a:p>
            <a:pPr lvl="0"/>
            <a:r>
              <a:rPr lang="en-US" dirty="0"/>
              <a:t>Privacy</a:t>
            </a:r>
          </a:p>
          <a:p>
            <a:pPr lvl="0"/>
            <a:r>
              <a:rPr lang="en-US" dirty="0"/>
              <a:t>Reimbursement</a:t>
            </a:r>
          </a:p>
          <a:p>
            <a:pPr lvl="0"/>
            <a:r>
              <a:rPr lang="en-US" dirty="0"/>
              <a:t>Regulation</a:t>
            </a:r>
          </a:p>
        </p:txBody>
      </p:sp>
      <p:sp>
        <p:nvSpPr>
          <p:cNvPr id="5" name="TextBox 4">
            <a:extLst>
              <a:ext uri="{FF2B5EF4-FFF2-40B4-BE49-F238E27FC236}">
                <a16:creationId xmlns:a16="http://schemas.microsoft.com/office/drawing/2014/main" id="{1C56230A-F0FA-F140-9A0A-8F58583D08E4}"/>
              </a:ext>
            </a:extLst>
          </p:cNvPr>
          <p:cNvSpPr txBox="1"/>
          <p:nvPr/>
        </p:nvSpPr>
        <p:spPr>
          <a:xfrm>
            <a:off x="292880" y="6368535"/>
            <a:ext cx="1495922" cy="369332"/>
          </a:xfrm>
          <a:prstGeom prst="rect">
            <a:avLst/>
          </a:prstGeom>
          <a:noFill/>
        </p:spPr>
        <p:txBody>
          <a:bodyPr wrap="none" rtlCol="0">
            <a:spAutoFit/>
          </a:bodyPr>
          <a:lstStyle/>
          <a:p>
            <a:r>
              <a:rPr lang="en-US" dirty="0"/>
              <a:t>© MLO 2021</a:t>
            </a:r>
          </a:p>
        </p:txBody>
      </p:sp>
      <p:sp>
        <p:nvSpPr>
          <p:cNvPr id="6" name="Slide Number Placeholder 4">
            <a:extLst>
              <a:ext uri="{FF2B5EF4-FFF2-40B4-BE49-F238E27FC236}">
                <a16:creationId xmlns:a16="http://schemas.microsoft.com/office/drawing/2014/main" id="{719C8314-19CF-1B4A-AFE0-2494C37AE388}"/>
              </a:ext>
            </a:extLst>
          </p:cNvPr>
          <p:cNvSpPr>
            <a:spLocks noGrp="1"/>
          </p:cNvSpPr>
          <p:nvPr>
            <p:ph type="sldNum" sz="quarter" idx="12"/>
          </p:nvPr>
        </p:nvSpPr>
        <p:spPr>
          <a:xfrm>
            <a:off x="7897813" y="6275388"/>
            <a:ext cx="990600" cy="365125"/>
          </a:xfrm>
        </p:spPr>
        <p:txBody>
          <a:bodyPr/>
          <a:lstStyle/>
          <a:p>
            <a:fld id="{7F5CE407-6216-4202-80E4-A30DC2F709B2}" type="slidenum">
              <a:rPr lang="en-US" smtClean="0"/>
              <a:t>23</a:t>
            </a:fld>
            <a:endParaRPr lang="en-US"/>
          </a:p>
        </p:txBody>
      </p:sp>
    </p:spTree>
    <p:extLst>
      <p:ext uri="{BB962C8B-B14F-4D97-AF65-F5344CB8AC3E}">
        <p14:creationId xmlns:p14="http://schemas.microsoft.com/office/powerpoint/2010/main" val="3187619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533F6-9952-2746-AE88-1E9E0C01A43B}"/>
              </a:ext>
            </a:extLst>
          </p:cNvPr>
          <p:cNvSpPr>
            <a:spLocks noGrp="1"/>
          </p:cNvSpPr>
          <p:nvPr>
            <p:ph type="title"/>
          </p:nvPr>
        </p:nvSpPr>
        <p:spPr>
          <a:xfrm>
            <a:off x="549275" y="107576"/>
            <a:ext cx="8042276" cy="1175124"/>
          </a:xfrm>
        </p:spPr>
        <p:txBody>
          <a:bodyPr/>
          <a:lstStyle/>
          <a:p>
            <a:pPr algn="l"/>
            <a:r>
              <a:rPr lang="en-US" dirty="0"/>
              <a:t>Strict Liability: </a:t>
            </a:r>
            <a:r>
              <a:rPr lang="en-US" sz="2800" dirty="0"/>
              <a:t>Section 402A, Restatement (Second) of Torts </a:t>
            </a:r>
          </a:p>
        </p:txBody>
      </p:sp>
      <p:sp>
        <p:nvSpPr>
          <p:cNvPr id="3" name="Content Placeholder 2">
            <a:extLst>
              <a:ext uri="{FF2B5EF4-FFF2-40B4-BE49-F238E27FC236}">
                <a16:creationId xmlns:a16="http://schemas.microsoft.com/office/drawing/2014/main" id="{AEA34A44-FD78-EB4F-B1C5-FE7D1B0E9E53}"/>
              </a:ext>
            </a:extLst>
          </p:cNvPr>
          <p:cNvSpPr>
            <a:spLocks noGrp="1"/>
          </p:cNvSpPr>
          <p:nvPr>
            <p:ph idx="1"/>
          </p:nvPr>
        </p:nvSpPr>
        <p:spPr>
          <a:xfrm>
            <a:off x="549275" y="1282700"/>
            <a:ext cx="8042276" cy="5358093"/>
          </a:xfrm>
        </p:spPr>
        <p:txBody>
          <a:bodyPr>
            <a:normAutofit fontScale="92500"/>
          </a:bodyPr>
          <a:lstStyle/>
          <a:p>
            <a:r>
              <a:rPr lang="en-US" dirty="0"/>
              <a:t>(1) One who sells any product in a </a:t>
            </a:r>
            <a:r>
              <a:rPr lang="en-US" b="1" dirty="0"/>
              <a:t>defective condition unreasonably dangerous </a:t>
            </a:r>
            <a:r>
              <a:rPr lang="en-US" dirty="0"/>
              <a:t>to the 	user or consumer … is subject to </a:t>
            </a:r>
            <a:r>
              <a:rPr lang="en-US" b="1" dirty="0"/>
              <a:t>liability</a:t>
            </a:r>
            <a:r>
              <a:rPr lang="en-US" dirty="0"/>
              <a:t> for physical harm thereby caused to the 	ultimate user or consumer, or to his property, if</a:t>
            </a:r>
          </a:p>
          <a:p>
            <a:pPr lvl="1"/>
            <a:r>
              <a:rPr lang="en-US" dirty="0"/>
              <a:t>(a) the seller is engaged in the business of selling such a product, and</a:t>
            </a:r>
          </a:p>
          <a:p>
            <a:pPr lvl="1"/>
            <a:r>
              <a:rPr lang="en-US" dirty="0"/>
              <a:t>(b) it is expected to and does reach the user or consumer </a:t>
            </a:r>
            <a:r>
              <a:rPr lang="en-US" b="1" dirty="0"/>
              <a:t>without substantial change</a:t>
            </a:r>
            <a:r>
              <a:rPr lang="en-US" dirty="0"/>
              <a:t> in the condition in which it was sold.</a:t>
            </a:r>
          </a:p>
          <a:p>
            <a:r>
              <a:rPr lang="en-US" dirty="0"/>
              <a:t>(2) The Rule stated in subsection (1) applies although (a) the seller has exercised </a:t>
            </a:r>
            <a:r>
              <a:rPr lang="en-US" b="1" dirty="0"/>
              <a:t>all possible care </a:t>
            </a:r>
            <a:r>
              <a:rPr lang="en-US" dirty="0"/>
              <a:t>in preparation and sale of his product, and (b) the user or consumer has 	not bought the product from or entered into any contractual relation with the seller. </a:t>
            </a:r>
          </a:p>
          <a:p>
            <a:endParaRPr lang="en-US" dirty="0"/>
          </a:p>
        </p:txBody>
      </p:sp>
      <p:sp>
        <p:nvSpPr>
          <p:cNvPr id="5" name="Slide Number Placeholder 4">
            <a:extLst>
              <a:ext uri="{FF2B5EF4-FFF2-40B4-BE49-F238E27FC236}">
                <a16:creationId xmlns:a16="http://schemas.microsoft.com/office/drawing/2014/main" id="{06285B7B-B0BC-A645-9F5A-5BE3058DB998}"/>
              </a:ext>
            </a:extLst>
          </p:cNvPr>
          <p:cNvSpPr>
            <a:spLocks noGrp="1"/>
          </p:cNvSpPr>
          <p:nvPr>
            <p:ph type="sldNum" sz="quarter" idx="12"/>
          </p:nvPr>
        </p:nvSpPr>
        <p:spPr/>
        <p:txBody>
          <a:bodyPr/>
          <a:lstStyle/>
          <a:p>
            <a:fld id="{7F5CE407-6216-4202-80E4-A30DC2F709B2}" type="slidenum">
              <a:rPr lang="en-US" smtClean="0"/>
              <a:t>24</a:t>
            </a:fld>
            <a:endParaRPr lang="en-US"/>
          </a:p>
        </p:txBody>
      </p:sp>
      <p:sp>
        <p:nvSpPr>
          <p:cNvPr id="6" name="Footer Placeholder 5">
            <a:extLst>
              <a:ext uri="{FF2B5EF4-FFF2-40B4-BE49-F238E27FC236}">
                <a16:creationId xmlns:a16="http://schemas.microsoft.com/office/drawing/2014/main" id="{3CEE7C0D-2A4D-DC46-95B7-6A65C22167AE}"/>
              </a:ext>
            </a:extLst>
          </p:cNvPr>
          <p:cNvSpPr txBox="1">
            <a:spLocks noGrp="1"/>
          </p:cNvSpPr>
          <p:nvPr>
            <p:ph type="ftr" sz="quarter" idx="11"/>
          </p:nvPr>
        </p:nvSpPr>
        <p:spPr>
          <a:xfrm>
            <a:off x="265113" y="6275388"/>
            <a:ext cx="1495922" cy="369332"/>
          </a:xfrm>
          <a:prstGeom prst="rect">
            <a:avLst/>
          </a:prstGeom>
          <a:noFill/>
        </p:spPr>
        <p:txBody>
          <a:bodyPr wrap="none" rtlCol="0">
            <a:spAutoFit/>
          </a:bodyPr>
          <a:lstStyle/>
          <a:p>
            <a:r>
              <a:rPr lang="en-US" dirty="0"/>
              <a:t>© MLO 2021</a:t>
            </a:r>
          </a:p>
        </p:txBody>
      </p:sp>
    </p:spTree>
    <p:extLst>
      <p:ext uri="{BB962C8B-B14F-4D97-AF65-F5344CB8AC3E}">
        <p14:creationId xmlns:p14="http://schemas.microsoft.com/office/powerpoint/2010/main" val="2972394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ABFFF-6D7E-8E4D-AB85-F8530AA63D51}"/>
              </a:ext>
            </a:extLst>
          </p:cNvPr>
          <p:cNvSpPr>
            <a:spLocks noGrp="1"/>
          </p:cNvSpPr>
          <p:nvPr>
            <p:ph type="title"/>
          </p:nvPr>
        </p:nvSpPr>
        <p:spPr/>
        <p:txBody>
          <a:bodyPr/>
          <a:lstStyle/>
          <a:p>
            <a:pPr algn="l"/>
            <a:r>
              <a:rPr lang="en-US" dirty="0"/>
              <a:t>Services v. Products</a:t>
            </a:r>
          </a:p>
        </p:txBody>
      </p:sp>
      <p:sp>
        <p:nvSpPr>
          <p:cNvPr id="3" name="Content Placeholder 2">
            <a:extLst>
              <a:ext uri="{FF2B5EF4-FFF2-40B4-BE49-F238E27FC236}">
                <a16:creationId xmlns:a16="http://schemas.microsoft.com/office/drawing/2014/main" id="{89E7372D-9F29-2F40-968C-1273B4F71DD5}"/>
              </a:ext>
            </a:extLst>
          </p:cNvPr>
          <p:cNvSpPr>
            <a:spLocks noGrp="1"/>
          </p:cNvSpPr>
          <p:nvPr>
            <p:ph idx="1"/>
          </p:nvPr>
        </p:nvSpPr>
        <p:spPr>
          <a:xfrm>
            <a:off x="265114" y="1600200"/>
            <a:ext cx="8623300" cy="4546599"/>
          </a:xfrm>
        </p:spPr>
        <p:txBody>
          <a:bodyPr/>
          <a:lstStyle/>
          <a:p>
            <a:r>
              <a:rPr lang="en-US" dirty="0"/>
              <a:t>HCPs provide </a:t>
            </a:r>
            <a:r>
              <a:rPr lang="en-US" b="1" dirty="0"/>
              <a:t>services</a:t>
            </a:r>
            <a:r>
              <a:rPr lang="en-US" dirty="0"/>
              <a:t>, not products, so immune from products claims (transfusions, e.g.)</a:t>
            </a:r>
          </a:p>
          <a:p>
            <a:pPr lvl="1"/>
            <a:r>
              <a:rPr lang="en-US" dirty="0"/>
              <a:t>Algorithmic </a:t>
            </a:r>
            <a:r>
              <a:rPr lang="en-US" b="1" dirty="0"/>
              <a:t>pretrial risk assessment </a:t>
            </a:r>
            <a:r>
              <a:rPr lang="en-US" dirty="0"/>
              <a:t>of whether a criminal defendant should be released pending trial was </a:t>
            </a:r>
            <a:r>
              <a:rPr lang="en-US" b="1" dirty="0"/>
              <a:t>not a “product</a:t>
            </a:r>
            <a:r>
              <a:rPr lang="en-US" dirty="0"/>
              <a:t>” under the NJ Products Liability Act</a:t>
            </a:r>
          </a:p>
          <a:p>
            <a:pPr lvl="2"/>
            <a:r>
              <a:rPr lang="en-US" i="1" dirty="0"/>
              <a:t>Rodgers v. Christie, </a:t>
            </a:r>
            <a:r>
              <a:rPr lang="en-US" dirty="0"/>
              <a:t>2020 WL 1079233, at *2 (3d Cir. 2020)</a:t>
            </a:r>
          </a:p>
          <a:p>
            <a:pPr lvl="3"/>
            <a:r>
              <a:rPr lang="en-US" dirty="0"/>
              <a:t>The algorithm is not distributed commercially</a:t>
            </a:r>
          </a:p>
          <a:p>
            <a:pPr lvl="3"/>
            <a:r>
              <a:rPr lang="en-US" dirty="0"/>
              <a:t>It is not “tangible personal property nor analogous to it </a:t>
            </a:r>
          </a:p>
          <a:p>
            <a:pPr lvl="3"/>
            <a:r>
              <a:rPr lang="en-US" dirty="0"/>
              <a:t>Applying strict liability to the distribution of ideas: First Amendment issues</a:t>
            </a:r>
          </a:p>
          <a:p>
            <a:pPr lvl="4"/>
            <a:r>
              <a:rPr lang="en-US" dirty="0"/>
              <a:t>Not binding precedent   </a:t>
            </a:r>
          </a:p>
          <a:p>
            <a:pPr lvl="1"/>
            <a:r>
              <a:rPr lang="en-US" dirty="0"/>
              <a:t>Negligence, </a:t>
            </a:r>
            <a:r>
              <a:rPr lang="en-US" b="1" dirty="0"/>
              <a:t>not strict liability </a:t>
            </a:r>
            <a:r>
              <a:rPr lang="en-US" dirty="0"/>
              <a:t>(liability without fault)</a:t>
            </a:r>
          </a:p>
          <a:p>
            <a:pPr lvl="2"/>
            <a:r>
              <a:rPr lang="en-US" dirty="0"/>
              <a:t>Courts generally treat software the same way</a:t>
            </a:r>
          </a:p>
          <a:p>
            <a:endParaRPr lang="en-US" dirty="0"/>
          </a:p>
        </p:txBody>
      </p:sp>
      <p:sp>
        <p:nvSpPr>
          <p:cNvPr id="5" name="Slide Number Placeholder 4">
            <a:extLst>
              <a:ext uri="{FF2B5EF4-FFF2-40B4-BE49-F238E27FC236}">
                <a16:creationId xmlns:a16="http://schemas.microsoft.com/office/drawing/2014/main" id="{43197165-1013-B74B-ADEE-97E6978F9364}"/>
              </a:ext>
            </a:extLst>
          </p:cNvPr>
          <p:cNvSpPr>
            <a:spLocks noGrp="1"/>
          </p:cNvSpPr>
          <p:nvPr>
            <p:ph type="sldNum" sz="quarter" idx="12"/>
          </p:nvPr>
        </p:nvSpPr>
        <p:spPr/>
        <p:txBody>
          <a:bodyPr/>
          <a:lstStyle/>
          <a:p>
            <a:fld id="{7F5CE407-6216-4202-80E4-A30DC2F709B2}" type="slidenum">
              <a:rPr lang="en-US" smtClean="0"/>
              <a:t>25</a:t>
            </a:fld>
            <a:endParaRPr lang="en-US"/>
          </a:p>
        </p:txBody>
      </p:sp>
      <p:pic>
        <p:nvPicPr>
          <p:cNvPr id="7" name="Picture 6">
            <a:extLst>
              <a:ext uri="{FF2B5EF4-FFF2-40B4-BE49-F238E27FC236}">
                <a16:creationId xmlns:a16="http://schemas.microsoft.com/office/drawing/2014/main" id="{632EA0E9-149A-AF42-9CC1-A87BADD9E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9575" y="22165"/>
            <a:ext cx="2384425" cy="1378071"/>
          </a:xfrm>
          <a:prstGeom prst="rect">
            <a:avLst/>
          </a:prstGeom>
        </p:spPr>
      </p:pic>
      <p:sp>
        <p:nvSpPr>
          <p:cNvPr id="8" name="Footer Placeholder 7">
            <a:extLst>
              <a:ext uri="{FF2B5EF4-FFF2-40B4-BE49-F238E27FC236}">
                <a16:creationId xmlns:a16="http://schemas.microsoft.com/office/drawing/2014/main" id="{0D17D7A9-7700-F94C-9289-40A768BCEB7C}"/>
              </a:ext>
            </a:extLst>
          </p:cNvPr>
          <p:cNvSpPr txBox="1">
            <a:spLocks noGrp="1"/>
          </p:cNvSpPr>
          <p:nvPr>
            <p:ph type="ftr" sz="quarter" idx="11"/>
          </p:nvPr>
        </p:nvSpPr>
        <p:spPr>
          <a:xfrm>
            <a:off x="265113" y="6275388"/>
            <a:ext cx="1495922" cy="369332"/>
          </a:xfrm>
          <a:prstGeom prst="rect">
            <a:avLst/>
          </a:prstGeom>
          <a:noFill/>
        </p:spPr>
        <p:txBody>
          <a:bodyPr wrap="none" rtlCol="0">
            <a:spAutoFit/>
          </a:bodyPr>
          <a:lstStyle/>
          <a:p>
            <a:r>
              <a:rPr lang="en-US" dirty="0"/>
              <a:t>© MLO 2021</a:t>
            </a:r>
          </a:p>
        </p:txBody>
      </p:sp>
    </p:spTree>
    <p:extLst>
      <p:ext uri="{BB962C8B-B14F-4D97-AF65-F5344CB8AC3E}">
        <p14:creationId xmlns:p14="http://schemas.microsoft.com/office/powerpoint/2010/main" val="3909509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CB2E0-BFCB-244C-81A1-0B170F14CA5A}"/>
              </a:ext>
            </a:extLst>
          </p:cNvPr>
          <p:cNvSpPr>
            <a:spLocks noGrp="1"/>
          </p:cNvSpPr>
          <p:nvPr>
            <p:ph type="title"/>
          </p:nvPr>
        </p:nvSpPr>
        <p:spPr>
          <a:xfrm>
            <a:off x="152400" y="107951"/>
            <a:ext cx="8991599" cy="1111250"/>
          </a:xfrm>
        </p:spPr>
        <p:txBody>
          <a:bodyPr/>
          <a:lstStyle/>
          <a:p>
            <a:r>
              <a:rPr lang="en-US" dirty="0"/>
              <a:t>Potential Parties Defendant</a:t>
            </a:r>
          </a:p>
        </p:txBody>
      </p:sp>
      <p:sp>
        <p:nvSpPr>
          <p:cNvPr id="3" name="Content Placeholder 2">
            <a:extLst>
              <a:ext uri="{FF2B5EF4-FFF2-40B4-BE49-F238E27FC236}">
                <a16:creationId xmlns:a16="http://schemas.microsoft.com/office/drawing/2014/main" id="{7DAD1A59-7E72-4C40-A4F1-28A27F0D2C47}"/>
              </a:ext>
            </a:extLst>
          </p:cNvPr>
          <p:cNvSpPr>
            <a:spLocks noGrp="1"/>
          </p:cNvSpPr>
          <p:nvPr>
            <p:ph idx="1"/>
          </p:nvPr>
        </p:nvSpPr>
        <p:spPr>
          <a:xfrm>
            <a:off x="549275" y="1295400"/>
            <a:ext cx="8042275" cy="4648200"/>
          </a:xfrm>
        </p:spPr>
        <p:txBody>
          <a:bodyPr/>
          <a:lstStyle/>
          <a:p>
            <a:r>
              <a:rPr lang="en-US" b="1" dirty="0"/>
              <a:t>Product programmer/designer</a:t>
            </a:r>
          </a:p>
          <a:p>
            <a:pPr lvl="1"/>
            <a:r>
              <a:rPr lang="en-US" dirty="0"/>
              <a:t>Several software developers may contribute</a:t>
            </a:r>
          </a:p>
          <a:p>
            <a:pPr lvl="1"/>
            <a:r>
              <a:rPr lang="en-US" dirty="0"/>
              <a:t>P might have no right to </a:t>
            </a:r>
            <a:r>
              <a:rPr lang="en-US" b="1" dirty="0"/>
              <a:t>examine proprietary software</a:t>
            </a:r>
          </a:p>
          <a:p>
            <a:pPr lvl="2"/>
            <a:r>
              <a:rPr lang="en-US" dirty="0"/>
              <a:t>Discovery fights over software source code?</a:t>
            </a:r>
          </a:p>
          <a:p>
            <a:pPr lvl="2"/>
            <a:r>
              <a:rPr lang="en-US" dirty="0"/>
              <a:t>What data will Ds need to preserve?</a:t>
            </a:r>
          </a:p>
          <a:p>
            <a:r>
              <a:rPr lang="en-US" b="1" dirty="0"/>
              <a:t>Manufacturer</a:t>
            </a:r>
            <a:r>
              <a:rPr lang="en-US" dirty="0"/>
              <a:t> putting product’s “nuts and bolts” together</a:t>
            </a:r>
          </a:p>
          <a:p>
            <a:r>
              <a:rPr lang="en-US" dirty="0"/>
              <a:t>The </a:t>
            </a:r>
            <a:r>
              <a:rPr lang="en-US" b="1" dirty="0"/>
              <a:t>owner</a:t>
            </a:r>
            <a:r>
              <a:rPr lang="en-US" dirty="0"/>
              <a:t> of the AI’s </a:t>
            </a:r>
            <a:r>
              <a:rPr lang="en-US" b="1" dirty="0"/>
              <a:t>algorithm</a:t>
            </a:r>
            <a:r>
              <a:rPr lang="en-US" dirty="0"/>
              <a:t>?</a:t>
            </a:r>
          </a:p>
          <a:p>
            <a:r>
              <a:rPr lang="en-US" dirty="0"/>
              <a:t>Whoever m</a:t>
            </a:r>
            <a:r>
              <a:rPr lang="en-US" b="1" dirty="0"/>
              <a:t>aintains</a:t>
            </a:r>
            <a:r>
              <a:rPr lang="en-US" dirty="0"/>
              <a:t> the product?</a:t>
            </a:r>
          </a:p>
          <a:p>
            <a:r>
              <a:rPr lang="en-US" dirty="0"/>
              <a:t>The </a:t>
            </a:r>
            <a:r>
              <a:rPr lang="en-US" b="1" dirty="0"/>
              <a:t>consumer</a:t>
            </a:r>
            <a:r>
              <a:rPr lang="en-US" dirty="0"/>
              <a:t> who home-programmed the product?</a:t>
            </a:r>
          </a:p>
          <a:p>
            <a:endParaRPr lang="en-US" dirty="0"/>
          </a:p>
        </p:txBody>
      </p:sp>
    </p:spTree>
    <p:extLst>
      <p:ext uri="{BB962C8B-B14F-4D97-AF65-F5344CB8AC3E}">
        <p14:creationId xmlns:p14="http://schemas.microsoft.com/office/powerpoint/2010/main" val="3968490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FBAD-29DA-834B-8F1D-A1C769E8B880}"/>
              </a:ext>
            </a:extLst>
          </p:cNvPr>
          <p:cNvSpPr>
            <a:spLocks noGrp="1"/>
          </p:cNvSpPr>
          <p:nvPr>
            <p:ph type="title"/>
          </p:nvPr>
        </p:nvSpPr>
        <p:spPr>
          <a:xfrm>
            <a:off x="549275" y="107576"/>
            <a:ext cx="8042276" cy="971924"/>
          </a:xfrm>
        </p:spPr>
        <p:txBody>
          <a:bodyPr/>
          <a:lstStyle/>
          <a:p>
            <a:r>
              <a:rPr lang="en-US" dirty="0"/>
              <a:t>Could a </a:t>
            </a:r>
            <a:r>
              <a:rPr lang="en-US" b="1" dirty="0"/>
              <a:t>Robot/AI </a:t>
            </a:r>
            <a:r>
              <a:rPr lang="en-US" dirty="0"/>
              <a:t>be Liable?</a:t>
            </a:r>
          </a:p>
        </p:txBody>
      </p:sp>
      <p:sp>
        <p:nvSpPr>
          <p:cNvPr id="3" name="Content Placeholder 2">
            <a:extLst>
              <a:ext uri="{FF2B5EF4-FFF2-40B4-BE49-F238E27FC236}">
                <a16:creationId xmlns:a16="http://schemas.microsoft.com/office/drawing/2014/main" id="{55EA96DB-CCEC-774A-9820-180B3103AC43}"/>
              </a:ext>
            </a:extLst>
          </p:cNvPr>
          <p:cNvSpPr>
            <a:spLocks noGrp="1"/>
          </p:cNvSpPr>
          <p:nvPr>
            <p:ph idx="1"/>
          </p:nvPr>
        </p:nvSpPr>
        <p:spPr>
          <a:xfrm>
            <a:off x="549274" y="1358900"/>
            <a:ext cx="8188325" cy="4584701"/>
          </a:xfrm>
        </p:spPr>
        <p:txBody>
          <a:bodyPr/>
          <a:lstStyle/>
          <a:p>
            <a:r>
              <a:rPr lang="en-US" dirty="0"/>
              <a:t>Analogies?</a:t>
            </a:r>
          </a:p>
          <a:p>
            <a:pPr lvl="1"/>
            <a:r>
              <a:rPr lang="en-US" dirty="0"/>
              <a:t>Corporations</a:t>
            </a:r>
          </a:p>
          <a:p>
            <a:pPr lvl="1"/>
            <a:r>
              <a:rPr lang="en-US" i="1" dirty="0"/>
              <a:t>In rem </a:t>
            </a:r>
            <a:r>
              <a:rPr lang="en-US" dirty="0"/>
              <a:t>jurisdiction</a:t>
            </a:r>
          </a:p>
          <a:p>
            <a:pPr lvl="2"/>
            <a:r>
              <a:rPr lang="en-US" dirty="0"/>
              <a:t>Admiralty: A vessel can be arrested, seized, or sold, e.g.</a:t>
            </a:r>
          </a:p>
          <a:p>
            <a:r>
              <a:rPr lang="en-US" dirty="0"/>
              <a:t>Eur. Parliament Comm. on Legal Affairs, Rep. with Recommendations to the Comm'n on Civil Law Rules on Robotics, Parl. Eur. Doc. 582.443v03-00 (2017)(registering “</a:t>
            </a:r>
            <a:r>
              <a:rPr lang="en-US" b="1" dirty="0"/>
              <a:t>electronic persons</a:t>
            </a:r>
            <a:r>
              <a:rPr lang="en-US" dirty="0"/>
              <a:t>;” EU Agency for Robotics; civil liability for damages they cause)(</a:t>
            </a:r>
            <a:r>
              <a:rPr lang="en-US" b="1" dirty="0"/>
              <a:t>tabled</a:t>
            </a:r>
            <a:r>
              <a:rPr lang="en-US" dirty="0"/>
              <a:t>) </a:t>
            </a:r>
          </a:p>
        </p:txBody>
      </p:sp>
      <p:sp>
        <p:nvSpPr>
          <p:cNvPr id="5" name="Slide Number Placeholder 4">
            <a:extLst>
              <a:ext uri="{FF2B5EF4-FFF2-40B4-BE49-F238E27FC236}">
                <a16:creationId xmlns:a16="http://schemas.microsoft.com/office/drawing/2014/main" id="{89D65892-5A68-D34D-A8AB-EE416993E064}"/>
              </a:ext>
            </a:extLst>
          </p:cNvPr>
          <p:cNvSpPr>
            <a:spLocks noGrp="1"/>
          </p:cNvSpPr>
          <p:nvPr>
            <p:ph type="sldNum" sz="quarter" idx="12"/>
          </p:nvPr>
        </p:nvSpPr>
        <p:spPr/>
        <p:txBody>
          <a:bodyPr/>
          <a:lstStyle/>
          <a:p>
            <a:fld id="{7F5CE407-6216-4202-80E4-A30DC2F709B2}" type="slidenum">
              <a:rPr lang="en-US" smtClean="0"/>
              <a:t>27</a:t>
            </a:fld>
            <a:endParaRPr lang="en-US"/>
          </a:p>
        </p:txBody>
      </p:sp>
      <p:pic>
        <p:nvPicPr>
          <p:cNvPr id="7" name="Picture 6">
            <a:extLst>
              <a:ext uri="{FF2B5EF4-FFF2-40B4-BE49-F238E27FC236}">
                <a16:creationId xmlns:a16="http://schemas.microsoft.com/office/drawing/2014/main" id="{F1423162-C6BD-0C44-9FD0-9A927CF143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5372101"/>
            <a:ext cx="2374294" cy="1143000"/>
          </a:xfrm>
          <a:prstGeom prst="rect">
            <a:avLst/>
          </a:prstGeom>
        </p:spPr>
      </p:pic>
      <p:sp>
        <p:nvSpPr>
          <p:cNvPr id="8" name="Footer Placeholder 7">
            <a:extLst>
              <a:ext uri="{FF2B5EF4-FFF2-40B4-BE49-F238E27FC236}">
                <a16:creationId xmlns:a16="http://schemas.microsoft.com/office/drawing/2014/main" id="{70F281F2-931D-0443-873A-04A51B25F241}"/>
              </a:ext>
            </a:extLst>
          </p:cNvPr>
          <p:cNvSpPr txBox="1">
            <a:spLocks noGrp="1"/>
          </p:cNvSpPr>
          <p:nvPr>
            <p:ph type="ftr" sz="quarter" idx="11"/>
          </p:nvPr>
        </p:nvSpPr>
        <p:spPr>
          <a:xfrm>
            <a:off x="265113" y="6275388"/>
            <a:ext cx="1495922" cy="369332"/>
          </a:xfrm>
          <a:prstGeom prst="rect">
            <a:avLst/>
          </a:prstGeom>
          <a:noFill/>
        </p:spPr>
        <p:txBody>
          <a:bodyPr wrap="none" rtlCol="0">
            <a:spAutoFit/>
          </a:bodyPr>
          <a:lstStyle/>
          <a:p>
            <a:r>
              <a:rPr lang="en-US" dirty="0"/>
              <a:t>© MLO 2021</a:t>
            </a:r>
          </a:p>
        </p:txBody>
      </p:sp>
    </p:spTree>
    <p:extLst>
      <p:ext uri="{BB962C8B-B14F-4D97-AF65-F5344CB8AC3E}">
        <p14:creationId xmlns:p14="http://schemas.microsoft.com/office/powerpoint/2010/main" val="2938157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29EFB-2A31-E749-B6BA-58D8263D684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54B48F7-AC99-D342-A4B4-4D97227601BE}"/>
              </a:ext>
            </a:extLst>
          </p:cNvPr>
          <p:cNvSpPr>
            <a:spLocks noGrp="1"/>
          </p:cNvSpPr>
          <p:nvPr>
            <p:ph sz="half" idx="1"/>
          </p:nvPr>
        </p:nvSpPr>
        <p:spPr/>
        <p:txBody>
          <a:bodyPr/>
          <a:lstStyle/>
          <a:p>
            <a:pPr lvl="0"/>
            <a:r>
              <a:rPr lang="en-US" dirty="0"/>
              <a:t>AI tech 101</a:t>
            </a:r>
          </a:p>
          <a:p>
            <a:pPr lvl="0"/>
            <a:r>
              <a:rPr lang="en-US" dirty="0"/>
              <a:t>Research</a:t>
            </a:r>
          </a:p>
          <a:p>
            <a:pPr lvl="0"/>
            <a:r>
              <a:rPr lang="en-US" dirty="0"/>
              <a:t>Practicing medicine</a:t>
            </a:r>
          </a:p>
          <a:p>
            <a:r>
              <a:rPr lang="en-US" dirty="0"/>
              <a:t>Negligence</a:t>
            </a:r>
          </a:p>
          <a:p>
            <a:r>
              <a:rPr lang="en-US" dirty="0"/>
              <a:t>Product liability</a:t>
            </a:r>
          </a:p>
          <a:p>
            <a:pPr lvl="0"/>
            <a:r>
              <a:rPr lang="en-US" dirty="0">
                <a:solidFill>
                  <a:srgbClr val="FF0000"/>
                </a:solidFill>
              </a:rPr>
              <a:t>Privacy</a:t>
            </a:r>
          </a:p>
          <a:p>
            <a:endParaRPr lang="en-US" dirty="0"/>
          </a:p>
          <a:p>
            <a:pPr lvl="0"/>
            <a:endParaRPr lang="en-US" dirty="0"/>
          </a:p>
          <a:p>
            <a:endParaRPr lang="en-US" dirty="0"/>
          </a:p>
        </p:txBody>
      </p:sp>
      <p:sp>
        <p:nvSpPr>
          <p:cNvPr id="4" name="Content Placeholder 3">
            <a:extLst>
              <a:ext uri="{FF2B5EF4-FFF2-40B4-BE49-F238E27FC236}">
                <a16:creationId xmlns:a16="http://schemas.microsoft.com/office/drawing/2014/main" id="{54F5D597-12BE-CB4F-B469-9D0AC5CCF5DF}"/>
              </a:ext>
            </a:extLst>
          </p:cNvPr>
          <p:cNvSpPr>
            <a:spLocks noGrp="1"/>
          </p:cNvSpPr>
          <p:nvPr>
            <p:ph sz="half" idx="2"/>
          </p:nvPr>
        </p:nvSpPr>
        <p:spPr/>
        <p:txBody>
          <a:bodyPr/>
          <a:lstStyle/>
          <a:p>
            <a:pPr lvl="0"/>
            <a:r>
              <a:rPr lang="en-US" dirty="0"/>
              <a:t>Reimbursement</a:t>
            </a:r>
          </a:p>
          <a:p>
            <a:pPr lvl="0"/>
            <a:r>
              <a:rPr lang="en-US" dirty="0"/>
              <a:t>Regulation</a:t>
            </a:r>
          </a:p>
        </p:txBody>
      </p:sp>
      <p:sp>
        <p:nvSpPr>
          <p:cNvPr id="5" name="TextBox 4">
            <a:extLst>
              <a:ext uri="{FF2B5EF4-FFF2-40B4-BE49-F238E27FC236}">
                <a16:creationId xmlns:a16="http://schemas.microsoft.com/office/drawing/2014/main" id="{6A33AF1F-08C2-FE4E-A369-A3B952A1D330}"/>
              </a:ext>
            </a:extLst>
          </p:cNvPr>
          <p:cNvSpPr txBox="1"/>
          <p:nvPr/>
        </p:nvSpPr>
        <p:spPr>
          <a:xfrm>
            <a:off x="292880" y="6368535"/>
            <a:ext cx="1495922" cy="369332"/>
          </a:xfrm>
          <a:prstGeom prst="rect">
            <a:avLst/>
          </a:prstGeom>
          <a:noFill/>
        </p:spPr>
        <p:txBody>
          <a:bodyPr wrap="none" rtlCol="0">
            <a:spAutoFit/>
          </a:bodyPr>
          <a:lstStyle/>
          <a:p>
            <a:r>
              <a:rPr lang="en-US" dirty="0"/>
              <a:t>© MLO 2021</a:t>
            </a:r>
          </a:p>
        </p:txBody>
      </p:sp>
      <p:sp>
        <p:nvSpPr>
          <p:cNvPr id="6" name="Slide Number Placeholder 4">
            <a:extLst>
              <a:ext uri="{FF2B5EF4-FFF2-40B4-BE49-F238E27FC236}">
                <a16:creationId xmlns:a16="http://schemas.microsoft.com/office/drawing/2014/main" id="{C82F4125-68B4-7B47-9251-D3CABAF15DF3}"/>
              </a:ext>
            </a:extLst>
          </p:cNvPr>
          <p:cNvSpPr>
            <a:spLocks noGrp="1"/>
          </p:cNvSpPr>
          <p:nvPr>
            <p:ph type="sldNum" sz="quarter" idx="12"/>
          </p:nvPr>
        </p:nvSpPr>
        <p:spPr>
          <a:xfrm>
            <a:off x="7897813" y="6275388"/>
            <a:ext cx="990600" cy="365125"/>
          </a:xfrm>
        </p:spPr>
        <p:txBody>
          <a:bodyPr/>
          <a:lstStyle/>
          <a:p>
            <a:fld id="{7F5CE407-6216-4202-80E4-A30DC2F709B2}" type="slidenum">
              <a:rPr lang="en-US" smtClean="0"/>
              <a:t>28</a:t>
            </a:fld>
            <a:endParaRPr lang="en-US"/>
          </a:p>
        </p:txBody>
      </p:sp>
    </p:spTree>
    <p:extLst>
      <p:ext uri="{BB962C8B-B14F-4D97-AF65-F5344CB8AC3E}">
        <p14:creationId xmlns:p14="http://schemas.microsoft.com/office/powerpoint/2010/main" val="1594538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64D0C-6232-DE4C-90D7-791600B4C250}"/>
              </a:ext>
            </a:extLst>
          </p:cNvPr>
          <p:cNvSpPr>
            <a:spLocks noGrp="1"/>
          </p:cNvSpPr>
          <p:nvPr>
            <p:ph type="title"/>
          </p:nvPr>
        </p:nvSpPr>
        <p:spPr>
          <a:xfrm>
            <a:off x="549275" y="107950"/>
            <a:ext cx="8042275" cy="982223"/>
          </a:xfrm>
        </p:spPr>
        <p:txBody>
          <a:bodyPr/>
          <a:lstStyle/>
          <a:p>
            <a:r>
              <a:rPr lang="en-US" dirty="0"/>
              <a:t>Privacy</a:t>
            </a:r>
          </a:p>
        </p:txBody>
      </p:sp>
      <p:sp>
        <p:nvSpPr>
          <p:cNvPr id="3" name="Content Placeholder 2">
            <a:extLst>
              <a:ext uri="{FF2B5EF4-FFF2-40B4-BE49-F238E27FC236}">
                <a16:creationId xmlns:a16="http://schemas.microsoft.com/office/drawing/2014/main" id="{FC083C0C-DFF6-A04A-8734-333640E15276}"/>
              </a:ext>
            </a:extLst>
          </p:cNvPr>
          <p:cNvSpPr>
            <a:spLocks noGrp="1"/>
          </p:cNvSpPr>
          <p:nvPr>
            <p:ph idx="1"/>
          </p:nvPr>
        </p:nvSpPr>
        <p:spPr>
          <a:xfrm>
            <a:off x="549275" y="1198124"/>
            <a:ext cx="8042276" cy="5278876"/>
          </a:xfrm>
        </p:spPr>
        <p:txBody>
          <a:bodyPr>
            <a:normAutofit lnSpcReduction="10000"/>
          </a:bodyPr>
          <a:lstStyle/>
          <a:p>
            <a:r>
              <a:rPr lang="en-US" b="1" dirty="0"/>
              <a:t>Big</a:t>
            </a:r>
            <a:r>
              <a:rPr lang="en-US" dirty="0"/>
              <a:t> data</a:t>
            </a:r>
          </a:p>
          <a:p>
            <a:pPr lvl="1"/>
            <a:r>
              <a:rPr lang="en-US" dirty="0"/>
              <a:t>Amazon’s Alexa and the NHS: no ? sharing of </a:t>
            </a:r>
            <a:r>
              <a:rPr lang="en-US" dirty="0" err="1"/>
              <a:t>pt</a:t>
            </a:r>
            <a:r>
              <a:rPr lang="en-US" dirty="0"/>
              <a:t> data </a:t>
            </a:r>
          </a:p>
          <a:p>
            <a:r>
              <a:rPr lang="en-US" b="1" dirty="0"/>
              <a:t>Duration of retention </a:t>
            </a:r>
            <a:r>
              <a:rPr lang="en-US" dirty="0"/>
              <a:t>of information?</a:t>
            </a:r>
          </a:p>
          <a:p>
            <a:r>
              <a:rPr lang="en-US" dirty="0"/>
              <a:t>Facebook, again: </a:t>
            </a:r>
            <a:r>
              <a:rPr lang="en-US" b="1" dirty="0"/>
              <a:t>No opt-in or opt-out</a:t>
            </a:r>
          </a:p>
          <a:p>
            <a:pPr lvl="1"/>
            <a:r>
              <a:rPr lang="en-US" b="1" dirty="0"/>
              <a:t>Targeted ads</a:t>
            </a:r>
            <a:r>
              <a:rPr lang="en-US" dirty="0"/>
              <a:t>?</a:t>
            </a:r>
          </a:p>
          <a:p>
            <a:pPr lvl="1"/>
            <a:r>
              <a:rPr lang="en-US" b="1" dirty="0"/>
              <a:t>HIPAA</a:t>
            </a:r>
            <a:r>
              <a:rPr lang="en-US" dirty="0"/>
              <a:t>: N/A. No covered entity, no business associate</a:t>
            </a:r>
          </a:p>
          <a:p>
            <a:pPr lvl="2"/>
            <a:r>
              <a:rPr lang="en-US" dirty="0"/>
              <a:t>Is de-identification obsolete?</a:t>
            </a:r>
          </a:p>
          <a:p>
            <a:pPr lvl="1"/>
            <a:r>
              <a:rPr lang="en-US" b="1" dirty="0"/>
              <a:t>COPPA</a:t>
            </a:r>
            <a:r>
              <a:rPr lang="en-US" dirty="0"/>
              <a:t>: N/A: child committing suicide was &gt;13 </a:t>
            </a:r>
            <a:r>
              <a:rPr lang="en-US" dirty="0" err="1"/>
              <a:t>yo</a:t>
            </a:r>
            <a:endParaRPr lang="en-US" dirty="0"/>
          </a:p>
          <a:p>
            <a:r>
              <a:rPr lang="en-US" dirty="0"/>
              <a:t>Va. Consumer Data Protection Act</a:t>
            </a:r>
          </a:p>
          <a:p>
            <a:pPr lvl="1"/>
            <a:r>
              <a:rPr lang="en-US" dirty="0"/>
              <a:t>No private right of action</a:t>
            </a:r>
          </a:p>
          <a:p>
            <a:pPr lvl="1"/>
            <a:r>
              <a:rPr lang="en-US" dirty="0"/>
              <a:t>Excludes businesses subject to HIPAA</a:t>
            </a:r>
          </a:p>
          <a:p>
            <a:pPr lvl="2"/>
            <a:r>
              <a:rPr lang="en-US" dirty="0"/>
              <a:t>But HIPAA often N/A AI in healthcare</a:t>
            </a:r>
          </a:p>
        </p:txBody>
      </p:sp>
      <p:sp>
        <p:nvSpPr>
          <p:cNvPr id="5" name="Slide Number Placeholder 4">
            <a:extLst>
              <a:ext uri="{FF2B5EF4-FFF2-40B4-BE49-F238E27FC236}">
                <a16:creationId xmlns:a16="http://schemas.microsoft.com/office/drawing/2014/main" id="{2E4E1F2E-B60E-5D45-A7FD-5B0FD3BD0EAF}"/>
              </a:ext>
            </a:extLst>
          </p:cNvPr>
          <p:cNvSpPr>
            <a:spLocks noGrp="1"/>
          </p:cNvSpPr>
          <p:nvPr>
            <p:ph type="sldNum" sz="quarter" idx="12"/>
          </p:nvPr>
        </p:nvSpPr>
        <p:spPr/>
        <p:txBody>
          <a:bodyPr/>
          <a:lstStyle/>
          <a:p>
            <a:fld id="{7F5CE407-6216-4202-80E4-A30DC2F709B2}" type="slidenum">
              <a:rPr lang="en-US" smtClean="0"/>
              <a:t>29</a:t>
            </a:fld>
            <a:endParaRPr lang="en-US"/>
          </a:p>
        </p:txBody>
      </p:sp>
      <p:pic>
        <p:nvPicPr>
          <p:cNvPr id="7" name="Picture 6">
            <a:extLst>
              <a:ext uri="{FF2B5EF4-FFF2-40B4-BE49-F238E27FC236}">
                <a16:creationId xmlns:a16="http://schemas.microsoft.com/office/drawing/2014/main" id="{ADACF15E-24B1-D046-809A-C4654B3F6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1925" y="0"/>
            <a:ext cx="2632075" cy="1090173"/>
          </a:xfrm>
          <a:prstGeom prst="rect">
            <a:avLst/>
          </a:prstGeom>
        </p:spPr>
      </p:pic>
      <p:sp>
        <p:nvSpPr>
          <p:cNvPr id="8" name="Footer Placeholder 7">
            <a:extLst>
              <a:ext uri="{FF2B5EF4-FFF2-40B4-BE49-F238E27FC236}">
                <a16:creationId xmlns:a16="http://schemas.microsoft.com/office/drawing/2014/main" id="{A1344791-1C5F-8E4F-A39D-8A803DD44051}"/>
              </a:ext>
            </a:extLst>
          </p:cNvPr>
          <p:cNvSpPr txBox="1">
            <a:spLocks noGrp="1"/>
          </p:cNvSpPr>
          <p:nvPr>
            <p:ph type="ftr" sz="quarter" idx="11"/>
          </p:nvPr>
        </p:nvSpPr>
        <p:spPr>
          <a:xfrm>
            <a:off x="265113" y="6275388"/>
            <a:ext cx="1495922" cy="369332"/>
          </a:xfrm>
          <a:prstGeom prst="rect">
            <a:avLst/>
          </a:prstGeom>
          <a:noFill/>
        </p:spPr>
        <p:txBody>
          <a:bodyPr wrap="none" rtlCol="0">
            <a:spAutoFit/>
          </a:bodyPr>
          <a:lstStyle/>
          <a:p>
            <a:r>
              <a:rPr lang="en-US" dirty="0"/>
              <a:t>© MLO 2021</a:t>
            </a:r>
          </a:p>
        </p:txBody>
      </p:sp>
    </p:spTree>
    <p:extLst>
      <p:ext uri="{BB962C8B-B14F-4D97-AF65-F5344CB8AC3E}">
        <p14:creationId xmlns:p14="http://schemas.microsoft.com/office/powerpoint/2010/main" val="686340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9BC1D-D6EF-D24E-8C92-4E00E961F7E9}"/>
              </a:ext>
            </a:extLst>
          </p:cNvPr>
          <p:cNvSpPr>
            <a:spLocks noGrp="1"/>
          </p:cNvSpPr>
          <p:nvPr>
            <p:ph type="title"/>
          </p:nvPr>
        </p:nvSpPr>
        <p:spPr>
          <a:xfrm>
            <a:off x="558800" y="609600"/>
            <a:ext cx="8042275" cy="1108075"/>
          </a:xfrm>
          <a:noFill/>
        </p:spPr>
        <p:txBody>
          <a:bodyPr/>
          <a:lstStyle/>
          <a:p>
            <a:r>
              <a:rPr lang="en-US" sz="4000" b="1" dirty="0">
                <a:solidFill>
                  <a:srgbClr val="0066CC"/>
                </a:solidFill>
                <a:latin typeface="+mj-lt"/>
                <a:cs typeface="Aharoni" panose="02010803020104030203" pitchFamily="2" charset="-79"/>
              </a:rPr>
              <a:t>Clinical Use Cases: Examples</a:t>
            </a:r>
          </a:p>
        </p:txBody>
      </p:sp>
      <p:sp>
        <p:nvSpPr>
          <p:cNvPr id="3" name="Content Placeholder 2">
            <a:extLst>
              <a:ext uri="{FF2B5EF4-FFF2-40B4-BE49-F238E27FC236}">
                <a16:creationId xmlns:a16="http://schemas.microsoft.com/office/drawing/2014/main" id="{C8CD73B7-7400-AA48-8BFE-7F132448784C}"/>
              </a:ext>
            </a:extLst>
          </p:cNvPr>
          <p:cNvSpPr>
            <a:spLocks noGrp="1"/>
          </p:cNvSpPr>
          <p:nvPr>
            <p:ph idx="1"/>
          </p:nvPr>
        </p:nvSpPr>
        <p:spPr>
          <a:xfrm>
            <a:off x="558800" y="1905000"/>
            <a:ext cx="8042275" cy="4343400"/>
          </a:xfrm>
        </p:spPr>
        <p:txBody>
          <a:bodyPr/>
          <a:lstStyle/>
          <a:p>
            <a:pPr lvl="0"/>
            <a:r>
              <a:rPr lang="en-US" dirty="0"/>
              <a:t>Diagnosis</a:t>
            </a:r>
          </a:p>
          <a:p>
            <a:pPr lvl="1"/>
            <a:r>
              <a:rPr lang="en-US" dirty="0"/>
              <a:t>Mammograms for breast C</a:t>
            </a:r>
            <a:r>
              <a:rPr lang="en-US" sz="2000" dirty="0"/>
              <a:t>A</a:t>
            </a:r>
          </a:p>
          <a:p>
            <a:pPr lvl="1"/>
            <a:r>
              <a:rPr lang="en-US" dirty="0"/>
              <a:t>Examining faces to screen for genetic disorders</a:t>
            </a:r>
            <a:endParaRPr lang="en-US" sz="2000" dirty="0"/>
          </a:p>
          <a:p>
            <a:pPr lvl="0"/>
            <a:r>
              <a:rPr lang="en-US" dirty="0"/>
              <a:t>Treatment</a:t>
            </a:r>
          </a:p>
          <a:p>
            <a:pPr lvl="1"/>
            <a:r>
              <a:rPr lang="en-US" dirty="0"/>
              <a:t>Insulin for diabetics</a:t>
            </a:r>
          </a:p>
          <a:p>
            <a:pPr lvl="0"/>
            <a:r>
              <a:rPr lang="en-US" dirty="0"/>
              <a:t>Drug development and discovery</a:t>
            </a:r>
          </a:p>
          <a:p>
            <a:pPr lvl="0"/>
            <a:r>
              <a:rPr lang="en-US" dirty="0"/>
              <a:t>Monitoring of infectious disease</a:t>
            </a:r>
          </a:p>
          <a:p>
            <a:pPr lvl="1"/>
            <a:r>
              <a:rPr lang="en-US" dirty="0"/>
              <a:t>Pneumonia cluster in Wuhan on 12/31/20 </a:t>
            </a:r>
          </a:p>
          <a:p>
            <a:endParaRPr lang="en-US" dirty="0"/>
          </a:p>
        </p:txBody>
      </p:sp>
    </p:spTree>
    <p:extLst>
      <p:ext uri="{BB962C8B-B14F-4D97-AF65-F5344CB8AC3E}">
        <p14:creationId xmlns:p14="http://schemas.microsoft.com/office/powerpoint/2010/main" val="473772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01017-B895-864F-99F1-0E0D29170181}"/>
              </a:ext>
            </a:extLst>
          </p:cNvPr>
          <p:cNvSpPr>
            <a:spLocks noGrp="1"/>
          </p:cNvSpPr>
          <p:nvPr>
            <p:ph type="title"/>
          </p:nvPr>
        </p:nvSpPr>
        <p:spPr/>
        <p:txBody>
          <a:bodyPr/>
          <a:lstStyle/>
          <a:p>
            <a:r>
              <a:rPr lang="en-US" dirty="0"/>
              <a:t>Privacy: 3d Party Doctrine</a:t>
            </a:r>
          </a:p>
        </p:txBody>
      </p:sp>
      <p:sp>
        <p:nvSpPr>
          <p:cNvPr id="3" name="Content Placeholder 2">
            <a:extLst>
              <a:ext uri="{FF2B5EF4-FFF2-40B4-BE49-F238E27FC236}">
                <a16:creationId xmlns:a16="http://schemas.microsoft.com/office/drawing/2014/main" id="{A514A27D-D858-7346-B8DA-A9D1C357A492}"/>
              </a:ext>
            </a:extLst>
          </p:cNvPr>
          <p:cNvSpPr>
            <a:spLocks noGrp="1"/>
          </p:cNvSpPr>
          <p:nvPr>
            <p:ph idx="1"/>
          </p:nvPr>
        </p:nvSpPr>
        <p:spPr>
          <a:xfrm>
            <a:off x="549275" y="1600200"/>
            <a:ext cx="8042275" cy="4114800"/>
          </a:xfrm>
        </p:spPr>
        <p:txBody>
          <a:bodyPr/>
          <a:lstStyle/>
          <a:p>
            <a:r>
              <a:rPr lang="en-US" dirty="0"/>
              <a:t>3d Party Doctrine: “a person has no legitimate expectation of privacy in information he voluntarily turns over to third parties." </a:t>
            </a:r>
          </a:p>
          <a:p>
            <a:pPr lvl="1"/>
            <a:r>
              <a:rPr lang="en-US" i="1" dirty="0"/>
              <a:t>Smith v. Maryland</a:t>
            </a:r>
            <a:r>
              <a:rPr lang="en-US" dirty="0"/>
              <a:t>, 442 U.S. 735 (1979)(pen register); </a:t>
            </a:r>
            <a:r>
              <a:rPr lang="en-US" i="1" dirty="0"/>
              <a:t>United States v. Miller</a:t>
            </a:r>
            <a:r>
              <a:rPr lang="en-US" dirty="0"/>
              <a:t>, 425 U.S. 435 (1976) </a:t>
            </a:r>
          </a:p>
          <a:p>
            <a:pPr lvl="2"/>
            <a:r>
              <a:rPr lang="en-US" b="1" dirty="0"/>
              <a:t>Questioned</a:t>
            </a:r>
            <a:r>
              <a:rPr lang="en-US" dirty="0"/>
              <a:t>: </a:t>
            </a:r>
            <a:r>
              <a:rPr lang="en-US" i="1" dirty="0"/>
              <a:t>United States v. Jones</a:t>
            </a:r>
            <a:r>
              <a:rPr lang="en-US" dirty="0"/>
              <a:t>, 565 U.S. 400, 417 (2012) (Sotomayor, J., concurring)</a:t>
            </a:r>
          </a:p>
          <a:p>
            <a:pPr lvl="1"/>
            <a:r>
              <a:rPr lang="en-US" dirty="0"/>
              <a:t>Application to social media? </a:t>
            </a:r>
          </a:p>
          <a:p>
            <a:pPr lvl="1"/>
            <a:r>
              <a:rPr lang="en-US" dirty="0"/>
              <a:t>Bank records, credit card statements, etc.</a:t>
            </a:r>
          </a:p>
          <a:p>
            <a:pPr lvl="1"/>
            <a:r>
              <a:rPr lang="en-US" dirty="0"/>
              <a:t>Application to, e.g., digital assistants?</a:t>
            </a:r>
          </a:p>
          <a:p>
            <a:pPr lvl="2"/>
            <a:r>
              <a:rPr lang="en-US" dirty="0"/>
              <a:t>Alexa?</a:t>
            </a:r>
          </a:p>
          <a:p>
            <a:endParaRPr lang="en-US" dirty="0"/>
          </a:p>
        </p:txBody>
      </p:sp>
      <p:sp>
        <p:nvSpPr>
          <p:cNvPr id="5" name="Slide Number Placeholder 4">
            <a:extLst>
              <a:ext uri="{FF2B5EF4-FFF2-40B4-BE49-F238E27FC236}">
                <a16:creationId xmlns:a16="http://schemas.microsoft.com/office/drawing/2014/main" id="{E3708905-9E24-EB4A-B3DA-74DB6BDF213F}"/>
              </a:ext>
            </a:extLst>
          </p:cNvPr>
          <p:cNvSpPr>
            <a:spLocks noGrp="1"/>
          </p:cNvSpPr>
          <p:nvPr>
            <p:ph type="sldNum" sz="quarter" idx="12"/>
          </p:nvPr>
        </p:nvSpPr>
        <p:spPr>
          <a:xfrm>
            <a:off x="5105400" y="6384925"/>
            <a:ext cx="990600" cy="365125"/>
          </a:xfrm>
        </p:spPr>
        <p:txBody>
          <a:bodyPr/>
          <a:lstStyle/>
          <a:p>
            <a:fld id="{7F5CE407-6216-4202-80E4-A30DC2F709B2}" type="slidenum">
              <a:rPr lang="en-US" smtClean="0"/>
              <a:t>30</a:t>
            </a:fld>
            <a:endParaRPr lang="en-US" dirty="0"/>
          </a:p>
        </p:txBody>
      </p:sp>
      <p:pic>
        <p:nvPicPr>
          <p:cNvPr id="7" name="Picture 6">
            <a:extLst>
              <a:ext uri="{FF2B5EF4-FFF2-40B4-BE49-F238E27FC236}">
                <a16:creationId xmlns:a16="http://schemas.microsoft.com/office/drawing/2014/main" id="{EE1B0DF3-6D96-AE45-896C-D2BD3024B8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7733" y="5047331"/>
            <a:ext cx="2946267" cy="1747596"/>
          </a:xfrm>
          <a:prstGeom prst="rect">
            <a:avLst/>
          </a:prstGeom>
        </p:spPr>
      </p:pic>
      <p:sp>
        <p:nvSpPr>
          <p:cNvPr id="9" name="Footer Placeholder 8">
            <a:extLst>
              <a:ext uri="{FF2B5EF4-FFF2-40B4-BE49-F238E27FC236}">
                <a16:creationId xmlns:a16="http://schemas.microsoft.com/office/drawing/2014/main" id="{F0C5A7FA-68EF-9E40-89B6-8F291F32BC19}"/>
              </a:ext>
            </a:extLst>
          </p:cNvPr>
          <p:cNvSpPr txBox="1">
            <a:spLocks noGrp="1"/>
          </p:cNvSpPr>
          <p:nvPr>
            <p:ph type="ftr" sz="quarter" idx="11"/>
          </p:nvPr>
        </p:nvSpPr>
        <p:spPr>
          <a:xfrm>
            <a:off x="265113" y="6275388"/>
            <a:ext cx="1495922" cy="369332"/>
          </a:xfrm>
          <a:prstGeom prst="rect">
            <a:avLst/>
          </a:prstGeom>
          <a:noFill/>
        </p:spPr>
        <p:txBody>
          <a:bodyPr wrap="none" rtlCol="0">
            <a:spAutoFit/>
          </a:bodyPr>
          <a:lstStyle/>
          <a:p>
            <a:r>
              <a:rPr lang="en-US" dirty="0"/>
              <a:t>© MLO 2021</a:t>
            </a:r>
          </a:p>
        </p:txBody>
      </p:sp>
    </p:spTree>
    <p:extLst>
      <p:ext uri="{BB962C8B-B14F-4D97-AF65-F5344CB8AC3E}">
        <p14:creationId xmlns:p14="http://schemas.microsoft.com/office/powerpoint/2010/main" val="1488077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2BBB0E-A9C7-234E-8802-284490D7705B}"/>
              </a:ext>
            </a:extLst>
          </p:cNvPr>
          <p:cNvSpPr>
            <a:spLocks noGrp="1"/>
          </p:cNvSpPr>
          <p:nvPr>
            <p:ph type="sldNum" sz="quarter" idx="12"/>
          </p:nvPr>
        </p:nvSpPr>
        <p:spPr/>
        <p:txBody>
          <a:bodyPr/>
          <a:lstStyle/>
          <a:p>
            <a:pPr>
              <a:defRPr/>
            </a:pPr>
            <a:fld id="{605B8578-8AB4-FC4C-81EF-700D0E97A250}" type="slidenum">
              <a:rPr lang="en-US" altLang="en-US" smtClean="0"/>
              <a:pPr>
                <a:defRPr/>
              </a:pPr>
              <a:t>31</a:t>
            </a:fld>
            <a:endParaRPr lang="en-US" altLang="en-US"/>
          </a:p>
        </p:txBody>
      </p:sp>
      <p:pic>
        <p:nvPicPr>
          <p:cNvPr id="4" name="Picture 3" descr="Text&#10;&#10;Description automatically generated">
            <a:extLst>
              <a:ext uri="{FF2B5EF4-FFF2-40B4-BE49-F238E27FC236}">
                <a16:creationId xmlns:a16="http://schemas.microsoft.com/office/drawing/2014/main" id="{20FC6C4D-D49D-2D47-A72C-CEF312763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0383"/>
            <a:ext cx="9144000" cy="3297233"/>
          </a:xfrm>
          <a:prstGeom prst="rect">
            <a:avLst/>
          </a:prstGeom>
        </p:spPr>
      </p:pic>
    </p:spTree>
    <p:extLst>
      <p:ext uri="{BB962C8B-B14F-4D97-AF65-F5344CB8AC3E}">
        <p14:creationId xmlns:p14="http://schemas.microsoft.com/office/powerpoint/2010/main" val="3696323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29EFB-2A31-E749-B6BA-58D8263D684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54B48F7-AC99-D342-A4B4-4D97227601BE}"/>
              </a:ext>
            </a:extLst>
          </p:cNvPr>
          <p:cNvSpPr>
            <a:spLocks noGrp="1"/>
          </p:cNvSpPr>
          <p:nvPr>
            <p:ph sz="half" idx="1"/>
          </p:nvPr>
        </p:nvSpPr>
        <p:spPr/>
        <p:txBody>
          <a:bodyPr/>
          <a:lstStyle/>
          <a:p>
            <a:pPr lvl="0"/>
            <a:r>
              <a:rPr lang="en-US" dirty="0"/>
              <a:t>AI tech 101</a:t>
            </a:r>
          </a:p>
          <a:p>
            <a:pPr lvl="0"/>
            <a:r>
              <a:rPr lang="en-US" dirty="0"/>
              <a:t>Research</a:t>
            </a:r>
          </a:p>
          <a:p>
            <a:pPr lvl="0"/>
            <a:r>
              <a:rPr lang="en-US" dirty="0"/>
              <a:t>Practicing medicine</a:t>
            </a:r>
          </a:p>
          <a:p>
            <a:pPr lvl="0"/>
            <a:r>
              <a:rPr lang="en-US" dirty="0"/>
              <a:t>Negligence</a:t>
            </a:r>
          </a:p>
          <a:p>
            <a:r>
              <a:rPr lang="en-US" dirty="0"/>
              <a:t>Product liability</a:t>
            </a:r>
          </a:p>
          <a:p>
            <a:pPr lvl="0"/>
            <a:r>
              <a:rPr lang="en-US" dirty="0">
                <a:solidFill>
                  <a:schemeClr val="tx1"/>
                </a:solidFill>
              </a:rPr>
              <a:t>Privacy</a:t>
            </a:r>
          </a:p>
          <a:p>
            <a:pPr lvl="0"/>
            <a:r>
              <a:rPr lang="en-US" dirty="0">
                <a:solidFill>
                  <a:srgbClr val="FF0000"/>
                </a:solidFill>
              </a:rPr>
              <a:t>Reimbursement</a:t>
            </a:r>
          </a:p>
          <a:p>
            <a:pPr lvl="0"/>
            <a:endParaRPr lang="en-US" dirty="0"/>
          </a:p>
          <a:p>
            <a:pPr lvl="0"/>
            <a:endParaRPr lang="en-US" dirty="0"/>
          </a:p>
          <a:p>
            <a:endParaRPr lang="en-US" dirty="0"/>
          </a:p>
        </p:txBody>
      </p:sp>
      <p:sp>
        <p:nvSpPr>
          <p:cNvPr id="4" name="Content Placeholder 3">
            <a:extLst>
              <a:ext uri="{FF2B5EF4-FFF2-40B4-BE49-F238E27FC236}">
                <a16:creationId xmlns:a16="http://schemas.microsoft.com/office/drawing/2014/main" id="{54F5D597-12BE-CB4F-B469-9D0AC5CCF5DF}"/>
              </a:ext>
            </a:extLst>
          </p:cNvPr>
          <p:cNvSpPr>
            <a:spLocks noGrp="1"/>
          </p:cNvSpPr>
          <p:nvPr>
            <p:ph sz="half" idx="2"/>
          </p:nvPr>
        </p:nvSpPr>
        <p:spPr/>
        <p:txBody>
          <a:bodyPr/>
          <a:lstStyle/>
          <a:p>
            <a:pPr lvl="0"/>
            <a:r>
              <a:rPr lang="en-US" dirty="0"/>
              <a:t>Regulation</a:t>
            </a:r>
          </a:p>
        </p:txBody>
      </p:sp>
      <p:sp>
        <p:nvSpPr>
          <p:cNvPr id="5" name="TextBox 4">
            <a:extLst>
              <a:ext uri="{FF2B5EF4-FFF2-40B4-BE49-F238E27FC236}">
                <a16:creationId xmlns:a16="http://schemas.microsoft.com/office/drawing/2014/main" id="{80822B00-1B63-E14C-A950-97018A670169}"/>
              </a:ext>
            </a:extLst>
          </p:cNvPr>
          <p:cNvSpPr txBox="1"/>
          <p:nvPr/>
        </p:nvSpPr>
        <p:spPr>
          <a:xfrm>
            <a:off x="292880" y="6368535"/>
            <a:ext cx="1495922" cy="369332"/>
          </a:xfrm>
          <a:prstGeom prst="rect">
            <a:avLst/>
          </a:prstGeom>
          <a:noFill/>
        </p:spPr>
        <p:txBody>
          <a:bodyPr wrap="none" rtlCol="0">
            <a:spAutoFit/>
          </a:bodyPr>
          <a:lstStyle/>
          <a:p>
            <a:r>
              <a:rPr lang="en-US" dirty="0"/>
              <a:t>© MLO 2021</a:t>
            </a:r>
          </a:p>
        </p:txBody>
      </p:sp>
      <p:sp>
        <p:nvSpPr>
          <p:cNvPr id="6" name="Slide Number Placeholder 4">
            <a:extLst>
              <a:ext uri="{FF2B5EF4-FFF2-40B4-BE49-F238E27FC236}">
                <a16:creationId xmlns:a16="http://schemas.microsoft.com/office/drawing/2014/main" id="{16DCD4F4-F4DF-3D46-A1D4-41D218F6A7EF}"/>
              </a:ext>
            </a:extLst>
          </p:cNvPr>
          <p:cNvSpPr>
            <a:spLocks noGrp="1"/>
          </p:cNvSpPr>
          <p:nvPr>
            <p:ph type="sldNum" sz="quarter" idx="12"/>
          </p:nvPr>
        </p:nvSpPr>
        <p:spPr>
          <a:xfrm>
            <a:off x="7897813" y="6275388"/>
            <a:ext cx="990600" cy="365125"/>
          </a:xfrm>
        </p:spPr>
        <p:txBody>
          <a:bodyPr/>
          <a:lstStyle/>
          <a:p>
            <a:fld id="{7F5CE407-6216-4202-80E4-A30DC2F709B2}" type="slidenum">
              <a:rPr lang="en-US" smtClean="0"/>
              <a:t>32</a:t>
            </a:fld>
            <a:endParaRPr lang="en-US"/>
          </a:p>
        </p:txBody>
      </p:sp>
    </p:spTree>
    <p:extLst>
      <p:ext uri="{BB962C8B-B14F-4D97-AF65-F5344CB8AC3E}">
        <p14:creationId xmlns:p14="http://schemas.microsoft.com/office/powerpoint/2010/main" val="3002277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4C3EC-D8BD-E448-8406-9D9E9C6A029E}"/>
              </a:ext>
            </a:extLst>
          </p:cNvPr>
          <p:cNvSpPr>
            <a:spLocks noGrp="1"/>
          </p:cNvSpPr>
          <p:nvPr>
            <p:ph type="title"/>
          </p:nvPr>
        </p:nvSpPr>
        <p:spPr/>
        <p:txBody>
          <a:bodyPr/>
          <a:lstStyle/>
          <a:p>
            <a:r>
              <a:rPr lang="en-US" dirty="0"/>
              <a:t>Reimbursement </a:t>
            </a:r>
          </a:p>
        </p:txBody>
      </p:sp>
      <p:sp>
        <p:nvSpPr>
          <p:cNvPr id="3" name="Content Placeholder 2">
            <a:extLst>
              <a:ext uri="{FF2B5EF4-FFF2-40B4-BE49-F238E27FC236}">
                <a16:creationId xmlns:a16="http://schemas.microsoft.com/office/drawing/2014/main" id="{9ACD0C89-1B86-814E-8BA0-5E0C3DAF4A80}"/>
              </a:ext>
            </a:extLst>
          </p:cNvPr>
          <p:cNvSpPr>
            <a:spLocks noGrp="1"/>
          </p:cNvSpPr>
          <p:nvPr>
            <p:ph idx="1"/>
          </p:nvPr>
        </p:nvSpPr>
        <p:spPr/>
        <p:txBody>
          <a:bodyPr/>
          <a:lstStyle/>
          <a:p>
            <a:r>
              <a:rPr lang="en-US" dirty="0"/>
              <a:t>Provided for "medically necessary" care</a:t>
            </a:r>
          </a:p>
          <a:p>
            <a:pPr lvl="1"/>
            <a:r>
              <a:rPr lang="en-US" dirty="0"/>
              <a:t>Not: experimental treatments or devices</a:t>
            </a:r>
          </a:p>
          <a:p>
            <a:r>
              <a:rPr lang="en-US" dirty="0"/>
              <a:t>Slow governmental adoption: the telehealth model</a:t>
            </a:r>
          </a:p>
          <a:p>
            <a:r>
              <a:rPr lang="en-US" dirty="0"/>
              <a:t>CMS, 2018:</a:t>
            </a:r>
          </a:p>
          <a:p>
            <a:pPr lvl="1"/>
            <a:r>
              <a:rPr lang="en-US" dirty="0"/>
              <a:t>”…</a:t>
            </a:r>
            <a:r>
              <a:rPr lang="en-US" b="1" dirty="0"/>
              <a:t>unnecessary gaps </a:t>
            </a:r>
            <a:r>
              <a:rPr lang="en-US" dirty="0"/>
              <a:t>between FDA approval of a technology and Medicare paying for the technology.”</a:t>
            </a:r>
          </a:p>
          <a:p>
            <a:pPr lvl="1"/>
            <a:r>
              <a:rPr lang="en-US" dirty="0"/>
              <a:t>“[C]overage decisions will be more transparent and more responsive to innovators bringing new medical technologies to our Medicare beneficiaries” </a:t>
            </a:r>
          </a:p>
        </p:txBody>
      </p:sp>
      <p:sp>
        <p:nvSpPr>
          <p:cNvPr id="4" name="TextBox 3">
            <a:extLst>
              <a:ext uri="{FF2B5EF4-FFF2-40B4-BE49-F238E27FC236}">
                <a16:creationId xmlns:a16="http://schemas.microsoft.com/office/drawing/2014/main" id="{33155BC0-74AE-DD49-BA23-8F484882E9B7}"/>
              </a:ext>
            </a:extLst>
          </p:cNvPr>
          <p:cNvSpPr txBox="1"/>
          <p:nvPr/>
        </p:nvSpPr>
        <p:spPr>
          <a:xfrm>
            <a:off x="292880" y="6368535"/>
            <a:ext cx="1495922" cy="369332"/>
          </a:xfrm>
          <a:prstGeom prst="rect">
            <a:avLst/>
          </a:prstGeom>
          <a:noFill/>
        </p:spPr>
        <p:txBody>
          <a:bodyPr wrap="none" rtlCol="0">
            <a:spAutoFit/>
          </a:bodyPr>
          <a:lstStyle/>
          <a:p>
            <a:r>
              <a:rPr lang="en-US" dirty="0"/>
              <a:t>© MLO 2021</a:t>
            </a:r>
          </a:p>
        </p:txBody>
      </p:sp>
      <p:sp>
        <p:nvSpPr>
          <p:cNvPr id="5" name="Slide Number Placeholder 4">
            <a:extLst>
              <a:ext uri="{FF2B5EF4-FFF2-40B4-BE49-F238E27FC236}">
                <a16:creationId xmlns:a16="http://schemas.microsoft.com/office/drawing/2014/main" id="{562C5904-F905-294C-A7ED-0CA504E1BCE2}"/>
              </a:ext>
            </a:extLst>
          </p:cNvPr>
          <p:cNvSpPr>
            <a:spLocks noGrp="1"/>
          </p:cNvSpPr>
          <p:nvPr>
            <p:ph type="sldNum" sz="quarter" idx="12"/>
          </p:nvPr>
        </p:nvSpPr>
        <p:spPr>
          <a:xfrm>
            <a:off x="7897813" y="6275388"/>
            <a:ext cx="990600" cy="365125"/>
          </a:xfrm>
        </p:spPr>
        <p:txBody>
          <a:bodyPr/>
          <a:lstStyle/>
          <a:p>
            <a:fld id="{7F5CE407-6216-4202-80E4-A30DC2F709B2}" type="slidenum">
              <a:rPr lang="en-US" smtClean="0"/>
              <a:t>33</a:t>
            </a:fld>
            <a:endParaRPr lang="en-US"/>
          </a:p>
        </p:txBody>
      </p:sp>
    </p:spTree>
    <p:extLst>
      <p:ext uri="{BB962C8B-B14F-4D97-AF65-F5344CB8AC3E}">
        <p14:creationId xmlns:p14="http://schemas.microsoft.com/office/powerpoint/2010/main" val="1438613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5CFB0-A321-204B-9D2E-C11EC5C9FE17}"/>
              </a:ext>
            </a:extLst>
          </p:cNvPr>
          <p:cNvSpPr>
            <a:spLocks noGrp="1"/>
          </p:cNvSpPr>
          <p:nvPr>
            <p:ph type="title"/>
          </p:nvPr>
        </p:nvSpPr>
        <p:spPr/>
        <p:txBody>
          <a:bodyPr/>
          <a:lstStyle/>
          <a:p>
            <a:r>
              <a:rPr lang="en-US" dirty="0"/>
              <a:t>Reimbursement</a:t>
            </a:r>
          </a:p>
        </p:txBody>
      </p:sp>
      <p:sp>
        <p:nvSpPr>
          <p:cNvPr id="3" name="Content Placeholder 2">
            <a:extLst>
              <a:ext uri="{FF2B5EF4-FFF2-40B4-BE49-F238E27FC236}">
                <a16:creationId xmlns:a16="http://schemas.microsoft.com/office/drawing/2014/main" id="{2AA8C2AB-79EA-644E-81A6-FCC075CA7CBF}"/>
              </a:ext>
            </a:extLst>
          </p:cNvPr>
          <p:cNvSpPr>
            <a:spLocks noGrp="1"/>
          </p:cNvSpPr>
          <p:nvPr>
            <p:ph idx="1"/>
          </p:nvPr>
        </p:nvSpPr>
        <p:spPr/>
        <p:txBody>
          <a:bodyPr/>
          <a:lstStyle/>
          <a:p>
            <a:r>
              <a:rPr lang="en-US" dirty="0"/>
              <a:t>Artificial Intelligence (AI) Health Outcomes Challenge</a:t>
            </a:r>
          </a:p>
          <a:p>
            <a:pPr lvl="1"/>
            <a:r>
              <a:rPr lang="en-US" dirty="0"/>
              <a:t>Demonstrate how AI can </a:t>
            </a:r>
            <a:r>
              <a:rPr lang="en-US" b="1" dirty="0"/>
              <a:t>predict</a:t>
            </a:r>
            <a:r>
              <a:rPr lang="en-US" dirty="0"/>
              <a:t> unplanned hospital and SNF </a:t>
            </a:r>
            <a:r>
              <a:rPr lang="en-US" b="1" dirty="0"/>
              <a:t>admissions</a:t>
            </a:r>
            <a:r>
              <a:rPr lang="en-US" dirty="0"/>
              <a:t> and </a:t>
            </a:r>
            <a:r>
              <a:rPr lang="en-US" b="1" dirty="0"/>
              <a:t>adverse events</a:t>
            </a:r>
          </a:p>
          <a:p>
            <a:pPr lvl="1"/>
            <a:r>
              <a:rPr lang="en-US" dirty="0"/>
              <a:t>COVID pause</a:t>
            </a:r>
          </a:p>
          <a:p>
            <a:r>
              <a:rPr lang="en-US" dirty="0"/>
              <a:t>AI to </a:t>
            </a:r>
            <a:r>
              <a:rPr lang="en-US" b="1" dirty="0"/>
              <a:t>review coding decisions</a:t>
            </a:r>
            <a:r>
              <a:rPr lang="en-US" dirty="0"/>
              <a:t>: train to maximize reimbursable services not originally coded for billing</a:t>
            </a:r>
          </a:p>
          <a:p>
            <a:pPr lvl="1"/>
            <a:r>
              <a:rPr lang="en-US" dirty="0"/>
              <a:t>Recovery Audit Contractors use AI-powered algorithms to ID </a:t>
            </a:r>
            <a:r>
              <a:rPr lang="en-US" b="1" dirty="0"/>
              <a:t>erroneous and/or fraudulent </a:t>
            </a:r>
            <a:r>
              <a:rPr lang="en-US" dirty="0"/>
              <a:t>submissions</a:t>
            </a:r>
          </a:p>
          <a:p>
            <a:r>
              <a:rPr lang="en-US" dirty="0"/>
              <a:t>Should </a:t>
            </a:r>
            <a:r>
              <a:rPr lang="en-US" b="1" dirty="0"/>
              <a:t>patients get paid </a:t>
            </a:r>
            <a:r>
              <a:rPr lang="en-US" dirty="0"/>
              <a:t>for their data?</a:t>
            </a:r>
          </a:p>
          <a:p>
            <a:endParaRPr lang="en-US" dirty="0"/>
          </a:p>
        </p:txBody>
      </p:sp>
      <p:sp>
        <p:nvSpPr>
          <p:cNvPr id="4" name="TextBox 3">
            <a:extLst>
              <a:ext uri="{FF2B5EF4-FFF2-40B4-BE49-F238E27FC236}">
                <a16:creationId xmlns:a16="http://schemas.microsoft.com/office/drawing/2014/main" id="{3124CF64-E964-5340-81D1-E8F23F0FD1CF}"/>
              </a:ext>
            </a:extLst>
          </p:cNvPr>
          <p:cNvSpPr txBox="1"/>
          <p:nvPr/>
        </p:nvSpPr>
        <p:spPr>
          <a:xfrm>
            <a:off x="292880" y="6368535"/>
            <a:ext cx="1495922" cy="369332"/>
          </a:xfrm>
          <a:prstGeom prst="rect">
            <a:avLst/>
          </a:prstGeom>
          <a:noFill/>
        </p:spPr>
        <p:txBody>
          <a:bodyPr wrap="none" rtlCol="0">
            <a:spAutoFit/>
          </a:bodyPr>
          <a:lstStyle/>
          <a:p>
            <a:r>
              <a:rPr lang="en-US" dirty="0"/>
              <a:t>© MLO 2021</a:t>
            </a:r>
          </a:p>
        </p:txBody>
      </p:sp>
      <p:sp>
        <p:nvSpPr>
          <p:cNvPr id="5" name="Slide Number Placeholder 4">
            <a:extLst>
              <a:ext uri="{FF2B5EF4-FFF2-40B4-BE49-F238E27FC236}">
                <a16:creationId xmlns:a16="http://schemas.microsoft.com/office/drawing/2014/main" id="{BB078C8C-D630-E94D-8858-EE6272A42A81}"/>
              </a:ext>
            </a:extLst>
          </p:cNvPr>
          <p:cNvSpPr>
            <a:spLocks noGrp="1"/>
          </p:cNvSpPr>
          <p:nvPr>
            <p:ph type="sldNum" sz="quarter" idx="12"/>
          </p:nvPr>
        </p:nvSpPr>
        <p:spPr>
          <a:xfrm>
            <a:off x="7897813" y="6275388"/>
            <a:ext cx="990600" cy="365125"/>
          </a:xfrm>
        </p:spPr>
        <p:txBody>
          <a:bodyPr/>
          <a:lstStyle/>
          <a:p>
            <a:fld id="{7F5CE407-6216-4202-80E4-A30DC2F709B2}" type="slidenum">
              <a:rPr lang="en-US" smtClean="0"/>
              <a:t>34</a:t>
            </a:fld>
            <a:endParaRPr lang="en-US"/>
          </a:p>
        </p:txBody>
      </p:sp>
    </p:spTree>
    <p:extLst>
      <p:ext uri="{BB962C8B-B14F-4D97-AF65-F5344CB8AC3E}">
        <p14:creationId xmlns:p14="http://schemas.microsoft.com/office/powerpoint/2010/main" val="563395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840A3-D859-B247-8571-31206B9D836A}"/>
              </a:ext>
            </a:extLst>
          </p:cNvPr>
          <p:cNvSpPr>
            <a:spLocks noGrp="1"/>
          </p:cNvSpPr>
          <p:nvPr>
            <p:ph type="title"/>
          </p:nvPr>
        </p:nvSpPr>
        <p:spPr/>
        <p:txBody>
          <a:bodyPr/>
          <a:lstStyle/>
          <a:p>
            <a:r>
              <a:rPr lang="en-US" dirty="0"/>
              <a:t>Reimbursement</a:t>
            </a:r>
          </a:p>
        </p:txBody>
      </p:sp>
      <p:sp>
        <p:nvSpPr>
          <p:cNvPr id="3" name="Content Placeholder 2">
            <a:extLst>
              <a:ext uri="{FF2B5EF4-FFF2-40B4-BE49-F238E27FC236}">
                <a16:creationId xmlns:a16="http://schemas.microsoft.com/office/drawing/2014/main" id="{F0ED23DC-9572-0642-805A-E177B43EC201}"/>
              </a:ext>
            </a:extLst>
          </p:cNvPr>
          <p:cNvSpPr>
            <a:spLocks noGrp="1"/>
          </p:cNvSpPr>
          <p:nvPr>
            <p:ph idx="1"/>
          </p:nvPr>
        </p:nvSpPr>
        <p:spPr/>
        <p:txBody>
          <a:bodyPr/>
          <a:lstStyle/>
          <a:p>
            <a:r>
              <a:rPr lang="en-US" dirty="0"/>
              <a:t>9/20: CMS approved the 1</a:t>
            </a:r>
            <a:r>
              <a:rPr lang="en-US" baseline="30000" dirty="0"/>
              <a:t>st</a:t>
            </a:r>
            <a:r>
              <a:rPr lang="en-US" dirty="0"/>
              <a:t> </a:t>
            </a:r>
            <a:r>
              <a:rPr lang="en-US" b="1" dirty="0"/>
              <a:t>add-on payment - </a:t>
            </a:r>
            <a:r>
              <a:rPr lang="en-US" dirty="0"/>
              <a:t>up to $1,040, + inpatient hospitalization costs -for use of software to help </a:t>
            </a:r>
            <a:r>
              <a:rPr lang="en-US" b="1" dirty="0"/>
              <a:t>detect strokes </a:t>
            </a:r>
            <a:r>
              <a:rPr lang="en-US" dirty="0"/>
              <a:t>by </a:t>
            </a:r>
            <a:r>
              <a:rPr lang="en-US" dirty="0" err="1"/>
              <a:t>Viz.ai</a:t>
            </a:r>
            <a:r>
              <a:rPr lang="en-US" dirty="0"/>
              <a:t>. </a:t>
            </a:r>
          </a:p>
          <a:p>
            <a:pPr lvl="1"/>
            <a:r>
              <a:rPr lang="en-US" dirty="0"/>
              <a:t>Whether a </a:t>
            </a:r>
            <a:r>
              <a:rPr lang="en-US" b="1" dirty="0"/>
              <a:t>43-patient study </a:t>
            </a:r>
            <a:r>
              <a:rPr lang="en-US" dirty="0"/>
              <a:t>used to support the company’s claim of clinical benefit was large enough to warrant the added reimbursement?</a:t>
            </a:r>
          </a:p>
          <a:p>
            <a:pPr lvl="1"/>
            <a:r>
              <a:rPr lang="en-US" dirty="0"/>
              <a:t>Concern with AI: will suffer same fate as computer-aided detection software, which increased the costs of </a:t>
            </a:r>
            <a:r>
              <a:rPr lang="en-US" b="1" dirty="0"/>
              <a:t>screening mammograms </a:t>
            </a:r>
            <a:r>
              <a:rPr lang="en-US" dirty="0"/>
              <a:t>by hundreds of millions of dollars in the U.S. yet failed to improve outcomes</a:t>
            </a:r>
          </a:p>
        </p:txBody>
      </p:sp>
      <p:sp>
        <p:nvSpPr>
          <p:cNvPr id="4" name="Slide Number Placeholder 3">
            <a:extLst>
              <a:ext uri="{FF2B5EF4-FFF2-40B4-BE49-F238E27FC236}">
                <a16:creationId xmlns:a16="http://schemas.microsoft.com/office/drawing/2014/main" id="{AD0206D1-F879-5A4D-A541-77BC270BAE04}"/>
              </a:ext>
            </a:extLst>
          </p:cNvPr>
          <p:cNvSpPr>
            <a:spLocks noGrp="1"/>
          </p:cNvSpPr>
          <p:nvPr>
            <p:ph type="sldNum" sz="quarter" idx="12"/>
          </p:nvPr>
        </p:nvSpPr>
        <p:spPr/>
        <p:txBody>
          <a:bodyPr/>
          <a:lstStyle/>
          <a:p>
            <a:pPr>
              <a:defRPr/>
            </a:pPr>
            <a:fld id="{B4FD20CD-0A31-D045-AE6F-239A79121339}" type="slidenum">
              <a:rPr lang="en-US" altLang="en-US" smtClean="0"/>
              <a:pPr>
                <a:defRPr/>
              </a:pPr>
              <a:t>35</a:t>
            </a:fld>
            <a:endParaRPr lang="en-US" altLang="en-US"/>
          </a:p>
        </p:txBody>
      </p:sp>
    </p:spTree>
    <p:extLst>
      <p:ext uri="{BB962C8B-B14F-4D97-AF65-F5344CB8AC3E}">
        <p14:creationId xmlns:p14="http://schemas.microsoft.com/office/powerpoint/2010/main" val="5545361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9DB04-F428-2349-B24B-635E597AE8B4}"/>
              </a:ext>
            </a:extLst>
          </p:cNvPr>
          <p:cNvSpPr>
            <a:spLocks noGrp="1"/>
          </p:cNvSpPr>
          <p:nvPr>
            <p:ph type="title"/>
          </p:nvPr>
        </p:nvSpPr>
        <p:spPr/>
        <p:txBody>
          <a:bodyPr/>
          <a:lstStyle/>
          <a:p>
            <a:r>
              <a:rPr lang="en-US" dirty="0"/>
              <a:t>Manipulation to</a:t>
            </a:r>
            <a:br>
              <a:rPr lang="en-US" dirty="0"/>
            </a:br>
            <a:r>
              <a:rPr lang="en-US" dirty="0"/>
              <a:t>Enhance Reimbursement?</a:t>
            </a:r>
          </a:p>
        </p:txBody>
      </p:sp>
      <p:sp>
        <p:nvSpPr>
          <p:cNvPr id="3" name="Content Placeholder 2">
            <a:extLst>
              <a:ext uri="{FF2B5EF4-FFF2-40B4-BE49-F238E27FC236}">
                <a16:creationId xmlns:a16="http://schemas.microsoft.com/office/drawing/2014/main" id="{B1A045C0-A2BA-0347-BA66-F7F30099BBD4}"/>
              </a:ext>
            </a:extLst>
          </p:cNvPr>
          <p:cNvSpPr>
            <a:spLocks noGrp="1"/>
          </p:cNvSpPr>
          <p:nvPr>
            <p:ph idx="1"/>
          </p:nvPr>
        </p:nvSpPr>
        <p:spPr/>
        <p:txBody>
          <a:bodyPr/>
          <a:lstStyle/>
          <a:p>
            <a:r>
              <a:rPr lang="en-US" dirty="0"/>
              <a:t>MDs, hospitals, others could manipulate the AI in billing or insurance software to maximize payments</a:t>
            </a:r>
          </a:p>
          <a:p>
            <a:pPr lvl="1"/>
            <a:r>
              <a:rPr lang="en-US" dirty="0"/>
              <a:t>Ambiguity in medical information</a:t>
            </a:r>
          </a:p>
          <a:p>
            <a:pPr lvl="1"/>
            <a:r>
              <a:rPr lang="en-US" dirty="0"/>
              <a:t>Competing financial incentives</a:t>
            </a:r>
          </a:p>
          <a:p>
            <a:pPr lvl="1"/>
            <a:r>
              <a:rPr lang="en-US" b="1" dirty="0"/>
              <a:t>Alter images</a:t>
            </a:r>
            <a:r>
              <a:rPr lang="en-US" dirty="0"/>
              <a:t>?</a:t>
            </a:r>
          </a:p>
          <a:p>
            <a:pPr lvl="2"/>
            <a:r>
              <a:rPr lang="en-US" dirty="0"/>
              <a:t>Changing a few pixels could make skin lesion seem malignant</a:t>
            </a:r>
          </a:p>
          <a:p>
            <a:pPr lvl="3"/>
            <a:r>
              <a:rPr lang="en-US" dirty="0"/>
              <a:t>Or: rotating the image </a:t>
            </a:r>
          </a:p>
          <a:p>
            <a:pPr lvl="1"/>
            <a:r>
              <a:rPr lang="en-US" dirty="0"/>
              <a:t>Alcohol abuse” v. “alcohol dependence;” “lumbago” v. “back pain”</a:t>
            </a:r>
          </a:p>
          <a:p>
            <a:r>
              <a:rPr lang="en-US" dirty="0"/>
              <a:t>Insurers, health care agencies: reverse</a:t>
            </a:r>
          </a:p>
        </p:txBody>
      </p:sp>
      <p:sp>
        <p:nvSpPr>
          <p:cNvPr id="4" name="TextBox 3">
            <a:extLst>
              <a:ext uri="{FF2B5EF4-FFF2-40B4-BE49-F238E27FC236}">
                <a16:creationId xmlns:a16="http://schemas.microsoft.com/office/drawing/2014/main" id="{4366E79B-EB48-DE47-95AA-B1F0C65EC986}"/>
              </a:ext>
            </a:extLst>
          </p:cNvPr>
          <p:cNvSpPr txBox="1"/>
          <p:nvPr/>
        </p:nvSpPr>
        <p:spPr>
          <a:xfrm>
            <a:off x="292880" y="6368535"/>
            <a:ext cx="1495922" cy="369332"/>
          </a:xfrm>
          <a:prstGeom prst="rect">
            <a:avLst/>
          </a:prstGeom>
          <a:noFill/>
        </p:spPr>
        <p:txBody>
          <a:bodyPr wrap="none" rtlCol="0">
            <a:spAutoFit/>
          </a:bodyPr>
          <a:lstStyle/>
          <a:p>
            <a:r>
              <a:rPr lang="en-US" dirty="0"/>
              <a:t>© MLO 2021</a:t>
            </a:r>
          </a:p>
        </p:txBody>
      </p:sp>
      <p:sp>
        <p:nvSpPr>
          <p:cNvPr id="5" name="Slide Number Placeholder 4">
            <a:extLst>
              <a:ext uri="{FF2B5EF4-FFF2-40B4-BE49-F238E27FC236}">
                <a16:creationId xmlns:a16="http://schemas.microsoft.com/office/drawing/2014/main" id="{BC7D3136-E300-034F-BCAF-565AFEADCF30}"/>
              </a:ext>
            </a:extLst>
          </p:cNvPr>
          <p:cNvSpPr>
            <a:spLocks noGrp="1"/>
          </p:cNvSpPr>
          <p:nvPr>
            <p:ph type="sldNum" sz="quarter" idx="12"/>
          </p:nvPr>
        </p:nvSpPr>
        <p:spPr>
          <a:xfrm>
            <a:off x="7897813" y="6275388"/>
            <a:ext cx="990600" cy="365125"/>
          </a:xfrm>
        </p:spPr>
        <p:txBody>
          <a:bodyPr/>
          <a:lstStyle/>
          <a:p>
            <a:fld id="{7F5CE407-6216-4202-80E4-A30DC2F709B2}" type="slidenum">
              <a:rPr lang="en-US" smtClean="0"/>
              <a:t>36</a:t>
            </a:fld>
            <a:endParaRPr lang="en-US"/>
          </a:p>
        </p:txBody>
      </p:sp>
    </p:spTree>
    <p:extLst>
      <p:ext uri="{BB962C8B-B14F-4D97-AF65-F5344CB8AC3E}">
        <p14:creationId xmlns:p14="http://schemas.microsoft.com/office/powerpoint/2010/main" val="22331842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5CA010-2D91-D048-9DFC-770C2F277BC4}"/>
              </a:ext>
            </a:extLst>
          </p:cNvPr>
          <p:cNvSpPr>
            <a:spLocks noGrp="1"/>
          </p:cNvSpPr>
          <p:nvPr>
            <p:ph type="sldNum" sz="quarter" idx="12"/>
          </p:nvPr>
        </p:nvSpPr>
        <p:spPr/>
        <p:txBody>
          <a:bodyPr/>
          <a:lstStyle/>
          <a:p>
            <a:pPr>
              <a:defRPr/>
            </a:pPr>
            <a:fld id="{605B8578-8AB4-FC4C-81EF-700D0E97A250}" type="slidenum">
              <a:rPr lang="en-US" altLang="en-US" smtClean="0"/>
              <a:pPr>
                <a:defRPr/>
              </a:pPr>
              <a:t>37</a:t>
            </a:fld>
            <a:endParaRPr lang="en-US" altLang="en-US"/>
          </a:p>
        </p:txBody>
      </p:sp>
      <p:pic>
        <p:nvPicPr>
          <p:cNvPr id="4" name="Picture 3" descr="A picture containing graphical user interface&#10;&#10;Description automatically generated">
            <a:extLst>
              <a:ext uri="{FF2B5EF4-FFF2-40B4-BE49-F238E27FC236}">
                <a16:creationId xmlns:a16="http://schemas.microsoft.com/office/drawing/2014/main" id="{E206A710-64E1-6242-8832-FB1C74F4F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 y="1320800"/>
            <a:ext cx="9080500" cy="4216400"/>
          </a:xfrm>
          <a:prstGeom prst="rect">
            <a:avLst/>
          </a:prstGeom>
        </p:spPr>
      </p:pic>
    </p:spTree>
    <p:extLst>
      <p:ext uri="{BB962C8B-B14F-4D97-AF65-F5344CB8AC3E}">
        <p14:creationId xmlns:p14="http://schemas.microsoft.com/office/powerpoint/2010/main" val="26521555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29EFB-2A31-E749-B6BA-58D8263D684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54B48F7-AC99-D342-A4B4-4D97227601BE}"/>
              </a:ext>
            </a:extLst>
          </p:cNvPr>
          <p:cNvSpPr>
            <a:spLocks noGrp="1"/>
          </p:cNvSpPr>
          <p:nvPr>
            <p:ph sz="half" idx="1"/>
          </p:nvPr>
        </p:nvSpPr>
        <p:spPr/>
        <p:txBody>
          <a:bodyPr/>
          <a:lstStyle/>
          <a:p>
            <a:pPr lvl="0"/>
            <a:r>
              <a:rPr lang="en-US" dirty="0"/>
              <a:t>AI tech 101</a:t>
            </a:r>
          </a:p>
          <a:p>
            <a:pPr lvl="0"/>
            <a:r>
              <a:rPr lang="en-US" dirty="0"/>
              <a:t>Research</a:t>
            </a:r>
          </a:p>
          <a:p>
            <a:pPr lvl="0"/>
            <a:r>
              <a:rPr lang="en-US" dirty="0"/>
              <a:t>Practicing medicine</a:t>
            </a:r>
          </a:p>
          <a:p>
            <a:pPr lvl="0"/>
            <a:r>
              <a:rPr lang="en-US" dirty="0"/>
              <a:t>Negligence</a:t>
            </a:r>
          </a:p>
          <a:p>
            <a:r>
              <a:rPr lang="en-US" dirty="0"/>
              <a:t>Product liability</a:t>
            </a:r>
          </a:p>
          <a:p>
            <a:pPr lvl="0"/>
            <a:r>
              <a:rPr lang="en-US" dirty="0"/>
              <a:t>Privacy</a:t>
            </a:r>
          </a:p>
          <a:p>
            <a:pPr lvl="0"/>
            <a:r>
              <a:rPr lang="en-US" dirty="0"/>
              <a:t>Reimbursement</a:t>
            </a:r>
          </a:p>
          <a:p>
            <a:pPr lvl="0"/>
            <a:r>
              <a:rPr lang="en-US" dirty="0">
                <a:solidFill>
                  <a:srgbClr val="FF0000"/>
                </a:solidFill>
              </a:rPr>
              <a:t>Regulation</a:t>
            </a:r>
          </a:p>
          <a:p>
            <a:pPr lvl="0"/>
            <a:endParaRPr lang="en-US" dirty="0"/>
          </a:p>
          <a:p>
            <a:pPr lvl="0"/>
            <a:endParaRPr lang="en-US" dirty="0"/>
          </a:p>
          <a:p>
            <a:endParaRPr lang="en-US" dirty="0"/>
          </a:p>
        </p:txBody>
      </p:sp>
      <p:sp>
        <p:nvSpPr>
          <p:cNvPr id="5" name="TextBox 4">
            <a:extLst>
              <a:ext uri="{FF2B5EF4-FFF2-40B4-BE49-F238E27FC236}">
                <a16:creationId xmlns:a16="http://schemas.microsoft.com/office/drawing/2014/main" id="{97DF2A44-22E3-1847-B11A-8BFA11A673AE}"/>
              </a:ext>
            </a:extLst>
          </p:cNvPr>
          <p:cNvSpPr txBox="1"/>
          <p:nvPr/>
        </p:nvSpPr>
        <p:spPr>
          <a:xfrm>
            <a:off x="292880" y="6368535"/>
            <a:ext cx="1495922" cy="369332"/>
          </a:xfrm>
          <a:prstGeom prst="rect">
            <a:avLst/>
          </a:prstGeom>
          <a:noFill/>
        </p:spPr>
        <p:txBody>
          <a:bodyPr wrap="none" rtlCol="0">
            <a:spAutoFit/>
          </a:bodyPr>
          <a:lstStyle/>
          <a:p>
            <a:r>
              <a:rPr lang="en-US" dirty="0"/>
              <a:t>© MLO 2021</a:t>
            </a:r>
          </a:p>
        </p:txBody>
      </p:sp>
      <p:sp>
        <p:nvSpPr>
          <p:cNvPr id="6" name="Slide Number Placeholder 4">
            <a:extLst>
              <a:ext uri="{FF2B5EF4-FFF2-40B4-BE49-F238E27FC236}">
                <a16:creationId xmlns:a16="http://schemas.microsoft.com/office/drawing/2014/main" id="{9BC01EF4-63A0-7743-9EBB-C10573CEC1AC}"/>
              </a:ext>
            </a:extLst>
          </p:cNvPr>
          <p:cNvSpPr>
            <a:spLocks noGrp="1"/>
          </p:cNvSpPr>
          <p:nvPr>
            <p:ph type="sldNum" sz="quarter" idx="12"/>
          </p:nvPr>
        </p:nvSpPr>
        <p:spPr>
          <a:xfrm>
            <a:off x="7897813" y="6275388"/>
            <a:ext cx="990600" cy="365125"/>
          </a:xfrm>
        </p:spPr>
        <p:txBody>
          <a:bodyPr/>
          <a:lstStyle/>
          <a:p>
            <a:fld id="{7F5CE407-6216-4202-80E4-A30DC2F709B2}" type="slidenum">
              <a:rPr lang="en-US" smtClean="0"/>
              <a:t>38</a:t>
            </a:fld>
            <a:endParaRPr lang="en-US"/>
          </a:p>
        </p:txBody>
      </p:sp>
    </p:spTree>
    <p:extLst>
      <p:ext uri="{BB962C8B-B14F-4D97-AF65-F5344CB8AC3E}">
        <p14:creationId xmlns:p14="http://schemas.microsoft.com/office/powerpoint/2010/main" val="18135028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56079-EF07-B943-96EE-2CF282D3D9E8}"/>
              </a:ext>
            </a:extLst>
          </p:cNvPr>
          <p:cNvSpPr>
            <a:spLocks noGrp="1"/>
          </p:cNvSpPr>
          <p:nvPr>
            <p:ph type="title"/>
          </p:nvPr>
        </p:nvSpPr>
        <p:spPr>
          <a:xfrm>
            <a:off x="549275" y="107951"/>
            <a:ext cx="8042275" cy="806450"/>
          </a:xfrm>
        </p:spPr>
        <p:txBody>
          <a:bodyPr/>
          <a:lstStyle/>
          <a:p>
            <a:pPr algn="l"/>
            <a:r>
              <a:rPr lang="en-US" dirty="0"/>
              <a:t>Regulation: FDA</a:t>
            </a:r>
          </a:p>
        </p:txBody>
      </p:sp>
      <p:sp>
        <p:nvSpPr>
          <p:cNvPr id="3" name="Content Placeholder 2">
            <a:extLst>
              <a:ext uri="{FF2B5EF4-FFF2-40B4-BE49-F238E27FC236}">
                <a16:creationId xmlns:a16="http://schemas.microsoft.com/office/drawing/2014/main" id="{AFDD7D3D-F349-254D-A91F-5748C636D99D}"/>
              </a:ext>
            </a:extLst>
          </p:cNvPr>
          <p:cNvSpPr>
            <a:spLocks noGrp="1"/>
          </p:cNvSpPr>
          <p:nvPr>
            <p:ph idx="1"/>
          </p:nvPr>
        </p:nvSpPr>
        <p:spPr>
          <a:xfrm>
            <a:off x="304800" y="914401"/>
            <a:ext cx="8583613" cy="5029199"/>
          </a:xfrm>
        </p:spPr>
        <p:txBody>
          <a:bodyPr/>
          <a:lstStyle/>
          <a:p>
            <a:r>
              <a:rPr lang="en-US" dirty="0"/>
              <a:t>Regulatory intensity </a:t>
            </a:r>
            <a:r>
              <a:rPr lang="en-US" sz="2800" dirty="0"/>
              <a:t>∝</a:t>
            </a:r>
            <a:r>
              <a:rPr lang="en-US" dirty="0"/>
              <a:t> risk</a:t>
            </a:r>
          </a:p>
          <a:p>
            <a:pPr lvl="1"/>
            <a:r>
              <a:rPr lang="en-US" dirty="0"/>
              <a:t>Software for dx or </a:t>
            </a:r>
            <a:r>
              <a:rPr lang="en-US" dirty="0" err="1"/>
              <a:t>tx</a:t>
            </a:r>
            <a:r>
              <a:rPr lang="en-US" dirty="0"/>
              <a:t>: higher risk than SW that “drives” or “informs” management </a:t>
            </a:r>
          </a:p>
          <a:p>
            <a:r>
              <a:rPr lang="en-US" dirty="0"/>
              <a:t>Key: </a:t>
            </a:r>
            <a:r>
              <a:rPr lang="en-US" b="1" dirty="0"/>
              <a:t>intended use </a:t>
            </a:r>
          </a:p>
          <a:p>
            <a:pPr lvl="1"/>
            <a:r>
              <a:rPr lang="en-US" dirty="0"/>
              <a:t>Are black box algorithms “</a:t>
            </a:r>
            <a:r>
              <a:rPr lang="en-US" b="1" dirty="0"/>
              <a:t>medical devices</a:t>
            </a:r>
            <a:r>
              <a:rPr lang="en-US" dirty="0"/>
              <a:t>”?</a:t>
            </a:r>
          </a:p>
          <a:p>
            <a:pPr lvl="2"/>
            <a:r>
              <a:rPr lang="en-US" dirty="0"/>
              <a:t>If not, are they LDTs? CDS software, e.g.</a:t>
            </a:r>
          </a:p>
          <a:p>
            <a:pPr lvl="1"/>
            <a:r>
              <a:rPr lang="en-US" dirty="0"/>
              <a:t>Diagnosis and treatment: higher risk than either alone?</a:t>
            </a:r>
          </a:p>
          <a:p>
            <a:pPr lvl="1"/>
            <a:r>
              <a:rPr lang="en-US" dirty="0"/>
              <a:t>Devices w/new intended uses: Class III as a matter of law</a:t>
            </a:r>
          </a:p>
          <a:p>
            <a:pPr lvl="1"/>
            <a:r>
              <a:rPr lang="en-US" dirty="0"/>
              <a:t>Time for “competent human intervention”? </a:t>
            </a:r>
          </a:p>
          <a:p>
            <a:r>
              <a:rPr lang="en-US" dirty="0"/>
              <a:t>21</a:t>
            </a:r>
            <a:r>
              <a:rPr lang="en-US" baseline="30000" dirty="0"/>
              <a:t>st</a:t>
            </a:r>
            <a:r>
              <a:rPr lang="en-US" dirty="0"/>
              <a:t> Century Cures Act: </a:t>
            </a:r>
            <a:r>
              <a:rPr lang="en-US" b="1" dirty="0"/>
              <a:t>removed</a:t>
            </a:r>
            <a:r>
              <a:rPr lang="en-US" dirty="0"/>
              <a:t> some software types from </a:t>
            </a:r>
            <a:r>
              <a:rPr lang="en-US" b="1" dirty="0"/>
              <a:t>FDA authority</a:t>
            </a:r>
            <a:r>
              <a:rPr lang="en-US" dirty="0"/>
              <a:t>, including some CDS software </a:t>
            </a:r>
          </a:p>
          <a:p>
            <a:endParaRPr lang="en-US" dirty="0"/>
          </a:p>
        </p:txBody>
      </p:sp>
      <p:pic>
        <p:nvPicPr>
          <p:cNvPr id="6" name="Picture 5">
            <a:extLst>
              <a:ext uri="{FF2B5EF4-FFF2-40B4-BE49-F238E27FC236}">
                <a16:creationId xmlns:a16="http://schemas.microsoft.com/office/drawing/2014/main" id="{4B1FD12B-3DD4-024D-9BCA-8CD2C330A4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6038" y="0"/>
            <a:ext cx="1454150" cy="1447800"/>
          </a:xfrm>
          <a:prstGeom prst="rect">
            <a:avLst/>
          </a:prstGeom>
        </p:spPr>
      </p:pic>
      <p:sp>
        <p:nvSpPr>
          <p:cNvPr id="7" name="TextBox 6">
            <a:extLst>
              <a:ext uri="{FF2B5EF4-FFF2-40B4-BE49-F238E27FC236}">
                <a16:creationId xmlns:a16="http://schemas.microsoft.com/office/drawing/2014/main" id="{E6C0691B-E35D-0841-BBCA-86D8EF809AF6}"/>
              </a:ext>
            </a:extLst>
          </p:cNvPr>
          <p:cNvSpPr txBox="1"/>
          <p:nvPr/>
        </p:nvSpPr>
        <p:spPr>
          <a:xfrm>
            <a:off x="5255" y="6380717"/>
            <a:ext cx="1495922" cy="369332"/>
          </a:xfrm>
          <a:prstGeom prst="rect">
            <a:avLst/>
          </a:prstGeom>
          <a:noFill/>
        </p:spPr>
        <p:txBody>
          <a:bodyPr wrap="none" rtlCol="0">
            <a:spAutoFit/>
          </a:bodyPr>
          <a:lstStyle/>
          <a:p>
            <a:r>
              <a:rPr lang="en-US" dirty="0"/>
              <a:t>© MLO 2021</a:t>
            </a:r>
          </a:p>
        </p:txBody>
      </p:sp>
      <p:sp>
        <p:nvSpPr>
          <p:cNvPr id="8" name="Slide Number Placeholder 4">
            <a:extLst>
              <a:ext uri="{FF2B5EF4-FFF2-40B4-BE49-F238E27FC236}">
                <a16:creationId xmlns:a16="http://schemas.microsoft.com/office/drawing/2014/main" id="{E9BE5448-FDCE-0149-856D-432A56792AD2}"/>
              </a:ext>
            </a:extLst>
          </p:cNvPr>
          <p:cNvSpPr>
            <a:spLocks noGrp="1"/>
          </p:cNvSpPr>
          <p:nvPr>
            <p:ph type="sldNum" sz="quarter" idx="12"/>
          </p:nvPr>
        </p:nvSpPr>
        <p:spPr>
          <a:xfrm>
            <a:off x="7897813" y="6275388"/>
            <a:ext cx="990600" cy="365125"/>
          </a:xfrm>
        </p:spPr>
        <p:txBody>
          <a:bodyPr/>
          <a:lstStyle/>
          <a:p>
            <a:fld id="{7F5CE407-6216-4202-80E4-A30DC2F709B2}" type="slidenum">
              <a:rPr lang="en-US" smtClean="0"/>
              <a:t>39</a:t>
            </a:fld>
            <a:endParaRPr lang="en-US"/>
          </a:p>
        </p:txBody>
      </p:sp>
    </p:spTree>
    <p:extLst>
      <p:ext uri="{BB962C8B-B14F-4D97-AF65-F5344CB8AC3E}">
        <p14:creationId xmlns:p14="http://schemas.microsoft.com/office/powerpoint/2010/main" val="2601275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29EFB-2A31-E749-B6BA-58D8263D684A}"/>
              </a:ext>
            </a:extLst>
          </p:cNvPr>
          <p:cNvSpPr>
            <a:spLocks noGrp="1"/>
          </p:cNvSpPr>
          <p:nvPr>
            <p:ph type="title"/>
          </p:nvPr>
        </p:nvSpPr>
        <p:spPr>
          <a:xfrm>
            <a:off x="549275" y="496933"/>
            <a:ext cx="8042276" cy="834932"/>
          </a:xfrm>
          <a:solidFill>
            <a:schemeClr val="bg1"/>
          </a:solidFill>
        </p:spPr>
        <p:txBody>
          <a:bodyPr/>
          <a:lstStyle/>
          <a:p>
            <a:r>
              <a:rPr lang="en-US" sz="4000" dirty="0">
                <a:solidFill>
                  <a:srgbClr val="0066CC"/>
                </a:solidFill>
                <a:cs typeface="Aharoni" panose="02010803020104030203" pitchFamily="2" charset="-79"/>
              </a:rPr>
              <a:t>Agenda</a:t>
            </a:r>
          </a:p>
        </p:txBody>
      </p:sp>
      <p:sp>
        <p:nvSpPr>
          <p:cNvPr id="3" name="Content Placeholder 2">
            <a:extLst>
              <a:ext uri="{FF2B5EF4-FFF2-40B4-BE49-F238E27FC236}">
                <a16:creationId xmlns:a16="http://schemas.microsoft.com/office/drawing/2014/main" id="{C54B48F7-AC99-D342-A4B4-4D97227601BE}"/>
              </a:ext>
            </a:extLst>
          </p:cNvPr>
          <p:cNvSpPr>
            <a:spLocks noGrp="1"/>
          </p:cNvSpPr>
          <p:nvPr>
            <p:ph sz="half" idx="1"/>
          </p:nvPr>
        </p:nvSpPr>
        <p:spPr/>
        <p:txBody>
          <a:bodyPr/>
          <a:lstStyle/>
          <a:p>
            <a:pPr lvl="0"/>
            <a:r>
              <a:rPr lang="en-US" b="1" dirty="0">
                <a:solidFill>
                  <a:srgbClr val="FF0000"/>
                </a:solidFill>
              </a:rPr>
              <a:t>AI tech 101</a:t>
            </a:r>
          </a:p>
          <a:p>
            <a:endParaRPr lang="en-US" dirty="0"/>
          </a:p>
          <a:p>
            <a:pPr lvl="0"/>
            <a:endParaRPr lang="en-US" dirty="0"/>
          </a:p>
          <a:p>
            <a:endParaRPr lang="en-US" dirty="0"/>
          </a:p>
        </p:txBody>
      </p:sp>
      <p:sp>
        <p:nvSpPr>
          <p:cNvPr id="4" name="Content Placeholder 3">
            <a:extLst>
              <a:ext uri="{FF2B5EF4-FFF2-40B4-BE49-F238E27FC236}">
                <a16:creationId xmlns:a16="http://schemas.microsoft.com/office/drawing/2014/main" id="{54F5D597-12BE-CB4F-B469-9D0AC5CCF5DF}"/>
              </a:ext>
            </a:extLst>
          </p:cNvPr>
          <p:cNvSpPr>
            <a:spLocks noGrp="1"/>
          </p:cNvSpPr>
          <p:nvPr>
            <p:ph sz="half" idx="2"/>
          </p:nvPr>
        </p:nvSpPr>
        <p:spPr>
          <a:xfrm>
            <a:off x="4751071" y="1600200"/>
            <a:ext cx="3840480" cy="4648199"/>
          </a:xfrm>
          <a:noFill/>
        </p:spPr>
        <p:txBody>
          <a:bodyPr>
            <a:noAutofit/>
          </a:bodyPr>
          <a:lstStyle/>
          <a:p>
            <a:pPr lvl="0"/>
            <a:r>
              <a:rPr lang="en-US" sz="2400" b="1" dirty="0"/>
              <a:t>Research</a:t>
            </a:r>
          </a:p>
          <a:p>
            <a:pPr lvl="0"/>
            <a:r>
              <a:rPr lang="en-US" sz="2400" b="1" dirty="0"/>
              <a:t>Practicing medicine</a:t>
            </a:r>
          </a:p>
          <a:p>
            <a:r>
              <a:rPr lang="en-US" sz="2400" b="1" dirty="0"/>
              <a:t>Negligence</a:t>
            </a:r>
          </a:p>
          <a:p>
            <a:r>
              <a:rPr lang="en-US" sz="2400" b="1" dirty="0"/>
              <a:t>Product liability</a:t>
            </a:r>
          </a:p>
          <a:p>
            <a:r>
              <a:rPr lang="en-US" sz="2400" b="1" dirty="0"/>
              <a:t>Privacy</a:t>
            </a:r>
          </a:p>
          <a:p>
            <a:pPr lvl="0"/>
            <a:r>
              <a:rPr lang="en-US" sz="2400" b="1" dirty="0"/>
              <a:t>Reimbursement</a:t>
            </a:r>
          </a:p>
          <a:p>
            <a:pPr lvl="0"/>
            <a:r>
              <a:rPr lang="en-US" sz="2400" b="1" dirty="0"/>
              <a:t>Regulation</a:t>
            </a:r>
          </a:p>
        </p:txBody>
      </p:sp>
      <p:sp>
        <p:nvSpPr>
          <p:cNvPr id="5" name="TextBox 4">
            <a:extLst>
              <a:ext uri="{FF2B5EF4-FFF2-40B4-BE49-F238E27FC236}">
                <a16:creationId xmlns:a16="http://schemas.microsoft.com/office/drawing/2014/main" id="{BE5C8EFA-6B2A-4C44-914D-EB4C99F834D6}"/>
              </a:ext>
            </a:extLst>
          </p:cNvPr>
          <p:cNvSpPr txBox="1"/>
          <p:nvPr/>
        </p:nvSpPr>
        <p:spPr>
          <a:xfrm>
            <a:off x="292880" y="6368535"/>
            <a:ext cx="1495922" cy="369332"/>
          </a:xfrm>
          <a:prstGeom prst="rect">
            <a:avLst/>
          </a:prstGeom>
          <a:noFill/>
        </p:spPr>
        <p:txBody>
          <a:bodyPr wrap="none" rtlCol="0">
            <a:spAutoFit/>
          </a:bodyPr>
          <a:lstStyle/>
          <a:p>
            <a:r>
              <a:rPr lang="en-US" dirty="0"/>
              <a:t>© MLO 2021</a:t>
            </a:r>
          </a:p>
        </p:txBody>
      </p:sp>
      <p:sp>
        <p:nvSpPr>
          <p:cNvPr id="6" name="Slide Number Placeholder 4">
            <a:extLst>
              <a:ext uri="{FF2B5EF4-FFF2-40B4-BE49-F238E27FC236}">
                <a16:creationId xmlns:a16="http://schemas.microsoft.com/office/drawing/2014/main" id="{371BC44B-2099-BC40-B114-837FD75FAFAC}"/>
              </a:ext>
            </a:extLst>
          </p:cNvPr>
          <p:cNvSpPr>
            <a:spLocks noGrp="1"/>
          </p:cNvSpPr>
          <p:nvPr>
            <p:ph type="sldNum" sz="quarter" idx="12"/>
          </p:nvPr>
        </p:nvSpPr>
        <p:spPr>
          <a:xfrm>
            <a:off x="7897813" y="6248400"/>
            <a:ext cx="990600" cy="365125"/>
          </a:xfrm>
        </p:spPr>
        <p:txBody>
          <a:bodyPr/>
          <a:lstStyle/>
          <a:p>
            <a:fld id="{7F5CE407-6216-4202-80E4-A30DC2F709B2}" type="slidenum">
              <a:rPr lang="en-US" smtClean="0"/>
              <a:t>4</a:t>
            </a:fld>
            <a:endParaRPr lang="en-US"/>
          </a:p>
        </p:txBody>
      </p:sp>
    </p:spTree>
    <p:extLst>
      <p:ext uri="{BB962C8B-B14F-4D97-AF65-F5344CB8AC3E}">
        <p14:creationId xmlns:p14="http://schemas.microsoft.com/office/powerpoint/2010/main" val="468076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76932-97B3-0C4F-919D-EED28273B5D3}"/>
              </a:ext>
            </a:extLst>
          </p:cNvPr>
          <p:cNvSpPr>
            <a:spLocks noGrp="1"/>
          </p:cNvSpPr>
          <p:nvPr>
            <p:ph type="title"/>
          </p:nvPr>
        </p:nvSpPr>
        <p:spPr/>
        <p:txBody>
          <a:bodyPr/>
          <a:lstStyle/>
          <a:p>
            <a:r>
              <a:rPr lang="en-US" dirty="0"/>
              <a:t>21st Century Cures Act: CDS Exempt if</a:t>
            </a:r>
          </a:p>
        </p:txBody>
      </p:sp>
      <p:sp>
        <p:nvSpPr>
          <p:cNvPr id="3" name="Content Placeholder 2">
            <a:extLst>
              <a:ext uri="{FF2B5EF4-FFF2-40B4-BE49-F238E27FC236}">
                <a16:creationId xmlns:a16="http://schemas.microsoft.com/office/drawing/2014/main" id="{E593B218-B81B-FF41-9AD6-5EEDFF73C131}"/>
              </a:ext>
            </a:extLst>
          </p:cNvPr>
          <p:cNvSpPr>
            <a:spLocks noGrp="1"/>
          </p:cNvSpPr>
          <p:nvPr>
            <p:ph idx="1"/>
          </p:nvPr>
        </p:nvSpPr>
        <p:spPr>
          <a:xfrm>
            <a:off x="549275" y="1600200"/>
            <a:ext cx="8042275" cy="4675188"/>
          </a:xfrm>
        </p:spPr>
        <p:txBody>
          <a:bodyPr/>
          <a:lstStyle/>
          <a:p>
            <a:r>
              <a:rPr lang="en-US" dirty="0"/>
              <a:t>1. It displays, analyzes, or prints </a:t>
            </a:r>
            <a:r>
              <a:rPr lang="en-US" b="1" dirty="0"/>
              <a:t>medical info</a:t>
            </a:r>
          </a:p>
          <a:p>
            <a:pPr lvl="1"/>
            <a:r>
              <a:rPr lang="en-US" dirty="0"/>
              <a:t>About a patient or</a:t>
            </a:r>
          </a:p>
          <a:p>
            <a:pPr lvl="1"/>
            <a:r>
              <a:rPr lang="en-US" dirty="0"/>
              <a:t>Other medical info: clinical studies, CPGs; or</a:t>
            </a:r>
          </a:p>
          <a:p>
            <a:r>
              <a:rPr lang="en-US" dirty="0"/>
              <a:t>2. It supports or provides </a:t>
            </a:r>
            <a:r>
              <a:rPr lang="en-US" b="1" dirty="0"/>
              <a:t>recommendations</a:t>
            </a:r>
            <a:r>
              <a:rPr lang="en-US" dirty="0"/>
              <a:t> to HCPs “about prevention, diagnosis, or treatment of a disease or condition” while “enabling such HCPs to </a:t>
            </a:r>
            <a:r>
              <a:rPr lang="en-US" b="1" dirty="0"/>
              <a:t>independently review </a:t>
            </a:r>
            <a:r>
              <a:rPr lang="en-US" dirty="0"/>
              <a:t>the basis for such recommendations…so that it is not the intent that such HCP rely primarily on any of such recommendations to make a clinical diagnosis or treatment decisions regarding an individual patient.”</a:t>
            </a:r>
          </a:p>
          <a:p>
            <a:endParaRPr lang="en-US" dirty="0"/>
          </a:p>
        </p:txBody>
      </p:sp>
      <p:sp>
        <p:nvSpPr>
          <p:cNvPr id="5" name="TextBox 4">
            <a:extLst>
              <a:ext uri="{FF2B5EF4-FFF2-40B4-BE49-F238E27FC236}">
                <a16:creationId xmlns:a16="http://schemas.microsoft.com/office/drawing/2014/main" id="{C6E2DA56-EF06-D143-8F7F-E215304D0EF6}"/>
              </a:ext>
            </a:extLst>
          </p:cNvPr>
          <p:cNvSpPr txBox="1"/>
          <p:nvPr/>
        </p:nvSpPr>
        <p:spPr>
          <a:xfrm>
            <a:off x="0" y="6380718"/>
            <a:ext cx="1495922" cy="369332"/>
          </a:xfrm>
          <a:prstGeom prst="rect">
            <a:avLst/>
          </a:prstGeom>
          <a:noFill/>
        </p:spPr>
        <p:txBody>
          <a:bodyPr wrap="none" rtlCol="0">
            <a:spAutoFit/>
          </a:bodyPr>
          <a:lstStyle/>
          <a:p>
            <a:r>
              <a:rPr lang="en-US" dirty="0"/>
              <a:t>© MLO 2021</a:t>
            </a:r>
          </a:p>
        </p:txBody>
      </p:sp>
      <p:sp>
        <p:nvSpPr>
          <p:cNvPr id="7" name="Slide Number Placeholder 4">
            <a:extLst>
              <a:ext uri="{FF2B5EF4-FFF2-40B4-BE49-F238E27FC236}">
                <a16:creationId xmlns:a16="http://schemas.microsoft.com/office/drawing/2014/main" id="{2B49AE31-99CD-1142-B846-D6AB911A7C2B}"/>
              </a:ext>
            </a:extLst>
          </p:cNvPr>
          <p:cNvSpPr>
            <a:spLocks noGrp="1"/>
          </p:cNvSpPr>
          <p:nvPr>
            <p:ph type="sldNum" sz="quarter" idx="12"/>
          </p:nvPr>
        </p:nvSpPr>
        <p:spPr>
          <a:xfrm>
            <a:off x="7897813" y="6275388"/>
            <a:ext cx="990600" cy="365125"/>
          </a:xfrm>
        </p:spPr>
        <p:txBody>
          <a:bodyPr/>
          <a:lstStyle/>
          <a:p>
            <a:fld id="{7F5CE407-6216-4202-80E4-A30DC2F709B2}" type="slidenum">
              <a:rPr lang="en-US" smtClean="0"/>
              <a:t>40</a:t>
            </a:fld>
            <a:endParaRPr lang="en-US"/>
          </a:p>
        </p:txBody>
      </p:sp>
    </p:spTree>
    <p:extLst>
      <p:ext uri="{BB962C8B-B14F-4D97-AF65-F5344CB8AC3E}">
        <p14:creationId xmlns:p14="http://schemas.microsoft.com/office/powerpoint/2010/main" val="9309824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E8CE7-73BC-DA4A-A0A1-28E3445C35D7}"/>
              </a:ext>
            </a:extLst>
          </p:cNvPr>
          <p:cNvSpPr>
            <a:spLocks noGrp="1"/>
          </p:cNvSpPr>
          <p:nvPr>
            <p:ph type="title"/>
          </p:nvPr>
        </p:nvSpPr>
        <p:spPr>
          <a:xfrm>
            <a:off x="549275" y="107951"/>
            <a:ext cx="8042275" cy="654049"/>
          </a:xfrm>
        </p:spPr>
        <p:txBody>
          <a:bodyPr/>
          <a:lstStyle/>
          <a:p>
            <a:r>
              <a:rPr lang="en-US" dirty="0"/>
              <a:t>FDA Regulation</a:t>
            </a:r>
          </a:p>
        </p:txBody>
      </p:sp>
      <p:sp>
        <p:nvSpPr>
          <p:cNvPr id="3" name="Content Placeholder 2">
            <a:extLst>
              <a:ext uri="{FF2B5EF4-FFF2-40B4-BE49-F238E27FC236}">
                <a16:creationId xmlns:a16="http://schemas.microsoft.com/office/drawing/2014/main" id="{420E1945-0B4B-5C4F-917C-CD79BA58748C}"/>
              </a:ext>
            </a:extLst>
          </p:cNvPr>
          <p:cNvSpPr>
            <a:spLocks noGrp="1"/>
          </p:cNvSpPr>
          <p:nvPr>
            <p:ph idx="1"/>
          </p:nvPr>
        </p:nvSpPr>
        <p:spPr>
          <a:xfrm>
            <a:off x="292880" y="762000"/>
            <a:ext cx="8595533" cy="5181601"/>
          </a:xfrm>
        </p:spPr>
        <p:txBody>
          <a:bodyPr/>
          <a:lstStyle/>
          <a:p>
            <a:r>
              <a:rPr lang="en-US" dirty="0"/>
              <a:t>Accommodating tech:</a:t>
            </a:r>
          </a:p>
          <a:p>
            <a:pPr lvl="1"/>
            <a:r>
              <a:rPr lang="en-US" dirty="0"/>
              <a:t>“</a:t>
            </a:r>
            <a:r>
              <a:rPr lang="en-US" b="1" dirty="0"/>
              <a:t>Pre-Cert</a:t>
            </a:r>
            <a:r>
              <a:rPr lang="en-US" dirty="0"/>
              <a:t>” program: for companies with “culture of quality” and “organizational excellence”</a:t>
            </a:r>
          </a:p>
          <a:p>
            <a:pPr lvl="2"/>
            <a:r>
              <a:rPr lang="en-US" dirty="0"/>
              <a:t>Post-market data collection</a:t>
            </a:r>
          </a:p>
          <a:p>
            <a:pPr lvl="1"/>
            <a:r>
              <a:rPr lang="en-US" b="1" dirty="0"/>
              <a:t>De Novo </a:t>
            </a:r>
            <a:r>
              <a:rPr lang="en-US" dirty="0"/>
              <a:t>premarket review pathway: no predicate device, but low to moderate risk </a:t>
            </a:r>
          </a:p>
          <a:p>
            <a:r>
              <a:rPr lang="en-US" dirty="0"/>
              <a:t>Challenging the Agency:</a:t>
            </a:r>
          </a:p>
          <a:p>
            <a:pPr lvl="1"/>
            <a:r>
              <a:rPr lang="en-US" dirty="0"/>
              <a:t>Is FDA </a:t>
            </a:r>
            <a:r>
              <a:rPr lang="en-US" b="1" dirty="0"/>
              <a:t>regulating the practice of medicine</a:t>
            </a:r>
            <a:r>
              <a:rPr lang="en-US" dirty="0"/>
              <a:t>?</a:t>
            </a:r>
          </a:p>
          <a:p>
            <a:pPr lvl="1"/>
            <a:r>
              <a:rPr lang="en-US" dirty="0"/>
              <a:t>Could medical algorithms be </a:t>
            </a:r>
            <a:r>
              <a:rPr lang="en-US" b="1" dirty="0"/>
              <a:t>commercial speech</a:t>
            </a:r>
            <a:r>
              <a:rPr lang="en-US" dirty="0"/>
              <a:t>?</a:t>
            </a:r>
          </a:p>
          <a:p>
            <a:r>
              <a:rPr lang="en-US" dirty="0"/>
              <a:t>If FDA does regulate, are state claims preempted?</a:t>
            </a:r>
          </a:p>
          <a:p>
            <a:pPr lvl="1"/>
            <a:r>
              <a:rPr lang="en-US" dirty="0"/>
              <a:t>What if design is constantly changing due to AI/ML?</a:t>
            </a:r>
          </a:p>
          <a:p>
            <a:r>
              <a:rPr lang="en-US" dirty="0"/>
              <a:t>Biden administration, 4/16: reverses Trump’s 1/21 call to lift review requirements for certain AI</a:t>
            </a:r>
          </a:p>
          <a:p>
            <a:endParaRPr lang="en-US" dirty="0"/>
          </a:p>
          <a:p>
            <a:endParaRPr lang="en-US" dirty="0"/>
          </a:p>
        </p:txBody>
      </p:sp>
      <p:sp>
        <p:nvSpPr>
          <p:cNvPr id="4" name="TextBox 3">
            <a:extLst>
              <a:ext uri="{FF2B5EF4-FFF2-40B4-BE49-F238E27FC236}">
                <a16:creationId xmlns:a16="http://schemas.microsoft.com/office/drawing/2014/main" id="{9841FB2A-104C-254A-BAE1-F8E2FBC0A316}"/>
              </a:ext>
            </a:extLst>
          </p:cNvPr>
          <p:cNvSpPr txBox="1"/>
          <p:nvPr/>
        </p:nvSpPr>
        <p:spPr>
          <a:xfrm>
            <a:off x="292880" y="6324600"/>
            <a:ext cx="1495922" cy="369332"/>
          </a:xfrm>
          <a:prstGeom prst="rect">
            <a:avLst/>
          </a:prstGeom>
          <a:noFill/>
        </p:spPr>
        <p:txBody>
          <a:bodyPr wrap="none" rtlCol="0">
            <a:spAutoFit/>
          </a:bodyPr>
          <a:lstStyle/>
          <a:p>
            <a:r>
              <a:rPr lang="en-US" dirty="0"/>
              <a:t>© MLO 2021</a:t>
            </a:r>
          </a:p>
        </p:txBody>
      </p:sp>
      <p:sp>
        <p:nvSpPr>
          <p:cNvPr id="5" name="Slide Number Placeholder 4">
            <a:extLst>
              <a:ext uri="{FF2B5EF4-FFF2-40B4-BE49-F238E27FC236}">
                <a16:creationId xmlns:a16="http://schemas.microsoft.com/office/drawing/2014/main" id="{F2D25D10-BFCF-0045-B891-9E89C254590B}"/>
              </a:ext>
            </a:extLst>
          </p:cNvPr>
          <p:cNvSpPr>
            <a:spLocks noGrp="1"/>
          </p:cNvSpPr>
          <p:nvPr>
            <p:ph type="sldNum" sz="quarter" idx="12"/>
          </p:nvPr>
        </p:nvSpPr>
        <p:spPr>
          <a:xfrm>
            <a:off x="7897813" y="6275388"/>
            <a:ext cx="990600" cy="365125"/>
          </a:xfrm>
        </p:spPr>
        <p:txBody>
          <a:bodyPr/>
          <a:lstStyle/>
          <a:p>
            <a:fld id="{7F5CE407-6216-4202-80E4-A30DC2F709B2}" type="slidenum">
              <a:rPr lang="en-US" smtClean="0"/>
              <a:t>41</a:t>
            </a:fld>
            <a:endParaRPr lang="en-US"/>
          </a:p>
        </p:txBody>
      </p:sp>
    </p:spTree>
    <p:extLst>
      <p:ext uri="{BB962C8B-B14F-4D97-AF65-F5344CB8AC3E}">
        <p14:creationId xmlns:p14="http://schemas.microsoft.com/office/powerpoint/2010/main" val="30456084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8C621-6761-954A-8BCC-8D450D625046}"/>
              </a:ext>
            </a:extLst>
          </p:cNvPr>
          <p:cNvSpPr>
            <a:spLocks noGrp="1"/>
          </p:cNvSpPr>
          <p:nvPr>
            <p:ph type="title"/>
          </p:nvPr>
        </p:nvSpPr>
        <p:spPr>
          <a:xfrm>
            <a:off x="549275" y="107950"/>
            <a:ext cx="8042275" cy="1336675"/>
          </a:xfrm>
        </p:spPr>
        <p:txBody>
          <a:bodyPr wrap="square" anchor="b">
            <a:normAutofit/>
          </a:bodyPr>
          <a:lstStyle/>
          <a:p>
            <a:pPr>
              <a:lnSpc>
                <a:spcPct val="90000"/>
              </a:lnSpc>
            </a:pPr>
            <a:r>
              <a:rPr lang="en-US" sz="4300"/>
              <a:t>FDA Approval of AI- and ML-Enabled Devices, by year</a:t>
            </a:r>
          </a:p>
        </p:txBody>
      </p:sp>
      <p:pic>
        <p:nvPicPr>
          <p:cNvPr id="5" name="Content Placeholder 4" descr="Chart, bar chart&#10;&#10;Description automatically generated">
            <a:extLst>
              <a:ext uri="{FF2B5EF4-FFF2-40B4-BE49-F238E27FC236}">
                <a16:creationId xmlns:a16="http://schemas.microsoft.com/office/drawing/2014/main" id="{87422205-4228-C94C-AC96-FD097033CD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8108" y="1600200"/>
            <a:ext cx="4864608" cy="4343400"/>
          </a:xfrm>
          <a:noFill/>
        </p:spPr>
      </p:pic>
    </p:spTree>
    <p:extLst>
      <p:ext uri="{BB962C8B-B14F-4D97-AF65-F5344CB8AC3E}">
        <p14:creationId xmlns:p14="http://schemas.microsoft.com/office/powerpoint/2010/main" val="6429670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14C2B-F0A9-674E-B798-F82D8F48E2FA}"/>
              </a:ext>
            </a:extLst>
          </p:cNvPr>
          <p:cNvSpPr>
            <a:spLocks noGrp="1"/>
          </p:cNvSpPr>
          <p:nvPr>
            <p:ph type="title"/>
          </p:nvPr>
        </p:nvSpPr>
        <p:spPr>
          <a:xfrm>
            <a:off x="549275" y="107576"/>
            <a:ext cx="8042276" cy="654424"/>
          </a:xfrm>
        </p:spPr>
        <p:txBody>
          <a:bodyPr/>
          <a:lstStyle/>
          <a:p>
            <a:r>
              <a:rPr lang="en-US" dirty="0"/>
              <a:t>Other AI Issues</a:t>
            </a:r>
          </a:p>
        </p:txBody>
      </p:sp>
      <p:sp>
        <p:nvSpPr>
          <p:cNvPr id="3" name="Content Placeholder 2">
            <a:extLst>
              <a:ext uri="{FF2B5EF4-FFF2-40B4-BE49-F238E27FC236}">
                <a16:creationId xmlns:a16="http://schemas.microsoft.com/office/drawing/2014/main" id="{CA4D4AB8-984F-8A47-9189-8D9E0E60FF69}"/>
              </a:ext>
            </a:extLst>
          </p:cNvPr>
          <p:cNvSpPr>
            <a:spLocks noGrp="1"/>
          </p:cNvSpPr>
          <p:nvPr>
            <p:ph idx="1"/>
          </p:nvPr>
        </p:nvSpPr>
        <p:spPr>
          <a:xfrm>
            <a:off x="549275" y="609600"/>
            <a:ext cx="8042276" cy="6248399"/>
          </a:xfrm>
        </p:spPr>
        <p:txBody>
          <a:bodyPr>
            <a:normAutofit lnSpcReduction="10000"/>
          </a:bodyPr>
          <a:lstStyle/>
          <a:p>
            <a:r>
              <a:rPr lang="en-US" b="1" dirty="0"/>
              <a:t>IP: </a:t>
            </a:r>
            <a:r>
              <a:rPr lang="en-US" dirty="0"/>
              <a:t>patents</a:t>
            </a:r>
          </a:p>
          <a:p>
            <a:pPr lvl="1"/>
            <a:r>
              <a:rPr lang="en-US" i="1" dirty="0"/>
              <a:t>Thaler v. </a:t>
            </a:r>
            <a:r>
              <a:rPr lang="en-US" i="1" dirty="0" err="1"/>
              <a:t>Iancu</a:t>
            </a:r>
            <a:r>
              <a:rPr lang="en-US" i="1" dirty="0"/>
              <a:t>,</a:t>
            </a:r>
            <a:r>
              <a:rPr lang="en-US" dirty="0"/>
              <a:t> [No. 1:2020cv00903 - Document 33 (E.D. Va. 2021)]: AI cannot hold a patent (“individual”)</a:t>
            </a:r>
          </a:p>
          <a:p>
            <a:pPr lvl="2"/>
            <a:r>
              <a:rPr lang="en-US" dirty="0"/>
              <a:t>Australia, South Africa: opposite conclusion</a:t>
            </a:r>
          </a:p>
          <a:p>
            <a:r>
              <a:rPr lang="en-US" b="1" dirty="0"/>
              <a:t>Bias</a:t>
            </a:r>
            <a:r>
              <a:rPr lang="en-US" dirty="0"/>
              <a:t>: dx melanomas in light v. dark skin, e.g.</a:t>
            </a:r>
          </a:p>
          <a:p>
            <a:pPr lvl="1"/>
            <a:r>
              <a:rPr lang="en-US" dirty="0"/>
              <a:t>Social science subjects: western, educated, industrialized, rich, and democratic (“WEIRD”)</a:t>
            </a:r>
          </a:p>
          <a:p>
            <a:r>
              <a:rPr lang="en-US" b="1" dirty="0"/>
              <a:t>Corporate practice of medicine</a:t>
            </a:r>
          </a:p>
          <a:p>
            <a:r>
              <a:rPr lang="en-US" b="1" dirty="0"/>
              <a:t>Ownership of data</a:t>
            </a:r>
          </a:p>
          <a:p>
            <a:r>
              <a:rPr lang="en-US" b="1" dirty="0"/>
              <a:t>Antitrus</a:t>
            </a:r>
            <a:r>
              <a:rPr lang="en-US" dirty="0"/>
              <a:t>t</a:t>
            </a:r>
          </a:p>
          <a:p>
            <a:pPr lvl="1"/>
            <a:r>
              <a:rPr lang="en-US" dirty="0"/>
              <a:t>Algorithmic pricing can be highly competitive</a:t>
            </a:r>
          </a:p>
          <a:p>
            <a:pPr lvl="1"/>
            <a:r>
              <a:rPr lang="en-US" dirty="0"/>
              <a:t>But competitors could use the same software to collude</a:t>
            </a:r>
          </a:p>
          <a:p>
            <a:r>
              <a:rPr lang="en-US" b="1" dirty="0"/>
              <a:t>Unemployment</a:t>
            </a:r>
            <a:r>
              <a:rPr lang="en-US" dirty="0"/>
              <a:t>: recursive self-improvement</a:t>
            </a:r>
          </a:p>
        </p:txBody>
      </p:sp>
      <p:sp>
        <p:nvSpPr>
          <p:cNvPr id="5" name="Slide Number Placeholder 4">
            <a:extLst>
              <a:ext uri="{FF2B5EF4-FFF2-40B4-BE49-F238E27FC236}">
                <a16:creationId xmlns:a16="http://schemas.microsoft.com/office/drawing/2014/main" id="{5957C6E8-734D-0A4E-9467-C366DD7BE97E}"/>
              </a:ext>
            </a:extLst>
          </p:cNvPr>
          <p:cNvSpPr>
            <a:spLocks noGrp="1"/>
          </p:cNvSpPr>
          <p:nvPr>
            <p:ph type="sldNum" sz="quarter" idx="12"/>
          </p:nvPr>
        </p:nvSpPr>
        <p:spPr/>
        <p:txBody>
          <a:bodyPr/>
          <a:lstStyle/>
          <a:p>
            <a:fld id="{7F5CE407-6216-4202-80E4-A30DC2F709B2}" type="slidenum">
              <a:rPr lang="en-US" smtClean="0"/>
              <a:t>43</a:t>
            </a:fld>
            <a:endParaRPr lang="en-US"/>
          </a:p>
        </p:txBody>
      </p:sp>
      <p:pic>
        <p:nvPicPr>
          <p:cNvPr id="7" name="Picture 6">
            <a:extLst>
              <a:ext uri="{FF2B5EF4-FFF2-40B4-BE49-F238E27FC236}">
                <a16:creationId xmlns:a16="http://schemas.microsoft.com/office/drawing/2014/main" id="{95925E26-BE91-F348-ADD2-7084A9A41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25442"/>
            <a:ext cx="1524000" cy="944532"/>
          </a:xfrm>
          <a:prstGeom prst="rect">
            <a:avLst/>
          </a:prstGeom>
        </p:spPr>
      </p:pic>
      <p:sp>
        <p:nvSpPr>
          <p:cNvPr id="8" name="Footer Placeholder 7">
            <a:extLst>
              <a:ext uri="{FF2B5EF4-FFF2-40B4-BE49-F238E27FC236}">
                <a16:creationId xmlns:a16="http://schemas.microsoft.com/office/drawing/2014/main" id="{ECB7F09B-5B19-5547-BE2C-BF04FCE99DCF}"/>
              </a:ext>
            </a:extLst>
          </p:cNvPr>
          <p:cNvSpPr txBox="1">
            <a:spLocks noGrp="1"/>
          </p:cNvSpPr>
          <p:nvPr>
            <p:ph type="ftr" sz="quarter" idx="11"/>
          </p:nvPr>
        </p:nvSpPr>
        <p:spPr>
          <a:xfrm>
            <a:off x="265113" y="6275388"/>
            <a:ext cx="1495922" cy="369332"/>
          </a:xfrm>
          <a:prstGeom prst="rect">
            <a:avLst/>
          </a:prstGeom>
          <a:noFill/>
        </p:spPr>
        <p:txBody>
          <a:bodyPr wrap="none" rtlCol="0">
            <a:spAutoFit/>
          </a:bodyPr>
          <a:lstStyle/>
          <a:p>
            <a:r>
              <a:rPr lang="en-US" dirty="0"/>
              <a:t>© MLO 2021</a:t>
            </a:r>
          </a:p>
        </p:txBody>
      </p:sp>
    </p:spTree>
    <p:extLst>
      <p:ext uri="{BB962C8B-B14F-4D97-AF65-F5344CB8AC3E}">
        <p14:creationId xmlns:p14="http://schemas.microsoft.com/office/powerpoint/2010/main" val="27637482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Comments?</a:t>
            </a:r>
          </a:p>
        </p:txBody>
      </p:sp>
      <p:sp>
        <p:nvSpPr>
          <p:cNvPr id="3" name="Content Placeholder 2"/>
          <p:cNvSpPr>
            <a:spLocks noGrp="1"/>
          </p:cNvSpPr>
          <p:nvPr>
            <p:ph idx="1"/>
          </p:nvPr>
        </p:nvSpPr>
        <p:spPr/>
        <p:txBody>
          <a:bodyPr/>
          <a:lstStyle/>
          <a:p>
            <a:pPr marL="0" indent="0" algn="ctr">
              <a:buNone/>
            </a:pPr>
            <a:r>
              <a:rPr lang="en-US" dirty="0"/>
              <a:t>Joseph P. (“Joe”) McMenamin</a:t>
            </a:r>
          </a:p>
          <a:p>
            <a:pPr marL="0" indent="0" algn="ctr">
              <a:buNone/>
            </a:pPr>
            <a:r>
              <a:rPr lang="en-US" dirty="0"/>
              <a:t>McMenamin Law Offices, PLLC</a:t>
            </a:r>
          </a:p>
          <a:p>
            <a:pPr marL="0" indent="0" algn="ctr">
              <a:buNone/>
            </a:pPr>
            <a:r>
              <a:rPr lang="en-US" dirty="0">
                <a:hlinkClick r:id="rId2"/>
              </a:rPr>
              <a:t>mcmenamin@medicalawfirm.com</a:t>
            </a:r>
            <a:endParaRPr lang="en-US" dirty="0"/>
          </a:p>
          <a:p>
            <a:pPr marL="0" indent="0" algn="ctr">
              <a:buNone/>
            </a:pPr>
            <a:r>
              <a:rPr lang="en-US" dirty="0"/>
              <a:t>804.921.4856</a:t>
            </a:r>
          </a:p>
        </p:txBody>
      </p:sp>
      <p:sp>
        <p:nvSpPr>
          <p:cNvPr id="5" name="Slide Number Placeholder 4">
            <a:extLst>
              <a:ext uri="{FF2B5EF4-FFF2-40B4-BE49-F238E27FC236}">
                <a16:creationId xmlns:a16="http://schemas.microsoft.com/office/drawing/2014/main" id="{8DD854A6-4CF3-B04C-A07A-2075915F50E9}"/>
              </a:ext>
            </a:extLst>
          </p:cNvPr>
          <p:cNvSpPr>
            <a:spLocks noGrp="1"/>
          </p:cNvSpPr>
          <p:nvPr>
            <p:ph type="sldNum" sz="quarter" idx="12"/>
          </p:nvPr>
        </p:nvSpPr>
        <p:spPr/>
        <p:txBody>
          <a:bodyPr/>
          <a:lstStyle/>
          <a:p>
            <a:fld id="{7F5CE407-6216-4202-80E4-A30DC2F709B2}" type="slidenum">
              <a:rPr lang="en-US" smtClean="0"/>
              <a:t>44</a:t>
            </a:fld>
            <a:endParaRPr lang="en-US"/>
          </a:p>
        </p:txBody>
      </p:sp>
      <p:sp>
        <p:nvSpPr>
          <p:cNvPr id="6" name="Footer Placeholder 5">
            <a:extLst>
              <a:ext uri="{FF2B5EF4-FFF2-40B4-BE49-F238E27FC236}">
                <a16:creationId xmlns:a16="http://schemas.microsoft.com/office/drawing/2014/main" id="{21DB0DA6-0C45-3E42-9FC3-52CDD1F4356D}"/>
              </a:ext>
            </a:extLst>
          </p:cNvPr>
          <p:cNvSpPr txBox="1">
            <a:spLocks noGrp="1"/>
          </p:cNvSpPr>
          <p:nvPr>
            <p:ph type="ftr" sz="quarter" idx="11"/>
          </p:nvPr>
        </p:nvSpPr>
        <p:spPr>
          <a:xfrm>
            <a:off x="265113" y="6275388"/>
            <a:ext cx="1495922" cy="369332"/>
          </a:xfrm>
          <a:prstGeom prst="rect">
            <a:avLst/>
          </a:prstGeom>
          <a:noFill/>
        </p:spPr>
        <p:txBody>
          <a:bodyPr wrap="none" rtlCol="0">
            <a:spAutoFit/>
          </a:bodyPr>
          <a:lstStyle/>
          <a:p>
            <a:r>
              <a:rPr lang="en-US" dirty="0"/>
              <a:t>© MLO 2021</a:t>
            </a:r>
          </a:p>
        </p:txBody>
      </p:sp>
    </p:spTree>
    <p:extLst>
      <p:ext uri="{BB962C8B-B14F-4D97-AF65-F5344CB8AC3E}">
        <p14:creationId xmlns:p14="http://schemas.microsoft.com/office/powerpoint/2010/main" val="23101346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B015F-8118-9A40-BFC0-16D2B3C96B56}"/>
              </a:ext>
            </a:extLst>
          </p:cNvPr>
          <p:cNvSpPr>
            <a:spLocks noGrp="1"/>
          </p:cNvSpPr>
          <p:nvPr>
            <p:ph type="title"/>
          </p:nvPr>
        </p:nvSpPr>
        <p:spPr>
          <a:xfrm>
            <a:off x="549275" y="107951"/>
            <a:ext cx="8042275" cy="806450"/>
          </a:xfrm>
        </p:spPr>
        <p:txBody>
          <a:bodyPr/>
          <a:lstStyle/>
          <a:p>
            <a:r>
              <a:rPr lang="en-US" dirty="0"/>
              <a:t>References</a:t>
            </a:r>
          </a:p>
        </p:txBody>
      </p:sp>
      <p:sp>
        <p:nvSpPr>
          <p:cNvPr id="3" name="Content Placeholder 2">
            <a:extLst>
              <a:ext uri="{FF2B5EF4-FFF2-40B4-BE49-F238E27FC236}">
                <a16:creationId xmlns:a16="http://schemas.microsoft.com/office/drawing/2014/main" id="{62E69C31-46FE-4E4E-B029-B23D0911D72B}"/>
              </a:ext>
            </a:extLst>
          </p:cNvPr>
          <p:cNvSpPr>
            <a:spLocks noGrp="1"/>
          </p:cNvSpPr>
          <p:nvPr>
            <p:ph idx="1"/>
          </p:nvPr>
        </p:nvSpPr>
        <p:spPr>
          <a:xfrm>
            <a:off x="265113" y="1143000"/>
            <a:ext cx="8623300" cy="5867400"/>
          </a:xfrm>
        </p:spPr>
        <p:txBody>
          <a:bodyPr>
            <a:normAutofit fontScale="25000" lnSpcReduction="20000"/>
          </a:bodyPr>
          <a:lstStyle/>
          <a:p>
            <a:r>
              <a:rPr lang="en-US" sz="9600" dirty="0"/>
              <a:t>Jessica S. Allain, “From Jeopardy! to Jaundice: The Medical Liability Implications of Dr. Watson and Other Artificial Intelligence Systems,” 73 </a:t>
            </a:r>
            <a:r>
              <a:rPr lang="en-US" sz="9600" i="1" dirty="0"/>
              <a:t>La. L. Rev</a:t>
            </a:r>
            <a:r>
              <a:rPr lang="en-US" sz="9600" dirty="0"/>
              <a:t>. 1049, 1061, 1062 (2013)</a:t>
            </a:r>
          </a:p>
          <a:p>
            <a:r>
              <a:rPr lang="en-US" sz="9600" dirty="0"/>
              <a:t>Julia Angwin et al., “Machine Bias,” ProPublica (May 23, 2016), https://</a:t>
            </a:r>
            <a:r>
              <a:rPr lang="en-US" sz="9600" dirty="0" err="1"/>
              <a:t>www.propublica.org</a:t>
            </a:r>
            <a:r>
              <a:rPr lang="en-US" sz="9600" dirty="0"/>
              <a:t>/article/machine-bias-risk-assessments-in-criminal-sentencing</a:t>
            </a:r>
          </a:p>
          <a:p>
            <a:r>
              <a:rPr lang="en-US" sz="9600" dirty="0"/>
              <a:t>Emily Berman, “A Government of Laws and Not of Machines,” 98 </a:t>
            </a:r>
            <a:r>
              <a:rPr lang="en-US" sz="9600" i="1" dirty="0"/>
              <a:t>B.U.L. Rev.</a:t>
            </a:r>
            <a:r>
              <a:rPr lang="en-US" sz="9600" dirty="0"/>
              <a:t> 1278, 1315, 1316 (2018)</a:t>
            </a:r>
          </a:p>
          <a:p>
            <a:r>
              <a:rPr lang="en-US" sz="9600" dirty="0"/>
              <a:t>Jenna Burrell, “How the Machine ‘Thinks': Understanding Opacity in Machine Learning Algorithms,” </a:t>
            </a:r>
            <a:r>
              <a:rPr lang="en-US" sz="9600" i="1" dirty="0"/>
              <a:t>Big Data &amp; Soc'y</a:t>
            </a:r>
            <a:r>
              <a:rPr lang="en-US" sz="9600" dirty="0"/>
              <a:t>, Jan.-June 2016</a:t>
            </a:r>
          </a:p>
          <a:p>
            <a:r>
              <a:rPr lang="en-US" sz="9600" dirty="0" err="1"/>
              <a:t>Karni</a:t>
            </a:r>
            <a:r>
              <a:rPr lang="en-US" sz="9600" dirty="0"/>
              <a:t> </a:t>
            </a:r>
            <a:r>
              <a:rPr lang="en-US" sz="9600" dirty="0" err="1"/>
              <a:t>Chagal-Feferkorn</a:t>
            </a:r>
            <a:r>
              <a:rPr lang="en-US" sz="9600" dirty="0"/>
              <a:t>, “The Reasonable Algorithm,” </a:t>
            </a:r>
            <a:r>
              <a:rPr lang="en-US" sz="9600" i="1" dirty="0"/>
              <a:t>U. Ill. J.L. Tech. &amp; </a:t>
            </a:r>
            <a:r>
              <a:rPr lang="en-US" sz="9600" i="1" dirty="0" err="1"/>
              <a:t>Pol'y</a:t>
            </a:r>
            <a:r>
              <a:rPr lang="en-US" sz="9600" dirty="0"/>
              <a:t> (forthcoming 2018) </a:t>
            </a:r>
          </a:p>
          <a:p>
            <a:endParaRPr lang="en-US" sz="6000" dirty="0"/>
          </a:p>
          <a:p>
            <a:endParaRPr lang="en-US" sz="6000" dirty="0"/>
          </a:p>
          <a:p>
            <a:endParaRPr lang="en-US" dirty="0"/>
          </a:p>
          <a:p>
            <a:r>
              <a:rPr lang="en-US" dirty="0"/>
              <a:t> </a:t>
            </a:r>
          </a:p>
        </p:txBody>
      </p:sp>
      <p:sp>
        <p:nvSpPr>
          <p:cNvPr id="5" name="Slide Number Placeholder 4">
            <a:extLst>
              <a:ext uri="{FF2B5EF4-FFF2-40B4-BE49-F238E27FC236}">
                <a16:creationId xmlns:a16="http://schemas.microsoft.com/office/drawing/2014/main" id="{188B912B-CE21-1F49-9114-599CCA6E4813}"/>
              </a:ext>
            </a:extLst>
          </p:cNvPr>
          <p:cNvSpPr>
            <a:spLocks noGrp="1"/>
          </p:cNvSpPr>
          <p:nvPr>
            <p:ph type="sldNum" sz="quarter" idx="12"/>
          </p:nvPr>
        </p:nvSpPr>
        <p:spPr/>
        <p:txBody>
          <a:bodyPr/>
          <a:lstStyle/>
          <a:p>
            <a:fld id="{7F5CE407-6216-4202-80E4-A30DC2F709B2}" type="slidenum">
              <a:rPr lang="en-US" smtClean="0"/>
              <a:t>45</a:t>
            </a:fld>
            <a:endParaRPr lang="en-US"/>
          </a:p>
        </p:txBody>
      </p:sp>
      <p:sp>
        <p:nvSpPr>
          <p:cNvPr id="6" name="Footer Placeholder 5">
            <a:extLst>
              <a:ext uri="{FF2B5EF4-FFF2-40B4-BE49-F238E27FC236}">
                <a16:creationId xmlns:a16="http://schemas.microsoft.com/office/drawing/2014/main" id="{7F5BE0DE-6BF8-2D48-BD6A-81992EF63081}"/>
              </a:ext>
            </a:extLst>
          </p:cNvPr>
          <p:cNvSpPr txBox="1">
            <a:spLocks noGrp="1"/>
          </p:cNvSpPr>
          <p:nvPr>
            <p:ph type="ftr" sz="quarter" idx="11"/>
          </p:nvPr>
        </p:nvSpPr>
        <p:spPr>
          <a:xfrm>
            <a:off x="265113" y="6275388"/>
            <a:ext cx="1495922" cy="369332"/>
          </a:xfrm>
          <a:prstGeom prst="rect">
            <a:avLst/>
          </a:prstGeom>
          <a:noFill/>
        </p:spPr>
        <p:txBody>
          <a:bodyPr wrap="none" rtlCol="0">
            <a:spAutoFit/>
          </a:bodyPr>
          <a:lstStyle/>
          <a:p>
            <a:r>
              <a:rPr lang="en-US" dirty="0"/>
              <a:t>© MLO 2021</a:t>
            </a:r>
          </a:p>
        </p:txBody>
      </p:sp>
    </p:spTree>
    <p:extLst>
      <p:ext uri="{BB962C8B-B14F-4D97-AF65-F5344CB8AC3E}">
        <p14:creationId xmlns:p14="http://schemas.microsoft.com/office/powerpoint/2010/main" val="14616241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2DB65-51A0-7542-AD29-8BFD52C5BB2C}"/>
              </a:ext>
            </a:extLst>
          </p:cNvPr>
          <p:cNvSpPr>
            <a:spLocks noGrp="1"/>
          </p:cNvSpPr>
          <p:nvPr>
            <p:ph type="title"/>
          </p:nvPr>
        </p:nvSpPr>
        <p:spPr/>
        <p:txBody>
          <a:bodyPr/>
          <a:lstStyle/>
          <a:p>
            <a:r>
              <a:rPr lang="en-US" dirty="0"/>
              <a:t>References, 2</a:t>
            </a:r>
          </a:p>
        </p:txBody>
      </p:sp>
      <p:sp>
        <p:nvSpPr>
          <p:cNvPr id="3" name="Content Placeholder 2">
            <a:extLst>
              <a:ext uri="{FF2B5EF4-FFF2-40B4-BE49-F238E27FC236}">
                <a16:creationId xmlns:a16="http://schemas.microsoft.com/office/drawing/2014/main" id="{BAF6A27D-4908-FC44-948B-062A1F70E2BD}"/>
              </a:ext>
            </a:extLst>
          </p:cNvPr>
          <p:cNvSpPr>
            <a:spLocks noGrp="1"/>
          </p:cNvSpPr>
          <p:nvPr>
            <p:ph idx="1"/>
          </p:nvPr>
        </p:nvSpPr>
        <p:spPr/>
        <p:txBody>
          <a:bodyPr/>
          <a:lstStyle/>
          <a:p>
            <a:r>
              <a:rPr lang="en-US" dirty="0" err="1"/>
              <a:t>Niteesh</a:t>
            </a:r>
            <a:r>
              <a:rPr lang="en-US" dirty="0"/>
              <a:t> K. Choudhry, Henry Thomas </a:t>
            </a:r>
            <a:r>
              <a:rPr lang="en-US" dirty="0" err="1"/>
              <a:t>Stelfox</a:t>
            </a:r>
            <a:r>
              <a:rPr lang="en-US" dirty="0"/>
              <a:t> &amp; Allan S. </a:t>
            </a:r>
            <a:r>
              <a:rPr lang="en-US" dirty="0" err="1"/>
              <a:t>Detsky</a:t>
            </a:r>
            <a:r>
              <a:rPr lang="en-US" dirty="0"/>
              <a:t>, “Relationships Between Authors of Clinical Practice Guidelines and the Pharmaceutical Industry,” 287</a:t>
            </a:r>
            <a:r>
              <a:rPr lang="en-US" i="1" dirty="0"/>
              <a:t> JAMA</a:t>
            </a:r>
            <a:r>
              <a:rPr lang="en-US" dirty="0"/>
              <a:t> 612 (2002)</a:t>
            </a:r>
          </a:p>
          <a:p>
            <a:r>
              <a:rPr lang="en-US" dirty="0"/>
              <a:t>Duke Margolis Center for Health Policy, “Current State and Near-Term Priorities for AI-Enabled Diagnostic Support Software in Health Care” (2019)</a:t>
            </a:r>
          </a:p>
          <a:p>
            <a:r>
              <a:rPr lang="en-US" dirty="0"/>
              <a:t>Henry T. Greely, “Neuroscience, Artificial Intelligence, CRISPR - and Dogs and Cats,” 51 </a:t>
            </a:r>
            <a:r>
              <a:rPr lang="en-US" i="1" dirty="0"/>
              <a:t>U.C. Davis L. Rev</a:t>
            </a:r>
            <a:r>
              <a:rPr lang="en-US" dirty="0"/>
              <a:t>. 2303 (2018)</a:t>
            </a:r>
          </a:p>
          <a:p>
            <a:endParaRPr lang="en-US" dirty="0"/>
          </a:p>
          <a:p>
            <a:endParaRPr lang="en-US" dirty="0"/>
          </a:p>
        </p:txBody>
      </p:sp>
      <p:sp>
        <p:nvSpPr>
          <p:cNvPr id="4" name="TextBox 3">
            <a:extLst>
              <a:ext uri="{FF2B5EF4-FFF2-40B4-BE49-F238E27FC236}">
                <a16:creationId xmlns:a16="http://schemas.microsoft.com/office/drawing/2014/main" id="{D0D3E9B9-C6E6-FD4E-8AFF-56056E0DE627}"/>
              </a:ext>
            </a:extLst>
          </p:cNvPr>
          <p:cNvSpPr txBox="1"/>
          <p:nvPr/>
        </p:nvSpPr>
        <p:spPr>
          <a:xfrm>
            <a:off x="292880" y="6368535"/>
            <a:ext cx="1495922" cy="369332"/>
          </a:xfrm>
          <a:prstGeom prst="rect">
            <a:avLst/>
          </a:prstGeom>
          <a:noFill/>
        </p:spPr>
        <p:txBody>
          <a:bodyPr wrap="none" rtlCol="0">
            <a:spAutoFit/>
          </a:bodyPr>
          <a:lstStyle/>
          <a:p>
            <a:r>
              <a:rPr lang="en-US" dirty="0"/>
              <a:t>© MLO 2021</a:t>
            </a:r>
          </a:p>
        </p:txBody>
      </p:sp>
      <p:sp>
        <p:nvSpPr>
          <p:cNvPr id="5" name="Slide Number Placeholder 4">
            <a:extLst>
              <a:ext uri="{FF2B5EF4-FFF2-40B4-BE49-F238E27FC236}">
                <a16:creationId xmlns:a16="http://schemas.microsoft.com/office/drawing/2014/main" id="{D39033AE-AF9F-784E-8B20-FCFC1842A94B}"/>
              </a:ext>
            </a:extLst>
          </p:cNvPr>
          <p:cNvSpPr>
            <a:spLocks noGrp="1"/>
          </p:cNvSpPr>
          <p:nvPr>
            <p:ph type="sldNum" sz="quarter" idx="12"/>
          </p:nvPr>
        </p:nvSpPr>
        <p:spPr>
          <a:xfrm>
            <a:off x="7897813" y="6275388"/>
            <a:ext cx="990600" cy="365125"/>
          </a:xfrm>
        </p:spPr>
        <p:txBody>
          <a:bodyPr/>
          <a:lstStyle/>
          <a:p>
            <a:fld id="{7F5CE407-6216-4202-80E4-A30DC2F709B2}" type="slidenum">
              <a:rPr lang="en-US" smtClean="0"/>
              <a:t>46</a:t>
            </a:fld>
            <a:endParaRPr lang="en-US"/>
          </a:p>
        </p:txBody>
      </p:sp>
    </p:spTree>
    <p:extLst>
      <p:ext uri="{BB962C8B-B14F-4D97-AF65-F5344CB8AC3E}">
        <p14:creationId xmlns:p14="http://schemas.microsoft.com/office/powerpoint/2010/main" val="2295716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361D1-200A-6544-A4B2-2DFD44256980}"/>
              </a:ext>
            </a:extLst>
          </p:cNvPr>
          <p:cNvSpPr>
            <a:spLocks noGrp="1"/>
          </p:cNvSpPr>
          <p:nvPr>
            <p:ph type="title"/>
          </p:nvPr>
        </p:nvSpPr>
        <p:spPr/>
        <p:txBody>
          <a:bodyPr/>
          <a:lstStyle/>
          <a:p>
            <a:r>
              <a:rPr lang="en-US" dirty="0"/>
              <a:t>References, 3</a:t>
            </a:r>
          </a:p>
        </p:txBody>
      </p:sp>
      <p:sp>
        <p:nvSpPr>
          <p:cNvPr id="3" name="Content Placeholder 2">
            <a:extLst>
              <a:ext uri="{FF2B5EF4-FFF2-40B4-BE49-F238E27FC236}">
                <a16:creationId xmlns:a16="http://schemas.microsoft.com/office/drawing/2014/main" id="{391BB0CE-6E65-1E41-A027-A76D41BE24E6}"/>
              </a:ext>
            </a:extLst>
          </p:cNvPr>
          <p:cNvSpPr>
            <a:spLocks noGrp="1"/>
          </p:cNvSpPr>
          <p:nvPr>
            <p:ph idx="1"/>
          </p:nvPr>
        </p:nvSpPr>
        <p:spPr>
          <a:xfrm>
            <a:off x="350838" y="1688306"/>
            <a:ext cx="8042275" cy="4343400"/>
          </a:xfrm>
        </p:spPr>
        <p:txBody>
          <a:bodyPr/>
          <a:lstStyle/>
          <a:p>
            <a:r>
              <a:rPr lang="en-US" dirty="0"/>
              <a:t>Michael </a:t>
            </a:r>
            <a:r>
              <a:rPr lang="en-US" dirty="0" err="1"/>
              <a:t>Guihot</a:t>
            </a:r>
            <a:r>
              <a:rPr lang="en-US" dirty="0"/>
              <a:t>, Anne F. Matthew &amp; Nicolas P. </a:t>
            </a:r>
            <a:r>
              <a:rPr lang="en-US" dirty="0" err="1"/>
              <a:t>Suzo</a:t>
            </a:r>
            <a:r>
              <a:rPr lang="en-US" dirty="0"/>
              <a:t>, “Nudging Robots: Innovative Solutions to Regulate Artificial Intelligence,” 20 </a:t>
            </a:r>
            <a:r>
              <a:rPr lang="en-US" i="1" dirty="0" err="1"/>
              <a:t>Vand</a:t>
            </a:r>
            <a:r>
              <a:rPr lang="en-US" i="1" dirty="0"/>
              <a:t>. J. Ent. &amp; Tech. L</a:t>
            </a:r>
            <a:r>
              <a:rPr lang="en-US" dirty="0"/>
              <a:t>. 385, 410, 411 (2017)</a:t>
            </a:r>
          </a:p>
          <a:p>
            <a:r>
              <a:rPr lang="en-US" dirty="0" err="1"/>
              <a:t>Korenman</a:t>
            </a:r>
            <a:r>
              <a:rPr lang="en-US" dirty="0"/>
              <a:t>, S.G., Teaching the Responsible conduct of Research in humans (RCRH) Common Rule, Office of Research Integrity, DHHS</a:t>
            </a:r>
          </a:p>
          <a:p>
            <a:r>
              <a:rPr lang="en-US" dirty="0"/>
              <a:t>Cade Metz and Craig S. Smith, “Warnings of a Dark Side to A.I. in Health Care,” </a:t>
            </a:r>
            <a:r>
              <a:rPr lang="en-US" i="1" dirty="0"/>
              <a:t>NY Times</a:t>
            </a:r>
            <a:r>
              <a:rPr lang="en-US" dirty="0"/>
              <a:t> (3/21/19)</a:t>
            </a:r>
          </a:p>
          <a:p>
            <a:endParaRPr lang="en-US" dirty="0"/>
          </a:p>
          <a:p>
            <a:endParaRPr lang="en-US" b="1" dirty="0"/>
          </a:p>
        </p:txBody>
      </p:sp>
      <p:sp>
        <p:nvSpPr>
          <p:cNvPr id="5" name="TextBox 4">
            <a:extLst>
              <a:ext uri="{FF2B5EF4-FFF2-40B4-BE49-F238E27FC236}">
                <a16:creationId xmlns:a16="http://schemas.microsoft.com/office/drawing/2014/main" id="{5279BA59-5DA5-6545-AA41-F0BA94FCC349}"/>
              </a:ext>
            </a:extLst>
          </p:cNvPr>
          <p:cNvSpPr txBox="1"/>
          <p:nvPr/>
        </p:nvSpPr>
        <p:spPr>
          <a:xfrm>
            <a:off x="152400" y="6351815"/>
            <a:ext cx="1495922" cy="369332"/>
          </a:xfrm>
          <a:prstGeom prst="rect">
            <a:avLst/>
          </a:prstGeom>
          <a:noFill/>
        </p:spPr>
        <p:txBody>
          <a:bodyPr wrap="none" rtlCol="0">
            <a:spAutoFit/>
          </a:bodyPr>
          <a:lstStyle/>
          <a:p>
            <a:r>
              <a:rPr lang="en-US" dirty="0"/>
              <a:t>© MLO 2021</a:t>
            </a:r>
          </a:p>
        </p:txBody>
      </p:sp>
      <p:sp>
        <p:nvSpPr>
          <p:cNvPr id="8" name="Slide Number Placeholder 4">
            <a:extLst>
              <a:ext uri="{FF2B5EF4-FFF2-40B4-BE49-F238E27FC236}">
                <a16:creationId xmlns:a16="http://schemas.microsoft.com/office/drawing/2014/main" id="{BF9E1C8D-E0A6-A943-ACA5-C8012DBC17B4}"/>
              </a:ext>
            </a:extLst>
          </p:cNvPr>
          <p:cNvSpPr>
            <a:spLocks noGrp="1"/>
          </p:cNvSpPr>
          <p:nvPr>
            <p:ph type="sldNum" sz="quarter" idx="12"/>
          </p:nvPr>
        </p:nvSpPr>
        <p:spPr>
          <a:xfrm>
            <a:off x="7897813" y="6275388"/>
            <a:ext cx="990600" cy="365125"/>
          </a:xfrm>
        </p:spPr>
        <p:txBody>
          <a:bodyPr/>
          <a:lstStyle/>
          <a:p>
            <a:fld id="{7F5CE407-6216-4202-80E4-A30DC2F709B2}" type="slidenum">
              <a:rPr lang="en-US" smtClean="0"/>
              <a:t>47</a:t>
            </a:fld>
            <a:endParaRPr lang="en-US"/>
          </a:p>
        </p:txBody>
      </p:sp>
    </p:spTree>
    <p:extLst>
      <p:ext uri="{BB962C8B-B14F-4D97-AF65-F5344CB8AC3E}">
        <p14:creationId xmlns:p14="http://schemas.microsoft.com/office/powerpoint/2010/main" val="33675191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13F3A-AF7C-6945-B265-5A5D7A89E85E}"/>
              </a:ext>
            </a:extLst>
          </p:cNvPr>
          <p:cNvSpPr>
            <a:spLocks noGrp="1"/>
          </p:cNvSpPr>
          <p:nvPr>
            <p:ph type="title"/>
          </p:nvPr>
        </p:nvSpPr>
        <p:spPr>
          <a:xfrm>
            <a:off x="549275" y="107950"/>
            <a:ext cx="8042275" cy="1339849"/>
          </a:xfrm>
        </p:spPr>
        <p:txBody>
          <a:bodyPr/>
          <a:lstStyle/>
          <a:p>
            <a:r>
              <a:rPr lang="en-US" dirty="0"/>
              <a:t>References, 4</a:t>
            </a:r>
          </a:p>
        </p:txBody>
      </p:sp>
      <p:sp>
        <p:nvSpPr>
          <p:cNvPr id="3" name="Content Placeholder 2">
            <a:extLst>
              <a:ext uri="{FF2B5EF4-FFF2-40B4-BE49-F238E27FC236}">
                <a16:creationId xmlns:a16="http://schemas.microsoft.com/office/drawing/2014/main" id="{91443052-880B-F54F-9E48-802A4877E671}"/>
              </a:ext>
            </a:extLst>
          </p:cNvPr>
          <p:cNvSpPr>
            <a:spLocks noGrp="1"/>
          </p:cNvSpPr>
          <p:nvPr>
            <p:ph idx="1"/>
          </p:nvPr>
        </p:nvSpPr>
        <p:spPr>
          <a:xfrm>
            <a:off x="304800" y="1447800"/>
            <a:ext cx="8042275" cy="4932918"/>
          </a:xfrm>
        </p:spPr>
        <p:txBody>
          <a:bodyPr/>
          <a:lstStyle/>
          <a:p>
            <a:r>
              <a:rPr lang="en-US" dirty="0"/>
              <a:t>Roger Michalski, “How to Sue a Robot,” 18 </a:t>
            </a:r>
            <a:r>
              <a:rPr lang="en-US" i="1" dirty="0"/>
              <a:t>Utah L. Rev</a:t>
            </a:r>
            <a:r>
              <a:rPr lang="en-US" dirty="0"/>
              <a:t>. 1022, 1042 (2018)</a:t>
            </a:r>
          </a:p>
          <a:p>
            <a:r>
              <a:rPr lang="en-US"/>
              <a:t>National Artificial Intelligence Research Resource Task Force</a:t>
            </a:r>
            <a:endParaRPr lang="en-US" dirty="0"/>
          </a:p>
          <a:p>
            <a:r>
              <a:rPr lang="en-US" dirty="0"/>
              <a:t>Ziad Obermeyer and Ezekiel J. Emanuel, “Predicting the Future – Big Data, Machine Learning, and Clinical Medicine,” </a:t>
            </a:r>
            <a:r>
              <a:rPr lang="en-US" i="1" dirty="0"/>
              <a:t>N. Engl. J. Med</a:t>
            </a:r>
            <a:r>
              <a:rPr lang="en-US" dirty="0"/>
              <a:t>. (Sep. 29, 2016) </a:t>
            </a:r>
          </a:p>
          <a:p>
            <a:r>
              <a:rPr lang="en-US" dirty="0"/>
              <a:t>W. Nicholson Price II, “Regulating Black-Box Medicine,” 116 </a:t>
            </a:r>
            <a:r>
              <a:rPr lang="en-US" i="1" dirty="0"/>
              <a:t>Mich. L. Rev.</a:t>
            </a:r>
            <a:r>
              <a:rPr lang="en-US" dirty="0"/>
              <a:t> 421, 429, 430 (2017)</a:t>
            </a:r>
          </a:p>
          <a:p>
            <a:endParaRPr lang="en-US" dirty="0"/>
          </a:p>
          <a:p>
            <a:endParaRPr lang="en-US" dirty="0"/>
          </a:p>
          <a:p>
            <a:endParaRPr lang="en-US" dirty="0"/>
          </a:p>
        </p:txBody>
      </p:sp>
      <p:sp>
        <p:nvSpPr>
          <p:cNvPr id="5" name="TextBox 4">
            <a:extLst>
              <a:ext uri="{FF2B5EF4-FFF2-40B4-BE49-F238E27FC236}">
                <a16:creationId xmlns:a16="http://schemas.microsoft.com/office/drawing/2014/main" id="{000F69B0-8032-6741-B2CF-4FC075A34C16}"/>
              </a:ext>
            </a:extLst>
          </p:cNvPr>
          <p:cNvSpPr txBox="1"/>
          <p:nvPr/>
        </p:nvSpPr>
        <p:spPr>
          <a:xfrm>
            <a:off x="152400" y="6380718"/>
            <a:ext cx="1495922" cy="369332"/>
          </a:xfrm>
          <a:prstGeom prst="rect">
            <a:avLst/>
          </a:prstGeom>
          <a:noFill/>
        </p:spPr>
        <p:txBody>
          <a:bodyPr wrap="none" rtlCol="0">
            <a:spAutoFit/>
          </a:bodyPr>
          <a:lstStyle/>
          <a:p>
            <a:r>
              <a:rPr lang="en-US" dirty="0"/>
              <a:t>© MLO 2021</a:t>
            </a:r>
          </a:p>
        </p:txBody>
      </p:sp>
      <p:sp>
        <p:nvSpPr>
          <p:cNvPr id="7" name="Slide Number Placeholder 4">
            <a:extLst>
              <a:ext uri="{FF2B5EF4-FFF2-40B4-BE49-F238E27FC236}">
                <a16:creationId xmlns:a16="http://schemas.microsoft.com/office/drawing/2014/main" id="{AA4F61AA-E583-F448-976A-5A33824A63A6}"/>
              </a:ext>
            </a:extLst>
          </p:cNvPr>
          <p:cNvSpPr>
            <a:spLocks noGrp="1"/>
          </p:cNvSpPr>
          <p:nvPr>
            <p:ph type="sldNum" sz="quarter" idx="12"/>
          </p:nvPr>
        </p:nvSpPr>
        <p:spPr>
          <a:xfrm>
            <a:off x="7897813" y="6275388"/>
            <a:ext cx="990600" cy="365125"/>
          </a:xfrm>
        </p:spPr>
        <p:txBody>
          <a:bodyPr/>
          <a:lstStyle/>
          <a:p>
            <a:fld id="{7F5CE407-6216-4202-80E4-A30DC2F709B2}" type="slidenum">
              <a:rPr lang="en-US" smtClean="0"/>
              <a:t>48</a:t>
            </a:fld>
            <a:endParaRPr lang="en-US"/>
          </a:p>
        </p:txBody>
      </p:sp>
    </p:spTree>
    <p:extLst>
      <p:ext uri="{BB962C8B-B14F-4D97-AF65-F5344CB8AC3E}">
        <p14:creationId xmlns:p14="http://schemas.microsoft.com/office/powerpoint/2010/main" val="39484325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8DBF9-FFE9-1C4C-8015-DD7911E2F287}"/>
              </a:ext>
            </a:extLst>
          </p:cNvPr>
          <p:cNvSpPr>
            <a:spLocks noGrp="1"/>
          </p:cNvSpPr>
          <p:nvPr>
            <p:ph type="title"/>
          </p:nvPr>
        </p:nvSpPr>
        <p:spPr>
          <a:xfrm>
            <a:off x="549275" y="107951"/>
            <a:ext cx="8042275" cy="947182"/>
          </a:xfrm>
        </p:spPr>
        <p:txBody>
          <a:bodyPr/>
          <a:lstStyle/>
          <a:p>
            <a:r>
              <a:rPr lang="en-US" dirty="0"/>
              <a:t>References, 5</a:t>
            </a:r>
          </a:p>
        </p:txBody>
      </p:sp>
      <p:sp>
        <p:nvSpPr>
          <p:cNvPr id="3" name="Content Placeholder 2">
            <a:extLst>
              <a:ext uri="{FF2B5EF4-FFF2-40B4-BE49-F238E27FC236}">
                <a16:creationId xmlns:a16="http://schemas.microsoft.com/office/drawing/2014/main" id="{1DFC38CA-E56D-E64B-9B96-1165C919F498}"/>
              </a:ext>
            </a:extLst>
          </p:cNvPr>
          <p:cNvSpPr>
            <a:spLocks noGrp="1"/>
          </p:cNvSpPr>
          <p:nvPr>
            <p:ph idx="1"/>
          </p:nvPr>
        </p:nvSpPr>
        <p:spPr>
          <a:xfrm>
            <a:off x="549275" y="685800"/>
            <a:ext cx="8042275" cy="5257800"/>
          </a:xfrm>
        </p:spPr>
        <p:txBody>
          <a:bodyPr/>
          <a:lstStyle/>
          <a:p>
            <a:endParaRPr lang="en-US" dirty="0"/>
          </a:p>
          <a:p>
            <a:r>
              <a:rPr lang="en-US" dirty="0"/>
              <a:t>Daniel Schiff and Jason </a:t>
            </a:r>
            <a:r>
              <a:rPr lang="en-US" dirty="0" err="1"/>
              <a:t>Borenstein</a:t>
            </a:r>
            <a:r>
              <a:rPr lang="en-US" dirty="0"/>
              <a:t>, “How Should Clinicians Communicate With Patients About the Roles of Artificially Intelligent Team Members?” 21(2) </a:t>
            </a:r>
            <a:r>
              <a:rPr lang="en-US" i="1" dirty="0"/>
              <a:t>AMA Journal of Ethics</a:t>
            </a:r>
            <a:r>
              <a:rPr lang="en-US" dirty="0"/>
              <a:t> E138-145 (Feb. 2019)</a:t>
            </a:r>
          </a:p>
          <a:p>
            <a:r>
              <a:rPr lang="en-US" dirty="0"/>
              <a:t>Amanda Swanson and Fazal Khan, “The Legal Challenge of Incorporating Artificial Intelligence into Medical Practice,” 6(1) </a:t>
            </a:r>
            <a:r>
              <a:rPr lang="en-US" i="1" dirty="0"/>
              <a:t>J. Health &amp; Life Sci. L</a:t>
            </a:r>
            <a:r>
              <a:rPr lang="en-US" dirty="0"/>
              <a:t>. 90 (2012) </a:t>
            </a:r>
          </a:p>
          <a:p>
            <a:r>
              <a:rPr lang="en-US" dirty="0"/>
              <a:t>Matthew U. Scherer, “Regulating Artificial intelligence Systems: Risks, Challenges, Competencies, and Strategies,” 29 </a:t>
            </a:r>
            <a:r>
              <a:rPr lang="en-US" i="1" dirty="0"/>
              <a:t>Harv. J.L. &amp; Tech</a:t>
            </a:r>
            <a:r>
              <a:rPr lang="en-US" dirty="0"/>
              <a:t>. 353 (2016)  </a:t>
            </a:r>
          </a:p>
          <a:p>
            <a:endParaRPr lang="en-US" dirty="0"/>
          </a:p>
          <a:p>
            <a:pPr marL="0" indent="0">
              <a:buNone/>
            </a:pPr>
            <a:r>
              <a:rPr lang="en-US" dirty="0"/>
              <a:t> </a:t>
            </a:r>
          </a:p>
          <a:p>
            <a:endParaRPr lang="en-US" dirty="0"/>
          </a:p>
          <a:p>
            <a:endParaRPr lang="en-US" dirty="0"/>
          </a:p>
        </p:txBody>
      </p:sp>
      <p:sp>
        <p:nvSpPr>
          <p:cNvPr id="5" name="TextBox 4">
            <a:extLst>
              <a:ext uri="{FF2B5EF4-FFF2-40B4-BE49-F238E27FC236}">
                <a16:creationId xmlns:a16="http://schemas.microsoft.com/office/drawing/2014/main" id="{1773E7A4-51D8-EE41-A893-1F0FBC344007}"/>
              </a:ext>
            </a:extLst>
          </p:cNvPr>
          <p:cNvSpPr txBox="1"/>
          <p:nvPr/>
        </p:nvSpPr>
        <p:spPr>
          <a:xfrm>
            <a:off x="0" y="6488668"/>
            <a:ext cx="1495922" cy="369332"/>
          </a:xfrm>
          <a:prstGeom prst="rect">
            <a:avLst/>
          </a:prstGeom>
          <a:noFill/>
        </p:spPr>
        <p:txBody>
          <a:bodyPr wrap="none" rtlCol="0">
            <a:spAutoFit/>
          </a:bodyPr>
          <a:lstStyle/>
          <a:p>
            <a:r>
              <a:rPr lang="en-US" dirty="0"/>
              <a:t>© MLO 2021</a:t>
            </a:r>
          </a:p>
        </p:txBody>
      </p:sp>
      <p:sp>
        <p:nvSpPr>
          <p:cNvPr id="7" name="Slide Number Placeholder 4">
            <a:extLst>
              <a:ext uri="{FF2B5EF4-FFF2-40B4-BE49-F238E27FC236}">
                <a16:creationId xmlns:a16="http://schemas.microsoft.com/office/drawing/2014/main" id="{677E3BAF-009A-104A-815E-57BC00B9EE37}"/>
              </a:ext>
            </a:extLst>
          </p:cNvPr>
          <p:cNvSpPr>
            <a:spLocks noGrp="1"/>
          </p:cNvSpPr>
          <p:nvPr>
            <p:ph type="sldNum" sz="quarter" idx="12"/>
          </p:nvPr>
        </p:nvSpPr>
        <p:spPr>
          <a:xfrm>
            <a:off x="7897813" y="6275388"/>
            <a:ext cx="990600" cy="365125"/>
          </a:xfrm>
        </p:spPr>
        <p:txBody>
          <a:bodyPr/>
          <a:lstStyle/>
          <a:p>
            <a:fld id="{7F5CE407-6216-4202-80E4-A30DC2F709B2}" type="slidenum">
              <a:rPr lang="en-US" smtClean="0"/>
              <a:t>49</a:t>
            </a:fld>
            <a:endParaRPr lang="en-US"/>
          </a:p>
        </p:txBody>
      </p:sp>
    </p:spTree>
    <p:extLst>
      <p:ext uri="{BB962C8B-B14F-4D97-AF65-F5344CB8AC3E}">
        <p14:creationId xmlns:p14="http://schemas.microsoft.com/office/powerpoint/2010/main" val="142412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92B3-422E-3743-9580-D9FC5224A52B}"/>
              </a:ext>
            </a:extLst>
          </p:cNvPr>
          <p:cNvSpPr>
            <a:spLocks noGrp="1"/>
          </p:cNvSpPr>
          <p:nvPr>
            <p:ph type="title"/>
          </p:nvPr>
        </p:nvSpPr>
        <p:spPr>
          <a:xfrm>
            <a:off x="533400" y="390151"/>
            <a:ext cx="6307138" cy="895724"/>
          </a:xfrm>
          <a:solidFill>
            <a:schemeClr val="bg1"/>
          </a:solidFill>
        </p:spPr>
        <p:txBody>
          <a:bodyPr/>
          <a:lstStyle/>
          <a:p>
            <a:pPr algn="l"/>
            <a:r>
              <a:rPr lang="en-US" sz="4000" b="1" dirty="0">
                <a:solidFill>
                  <a:srgbClr val="0066CC"/>
                </a:solidFill>
                <a:latin typeface="+mj-lt"/>
                <a:cs typeface="Aharoni" panose="02010803020104030203" pitchFamily="2" charset="-79"/>
              </a:rPr>
              <a:t>Supervised</a:t>
            </a:r>
            <a:r>
              <a:rPr lang="en-US" sz="4000" dirty="0">
                <a:solidFill>
                  <a:srgbClr val="0066CC"/>
                </a:solidFill>
                <a:latin typeface="+mj-lt"/>
                <a:cs typeface="Aharoni" panose="02010803020104030203" pitchFamily="2" charset="-79"/>
              </a:rPr>
              <a:t> ML</a:t>
            </a:r>
          </a:p>
        </p:txBody>
      </p:sp>
      <p:sp>
        <p:nvSpPr>
          <p:cNvPr id="3" name="Content Placeholder 2">
            <a:extLst>
              <a:ext uri="{FF2B5EF4-FFF2-40B4-BE49-F238E27FC236}">
                <a16:creationId xmlns:a16="http://schemas.microsoft.com/office/drawing/2014/main" id="{BFC76A86-4435-8243-A850-800C14E94111}"/>
              </a:ext>
            </a:extLst>
          </p:cNvPr>
          <p:cNvSpPr>
            <a:spLocks noGrp="1"/>
          </p:cNvSpPr>
          <p:nvPr>
            <p:ph idx="1"/>
          </p:nvPr>
        </p:nvSpPr>
        <p:spPr>
          <a:xfrm>
            <a:off x="307042" y="1285875"/>
            <a:ext cx="8572500" cy="5464550"/>
          </a:xfrm>
        </p:spPr>
        <p:txBody>
          <a:bodyPr>
            <a:normAutofit/>
          </a:bodyPr>
          <a:lstStyle/>
          <a:p>
            <a:r>
              <a:rPr lang="en-US" b="1" dirty="0"/>
              <a:t>Supervised:</a:t>
            </a:r>
            <a:r>
              <a:rPr lang="en-US" dirty="0"/>
              <a:t> Search for patterns in data that lead to actionable insights. Commonest way to generate predictive models</a:t>
            </a:r>
          </a:p>
          <a:p>
            <a:pPr lvl="1"/>
            <a:r>
              <a:rPr lang="en-US" b="1" dirty="0"/>
              <a:t>Correct answer already known</a:t>
            </a:r>
          </a:p>
          <a:p>
            <a:pPr lvl="1"/>
            <a:r>
              <a:rPr lang="en-US" dirty="0"/>
              <a:t>Process: find model that captures relationship between a set of data "features”-their descriptive characteristics - and the "target feature"-the info the computer is to teach itself</a:t>
            </a:r>
          </a:p>
          <a:p>
            <a:pPr lvl="2"/>
            <a:r>
              <a:rPr lang="en-US" dirty="0"/>
              <a:t>“</a:t>
            </a:r>
            <a:r>
              <a:rPr lang="en-US" b="1" dirty="0"/>
              <a:t>Supervised</a:t>
            </a:r>
            <a:r>
              <a:rPr lang="en-US" dirty="0"/>
              <a:t>”: algorithm learns from the </a:t>
            </a:r>
            <a:r>
              <a:rPr lang="en-US" b="1" dirty="0"/>
              <a:t>training dataset</a:t>
            </a:r>
            <a:r>
              <a:rPr lang="en-US" dirty="0"/>
              <a:t>. Algorithm </a:t>
            </a:r>
            <a:r>
              <a:rPr lang="en-US" b="1" dirty="0"/>
              <a:t>makes predictions iteratively</a:t>
            </a:r>
            <a:r>
              <a:rPr lang="en-US" dirty="0"/>
              <a:t> on training data; “teacher” </a:t>
            </a:r>
            <a:r>
              <a:rPr lang="en-US" b="1" dirty="0"/>
              <a:t>corrects</a:t>
            </a:r>
            <a:endParaRPr lang="en-US" dirty="0"/>
          </a:p>
          <a:p>
            <a:pPr lvl="2"/>
            <a:r>
              <a:rPr lang="en-US" dirty="0"/>
              <a:t>The more data available, the more effective the algorithm</a:t>
            </a:r>
          </a:p>
          <a:p>
            <a:pPr lvl="2"/>
            <a:r>
              <a:rPr lang="en-US" dirty="0"/>
              <a:t>Example: Have set of molecules and know</a:t>
            </a:r>
            <a:r>
              <a:rPr lang="en-US" b="1" dirty="0"/>
              <a:t> which are drugs;</a:t>
            </a:r>
            <a:r>
              <a:rPr lang="en-US" dirty="0"/>
              <a:t> train a model to answer whether a molecule is also a drug</a:t>
            </a:r>
          </a:p>
          <a:p>
            <a:pPr lvl="2"/>
            <a:endParaRPr lang="en-US" dirty="0"/>
          </a:p>
        </p:txBody>
      </p:sp>
      <p:sp>
        <p:nvSpPr>
          <p:cNvPr id="5" name="Slide Number Placeholder 4">
            <a:extLst>
              <a:ext uri="{FF2B5EF4-FFF2-40B4-BE49-F238E27FC236}">
                <a16:creationId xmlns:a16="http://schemas.microsoft.com/office/drawing/2014/main" id="{583370FA-8553-C143-9159-83A7A7D323E8}"/>
              </a:ext>
            </a:extLst>
          </p:cNvPr>
          <p:cNvSpPr>
            <a:spLocks noGrp="1"/>
          </p:cNvSpPr>
          <p:nvPr>
            <p:ph type="sldNum" sz="quarter" idx="12"/>
          </p:nvPr>
        </p:nvSpPr>
        <p:spPr/>
        <p:txBody>
          <a:bodyPr/>
          <a:lstStyle/>
          <a:p>
            <a:fld id="{7F5CE407-6216-4202-80E4-A30DC2F709B2}" type="slidenum">
              <a:rPr lang="en-US" smtClean="0"/>
              <a:t>5</a:t>
            </a:fld>
            <a:endParaRPr lang="en-US"/>
          </a:p>
        </p:txBody>
      </p:sp>
      <p:pic>
        <p:nvPicPr>
          <p:cNvPr id="7" name="Picture 6">
            <a:extLst>
              <a:ext uri="{FF2B5EF4-FFF2-40B4-BE49-F238E27FC236}">
                <a16:creationId xmlns:a16="http://schemas.microsoft.com/office/drawing/2014/main" id="{9B073239-E458-E64F-A005-53D283DAE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0758" y="37057"/>
            <a:ext cx="1833241" cy="1248818"/>
          </a:xfrm>
          <a:prstGeom prst="rect">
            <a:avLst/>
          </a:prstGeom>
        </p:spPr>
      </p:pic>
      <p:sp>
        <p:nvSpPr>
          <p:cNvPr id="10" name="Footer Placeholder 9">
            <a:extLst>
              <a:ext uri="{FF2B5EF4-FFF2-40B4-BE49-F238E27FC236}">
                <a16:creationId xmlns:a16="http://schemas.microsoft.com/office/drawing/2014/main" id="{42027114-F3E8-A140-8FB0-3909FC8F7AFE}"/>
              </a:ext>
            </a:extLst>
          </p:cNvPr>
          <p:cNvSpPr txBox="1">
            <a:spLocks noGrp="1"/>
          </p:cNvSpPr>
          <p:nvPr>
            <p:ph type="ftr" sz="quarter" idx="11"/>
          </p:nvPr>
        </p:nvSpPr>
        <p:spPr>
          <a:xfrm>
            <a:off x="265113" y="6275388"/>
            <a:ext cx="1495922" cy="369332"/>
          </a:xfrm>
          <a:prstGeom prst="rect">
            <a:avLst/>
          </a:prstGeom>
          <a:noFill/>
        </p:spPr>
        <p:txBody>
          <a:bodyPr wrap="none" rtlCol="0">
            <a:spAutoFit/>
          </a:bodyPr>
          <a:lstStyle/>
          <a:p>
            <a:r>
              <a:rPr lang="en-US" dirty="0"/>
              <a:t>© MLO 2021</a:t>
            </a:r>
          </a:p>
        </p:txBody>
      </p:sp>
    </p:spTree>
    <p:extLst>
      <p:ext uri="{BB962C8B-B14F-4D97-AF65-F5344CB8AC3E}">
        <p14:creationId xmlns:p14="http://schemas.microsoft.com/office/powerpoint/2010/main" val="39816200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AA582-165A-F34F-AE2B-5BD0BF69F8C2}"/>
              </a:ext>
            </a:extLst>
          </p:cNvPr>
          <p:cNvSpPr>
            <a:spLocks noGrp="1"/>
          </p:cNvSpPr>
          <p:nvPr>
            <p:ph type="title"/>
          </p:nvPr>
        </p:nvSpPr>
        <p:spPr/>
        <p:txBody>
          <a:bodyPr/>
          <a:lstStyle/>
          <a:p>
            <a:r>
              <a:rPr lang="en-US" dirty="0"/>
              <a:t>References, 6</a:t>
            </a:r>
          </a:p>
        </p:txBody>
      </p:sp>
      <p:sp>
        <p:nvSpPr>
          <p:cNvPr id="3" name="Content Placeholder 2">
            <a:extLst>
              <a:ext uri="{FF2B5EF4-FFF2-40B4-BE49-F238E27FC236}">
                <a16:creationId xmlns:a16="http://schemas.microsoft.com/office/drawing/2014/main" id="{D5EAF6F7-D475-BE4F-85A4-46860BEABD15}"/>
              </a:ext>
            </a:extLst>
          </p:cNvPr>
          <p:cNvSpPr>
            <a:spLocks noGrp="1"/>
          </p:cNvSpPr>
          <p:nvPr>
            <p:ph idx="1"/>
          </p:nvPr>
        </p:nvSpPr>
        <p:spPr/>
        <p:txBody>
          <a:bodyPr>
            <a:normAutofit/>
          </a:bodyPr>
          <a:lstStyle/>
          <a:p>
            <a:r>
              <a:rPr lang="en-US" dirty="0"/>
              <a:t>Nicolas P. Terry, “</a:t>
            </a:r>
            <a:r>
              <a:rPr lang="en-US" dirty="0" err="1"/>
              <a:t>Appification</a:t>
            </a:r>
            <a:r>
              <a:rPr lang="en-US" dirty="0"/>
              <a:t>, AI, and Healthcare's New Iron Triangle,” [Automation, Value, and Empathy] 20 </a:t>
            </a:r>
            <a:r>
              <a:rPr lang="en-US" i="1" dirty="0"/>
              <a:t>J. Health Care L. &amp; </a:t>
            </a:r>
            <a:r>
              <a:rPr lang="en-US" i="1" dirty="0" err="1"/>
              <a:t>Pol'y</a:t>
            </a:r>
            <a:r>
              <a:rPr lang="en-US" dirty="0"/>
              <a:t> 118 (2018)</a:t>
            </a:r>
          </a:p>
          <a:p>
            <a:r>
              <a:rPr lang="en-US" dirty="0"/>
              <a:t>Wendell Wallach, </a:t>
            </a:r>
            <a:r>
              <a:rPr lang="en-US" i="1" dirty="0"/>
              <a:t>A Dangerous Master</a:t>
            </a:r>
            <a:r>
              <a:rPr lang="en-US" dirty="0"/>
              <a:t> 239-43 (2015). Andrew Tutt, “An FDA for Algorithms,” 69 </a:t>
            </a:r>
            <a:r>
              <a:rPr lang="en-US" i="1" dirty="0"/>
              <a:t>Admin. L. Rev</a:t>
            </a:r>
            <a:r>
              <a:rPr lang="en-US" dirty="0"/>
              <a:t>. 83, 104 (2018)</a:t>
            </a:r>
          </a:p>
          <a:p>
            <a:endParaRPr lang="en-US" dirty="0"/>
          </a:p>
          <a:p>
            <a:endParaRPr lang="en-US" dirty="0"/>
          </a:p>
        </p:txBody>
      </p:sp>
      <p:sp>
        <p:nvSpPr>
          <p:cNvPr id="5" name="Slide Number Placeholder 4">
            <a:extLst>
              <a:ext uri="{FF2B5EF4-FFF2-40B4-BE49-F238E27FC236}">
                <a16:creationId xmlns:a16="http://schemas.microsoft.com/office/drawing/2014/main" id="{BE183A70-648B-9F4E-8634-C927E9CF85D7}"/>
              </a:ext>
            </a:extLst>
          </p:cNvPr>
          <p:cNvSpPr>
            <a:spLocks noGrp="1"/>
          </p:cNvSpPr>
          <p:nvPr>
            <p:ph type="sldNum" sz="quarter" idx="12"/>
          </p:nvPr>
        </p:nvSpPr>
        <p:spPr/>
        <p:txBody>
          <a:bodyPr/>
          <a:lstStyle/>
          <a:p>
            <a:fld id="{7F5CE407-6216-4202-80E4-A30DC2F709B2}" type="slidenum">
              <a:rPr lang="en-US" smtClean="0"/>
              <a:t>50</a:t>
            </a:fld>
            <a:endParaRPr lang="en-US"/>
          </a:p>
        </p:txBody>
      </p:sp>
      <p:sp>
        <p:nvSpPr>
          <p:cNvPr id="6" name="Footer Placeholder 5">
            <a:extLst>
              <a:ext uri="{FF2B5EF4-FFF2-40B4-BE49-F238E27FC236}">
                <a16:creationId xmlns:a16="http://schemas.microsoft.com/office/drawing/2014/main" id="{E39F12C1-ECBB-E84B-B901-59DA6808BD78}"/>
              </a:ext>
            </a:extLst>
          </p:cNvPr>
          <p:cNvSpPr txBox="1">
            <a:spLocks noGrp="1"/>
          </p:cNvSpPr>
          <p:nvPr>
            <p:ph type="ftr" sz="quarter" idx="11"/>
          </p:nvPr>
        </p:nvSpPr>
        <p:spPr>
          <a:xfrm>
            <a:off x="265113" y="6275388"/>
            <a:ext cx="1495922" cy="369332"/>
          </a:xfrm>
          <a:prstGeom prst="rect">
            <a:avLst/>
          </a:prstGeom>
          <a:noFill/>
        </p:spPr>
        <p:txBody>
          <a:bodyPr wrap="none" rtlCol="0">
            <a:spAutoFit/>
          </a:bodyPr>
          <a:lstStyle/>
          <a:p>
            <a:r>
              <a:rPr lang="en-US" dirty="0"/>
              <a:t>© MLO 2021</a:t>
            </a:r>
          </a:p>
        </p:txBody>
      </p:sp>
    </p:spTree>
    <p:extLst>
      <p:ext uri="{BB962C8B-B14F-4D97-AF65-F5344CB8AC3E}">
        <p14:creationId xmlns:p14="http://schemas.microsoft.com/office/powerpoint/2010/main" val="4000942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95727-4933-EE48-90E4-EBC37953F541}"/>
              </a:ext>
            </a:extLst>
          </p:cNvPr>
          <p:cNvSpPr>
            <a:spLocks noGrp="1"/>
          </p:cNvSpPr>
          <p:nvPr>
            <p:ph type="title"/>
          </p:nvPr>
        </p:nvSpPr>
        <p:spPr>
          <a:xfrm>
            <a:off x="15766" y="56776"/>
            <a:ext cx="6010860" cy="878920"/>
          </a:xfrm>
          <a:solidFill>
            <a:schemeClr val="bg1"/>
          </a:solidFill>
        </p:spPr>
        <p:txBody>
          <a:bodyPr/>
          <a:lstStyle/>
          <a:p>
            <a:pPr algn="l"/>
            <a:r>
              <a:rPr lang="en-US" sz="4000" b="1" dirty="0">
                <a:solidFill>
                  <a:srgbClr val="0066CC"/>
                </a:solidFill>
                <a:latin typeface="+mj-lt"/>
                <a:cs typeface="Aharoni" panose="02010803020104030203" pitchFamily="2" charset="-79"/>
              </a:rPr>
              <a:t>Unsupervised</a:t>
            </a:r>
            <a:r>
              <a:rPr lang="en-US" sz="4000" dirty="0">
                <a:solidFill>
                  <a:srgbClr val="0066CC"/>
                </a:solidFill>
                <a:latin typeface="+mj-lt"/>
                <a:cs typeface="Aharoni" panose="02010803020104030203" pitchFamily="2" charset="-79"/>
              </a:rPr>
              <a:t> ML</a:t>
            </a:r>
          </a:p>
        </p:txBody>
      </p:sp>
      <p:sp>
        <p:nvSpPr>
          <p:cNvPr id="3" name="Content Placeholder 2">
            <a:extLst>
              <a:ext uri="{FF2B5EF4-FFF2-40B4-BE49-F238E27FC236}">
                <a16:creationId xmlns:a16="http://schemas.microsoft.com/office/drawing/2014/main" id="{F6D32FDE-92C3-564A-9508-38C5C22C3550}"/>
              </a:ext>
            </a:extLst>
          </p:cNvPr>
          <p:cNvSpPr>
            <a:spLocks noGrp="1"/>
          </p:cNvSpPr>
          <p:nvPr>
            <p:ph idx="1"/>
          </p:nvPr>
        </p:nvSpPr>
        <p:spPr>
          <a:xfrm>
            <a:off x="264459" y="1092201"/>
            <a:ext cx="8465204" cy="5548592"/>
          </a:xfrm>
        </p:spPr>
        <p:txBody>
          <a:bodyPr>
            <a:normAutofit/>
          </a:bodyPr>
          <a:lstStyle/>
          <a:p>
            <a:r>
              <a:rPr lang="en-US" b="1" dirty="0"/>
              <a:t>Unsupervised</a:t>
            </a:r>
            <a:r>
              <a:rPr lang="en-US" dirty="0"/>
              <a:t> ML: </a:t>
            </a:r>
            <a:r>
              <a:rPr lang="en-US" b="1" dirty="0"/>
              <a:t>no training set</a:t>
            </a:r>
          </a:p>
          <a:p>
            <a:pPr lvl="1"/>
            <a:r>
              <a:rPr lang="en-US" dirty="0"/>
              <a:t>We ask computer to identify structures, relationships, patterns, or trends within a data set</a:t>
            </a:r>
          </a:p>
          <a:p>
            <a:pPr lvl="2"/>
            <a:r>
              <a:rPr lang="en-US" dirty="0"/>
              <a:t>No “correct” answer; no “teacher”</a:t>
            </a:r>
          </a:p>
          <a:p>
            <a:pPr lvl="2"/>
            <a:r>
              <a:rPr lang="en-US" dirty="0"/>
              <a:t>Algorithms are </a:t>
            </a:r>
            <a:r>
              <a:rPr lang="en-US" b="1" dirty="0"/>
              <a:t>left to their own devices </a:t>
            </a:r>
            <a:r>
              <a:rPr lang="en-US" dirty="0"/>
              <a:t>to discover and present structure in the data</a:t>
            </a:r>
          </a:p>
          <a:p>
            <a:pPr lvl="1"/>
            <a:r>
              <a:rPr lang="en-US" dirty="0"/>
              <a:t>We decide whether patterns are meaningful or useful</a:t>
            </a:r>
          </a:p>
          <a:p>
            <a:pPr lvl="1"/>
            <a:r>
              <a:rPr lang="en-US" dirty="0"/>
              <a:t>Difficult to ascertain or explain why, for a given query, one search result ranks more highly than another </a:t>
            </a:r>
          </a:p>
          <a:p>
            <a:pPr lvl="2"/>
            <a:r>
              <a:rPr lang="en-US" dirty="0"/>
              <a:t>More complex, powerful algorithms usually more </a:t>
            </a:r>
            <a:r>
              <a:rPr lang="en-US" b="1" dirty="0"/>
              <a:t>opaque </a:t>
            </a:r>
          </a:p>
          <a:p>
            <a:pPr lvl="1"/>
            <a:r>
              <a:rPr lang="en-US" dirty="0"/>
              <a:t>Example: We have molecules. Some are drugs; some are not. </a:t>
            </a:r>
            <a:r>
              <a:rPr lang="en-US" b="1" dirty="0"/>
              <a:t>We do not know which are which;</a:t>
            </a:r>
            <a:r>
              <a:rPr lang="en-US" dirty="0"/>
              <a:t> we want the algorithm to discover the drugs</a:t>
            </a:r>
          </a:p>
          <a:p>
            <a:pPr marL="349250" lvl="1" indent="0">
              <a:buNone/>
            </a:pPr>
            <a:endParaRPr lang="en-US" dirty="0"/>
          </a:p>
          <a:p>
            <a:endParaRPr lang="en-US" dirty="0"/>
          </a:p>
        </p:txBody>
      </p:sp>
      <p:sp>
        <p:nvSpPr>
          <p:cNvPr id="5" name="Slide Number Placeholder 4">
            <a:extLst>
              <a:ext uri="{FF2B5EF4-FFF2-40B4-BE49-F238E27FC236}">
                <a16:creationId xmlns:a16="http://schemas.microsoft.com/office/drawing/2014/main" id="{08937521-4EF7-F043-9EBF-044D14A829C5}"/>
              </a:ext>
            </a:extLst>
          </p:cNvPr>
          <p:cNvSpPr>
            <a:spLocks noGrp="1"/>
          </p:cNvSpPr>
          <p:nvPr>
            <p:ph type="sldNum" sz="quarter" idx="12"/>
          </p:nvPr>
        </p:nvSpPr>
        <p:spPr/>
        <p:txBody>
          <a:bodyPr/>
          <a:lstStyle/>
          <a:p>
            <a:fld id="{7F5CE407-6216-4202-80E4-A30DC2F709B2}" type="slidenum">
              <a:rPr lang="en-US" smtClean="0"/>
              <a:t>6</a:t>
            </a:fld>
            <a:endParaRPr lang="en-US"/>
          </a:p>
        </p:txBody>
      </p:sp>
      <p:pic>
        <p:nvPicPr>
          <p:cNvPr id="7" name="Picture 6">
            <a:extLst>
              <a:ext uri="{FF2B5EF4-FFF2-40B4-BE49-F238E27FC236}">
                <a16:creationId xmlns:a16="http://schemas.microsoft.com/office/drawing/2014/main" id="{D70A8BAB-CA52-CB41-8821-E3606B9F17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8885" y="56776"/>
            <a:ext cx="2425115" cy="1335570"/>
          </a:xfrm>
          <a:prstGeom prst="rect">
            <a:avLst/>
          </a:prstGeom>
        </p:spPr>
      </p:pic>
      <p:sp>
        <p:nvSpPr>
          <p:cNvPr id="8" name="Footer Placeholder 7">
            <a:extLst>
              <a:ext uri="{FF2B5EF4-FFF2-40B4-BE49-F238E27FC236}">
                <a16:creationId xmlns:a16="http://schemas.microsoft.com/office/drawing/2014/main" id="{F8A69041-D1EF-C64C-AA9E-ECD58F5D948F}"/>
              </a:ext>
            </a:extLst>
          </p:cNvPr>
          <p:cNvSpPr txBox="1">
            <a:spLocks noGrp="1"/>
          </p:cNvSpPr>
          <p:nvPr>
            <p:ph type="ftr" sz="quarter" idx="11"/>
          </p:nvPr>
        </p:nvSpPr>
        <p:spPr>
          <a:xfrm>
            <a:off x="265113" y="6275388"/>
            <a:ext cx="1495922" cy="369332"/>
          </a:xfrm>
          <a:prstGeom prst="rect">
            <a:avLst/>
          </a:prstGeom>
          <a:noFill/>
        </p:spPr>
        <p:txBody>
          <a:bodyPr wrap="none" rtlCol="0">
            <a:spAutoFit/>
          </a:bodyPr>
          <a:lstStyle/>
          <a:p>
            <a:r>
              <a:rPr lang="en-US" dirty="0"/>
              <a:t>© MLO 2021</a:t>
            </a:r>
          </a:p>
        </p:txBody>
      </p:sp>
    </p:spTree>
    <p:extLst>
      <p:ext uri="{BB962C8B-B14F-4D97-AF65-F5344CB8AC3E}">
        <p14:creationId xmlns:p14="http://schemas.microsoft.com/office/powerpoint/2010/main" val="3475501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29EFB-2A31-E749-B6BA-58D8263D684A}"/>
              </a:ext>
            </a:extLst>
          </p:cNvPr>
          <p:cNvSpPr>
            <a:spLocks noGrp="1"/>
          </p:cNvSpPr>
          <p:nvPr>
            <p:ph type="title"/>
          </p:nvPr>
        </p:nvSpPr>
        <p:spPr>
          <a:xfrm>
            <a:off x="148748" y="340335"/>
            <a:ext cx="8846504" cy="834932"/>
          </a:xfrm>
          <a:solidFill>
            <a:schemeClr val="bg1"/>
          </a:solidFill>
        </p:spPr>
        <p:txBody>
          <a:bodyPr/>
          <a:lstStyle/>
          <a:p>
            <a:r>
              <a:rPr lang="en-US" sz="4000" dirty="0">
                <a:solidFill>
                  <a:srgbClr val="0066CC"/>
                </a:solidFill>
                <a:cs typeface="Aharoni" panose="02010803020104030203" pitchFamily="2" charset="-79"/>
              </a:rPr>
              <a:t>Agenda</a:t>
            </a:r>
          </a:p>
        </p:txBody>
      </p:sp>
      <p:sp>
        <p:nvSpPr>
          <p:cNvPr id="3" name="Content Placeholder 2">
            <a:extLst>
              <a:ext uri="{FF2B5EF4-FFF2-40B4-BE49-F238E27FC236}">
                <a16:creationId xmlns:a16="http://schemas.microsoft.com/office/drawing/2014/main" id="{C54B48F7-AC99-D342-A4B4-4D97227601BE}"/>
              </a:ext>
            </a:extLst>
          </p:cNvPr>
          <p:cNvSpPr>
            <a:spLocks noGrp="1"/>
          </p:cNvSpPr>
          <p:nvPr>
            <p:ph sz="half" idx="1"/>
          </p:nvPr>
        </p:nvSpPr>
        <p:spPr/>
        <p:txBody>
          <a:bodyPr/>
          <a:lstStyle/>
          <a:p>
            <a:pPr lvl="0"/>
            <a:r>
              <a:rPr lang="en-US" sz="2400" b="1" dirty="0"/>
              <a:t>AI tech 101</a:t>
            </a:r>
          </a:p>
          <a:p>
            <a:pPr lvl="0"/>
            <a:r>
              <a:rPr lang="en-US" sz="2400" b="1" dirty="0">
                <a:solidFill>
                  <a:srgbClr val="FF0000"/>
                </a:solidFill>
              </a:rPr>
              <a:t>Research</a:t>
            </a:r>
          </a:p>
          <a:p>
            <a:endParaRPr lang="en-US" dirty="0"/>
          </a:p>
          <a:p>
            <a:pPr lvl="0"/>
            <a:endParaRPr lang="en-US" dirty="0"/>
          </a:p>
          <a:p>
            <a:endParaRPr lang="en-US" dirty="0"/>
          </a:p>
        </p:txBody>
      </p:sp>
      <p:sp>
        <p:nvSpPr>
          <p:cNvPr id="4" name="Content Placeholder 3">
            <a:extLst>
              <a:ext uri="{FF2B5EF4-FFF2-40B4-BE49-F238E27FC236}">
                <a16:creationId xmlns:a16="http://schemas.microsoft.com/office/drawing/2014/main" id="{54F5D597-12BE-CB4F-B469-9D0AC5CCF5DF}"/>
              </a:ext>
            </a:extLst>
          </p:cNvPr>
          <p:cNvSpPr>
            <a:spLocks noGrp="1"/>
          </p:cNvSpPr>
          <p:nvPr>
            <p:ph sz="half" idx="2"/>
          </p:nvPr>
        </p:nvSpPr>
        <p:spPr>
          <a:noFill/>
        </p:spPr>
        <p:txBody>
          <a:bodyPr>
            <a:normAutofit/>
          </a:bodyPr>
          <a:lstStyle/>
          <a:p>
            <a:pPr lvl="0"/>
            <a:r>
              <a:rPr lang="en-US" sz="2400" b="1" dirty="0"/>
              <a:t>Practicing medicine</a:t>
            </a:r>
          </a:p>
          <a:p>
            <a:r>
              <a:rPr lang="en-US" sz="2400" b="1" dirty="0"/>
              <a:t>Negligence</a:t>
            </a:r>
          </a:p>
          <a:p>
            <a:r>
              <a:rPr lang="en-US" sz="2400" b="1" dirty="0"/>
              <a:t>Product liability</a:t>
            </a:r>
          </a:p>
          <a:p>
            <a:pPr lvl="0"/>
            <a:r>
              <a:rPr lang="en-US" sz="2400" b="1" dirty="0"/>
              <a:t>Privacy</a:t>
            </a:r>
          </a:p>
          <a:p>
            <a:pPr lvl="0"/>
            <a:r>
              <a:rPr lang="en-US" sz="2400" b="1" dirty="0"/>
              <a:t>Reimbursement</a:t>
            </a:r>
          </a:p>
          <a:p>
            <a:pPr lvl="0"/>
            <a:r>
              <a:rPr lang="en-US" sz="2400" b="1" dirty="0"/>
              <a:t>Regulation</a:t>
            </a:r>
          </a:p>
        </p:txBody>
      </p:sp>
      <p:sp>
        <p:nvSpPr>
          <p:cNvPr id="5" name="TextBox 4">
            <a:extLst>
              <a:ext uri="{FF2B5EF4-FFF2-40B4-BE49-F238E27FC236}">
                <a16:creationId xmlns:a16="http://schemas.microsoft.com/office/drawing/2014/main" id="{A280E504-6228-B248-871C-54A4D11BDFA6}"/>
              </a:ext>
            </a:extLst>
          </p:cNvPr>
          <p:cNvSpPr txBox="1"/>
          <p:nvPr/>
        </p:nvSpPr>
        <p:spPr>
          <a:xfrm>
            <a:off x="292880" y="6368535"/>
            <a:ext cx="1495922" cy="369332"/>
          </a:xfrm>
          <a:prstGeom prst="rect">
            <a:avLst/>
          </a:prstGeom>
          <a:noFill/>
        </p:spPr>
        <p:txBody>
          <a:bodyPr wrap="none" rtlCol="0">
            <a:spAutoFit/>
          </a:bodyPr>
          <a:lstStyle/>
          <a:p>
            <a:r>
              <a:rPr lang="en-US" dirty="0"/>
              <a:t>© MLO 2021</a:t>
            </a:r>
          </a:p>
        </p:txBody>
      </p:sp>
      <p:sp>
        <p:nvSpPr>
          <p:cNvPr id="6" name="Slide Number Placeholder 4">
            <a:extLst>
              <a:ext uri="{FF2B5EF4-FFF2-40B4-BE49-F238E27FC236}">
                <a16:creationId xmlns:a16="http://schemas.microsoft.com/office/drawing/2014/main" id="{450D004B-F8CA-B046-964A-E177738CFEFE}"/>
              </a:ext>
            </a:extLst>
          </p:cNvPr>
          <p:cNvSpPr>
            <a:spLocks noGrp="1"/>
          </p:cNvSpPr>
          <p:nvPr>
            <p:ph type="sldNum" sz="quarter" idx="12"/>
          </p:nvPr>
        </p:nvSpPr>
        <p:spPr>
          <a:xfrm>
            <a:off x="7897813" y="6275388"/>
            <a:ext cx="990600" cy="365125"/>
          </a:xfrm>
        </p:spPr>
        <p:txBody>
          <a:bodyPr/>
          <a:lstStyle/>
          <a:p>
            <a:fld id="{7F5CE407-6216-4202-80E4-A30DC2F709B2}" type="slidenum">
              <a:rPr lang="en-US" smtClean="0"/>
              <a:t>7</a:t>
            </a:fld>
            <a:endParaRPr lang="en-US"/>
          </a:p>
        </p:txBody>
      </p:sp>
    </p:spTree>
    <p:extLst>
      <p:ext uri="{BB962C8B-B14F-4D97-AF65-F5344CB8AC3E}">
        <p14:creationId xmlns:p14="http://schemas.microsoft.com/office/powerpoint/2010/main" val="838448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E437-3C2C-AE49-BBE3-33D84528F815}"/>
              </a:ext>
            </a:extLst>
          </p:cNvPr>
          <p:cNvSpPr>
            <a:spLocks noGrp="1"/>
          </p:cNvSpPr>
          <p:nvPr>
            <p:ph type="title"/>
          </p:nvPr>
        </p:nvSpPr>
        <p:spPr>
          <a:xfrm>
            <a:off x="152400" y="107576"/>
            <a:ext cx="8864599" cy="1111624"/>
          </a:xfrm>
        </p:spPr>
        <p:txBody>
          <a:bodyPr/>
          <a:lstStyle/>
          <a:p>
            <a:r>
              <a:rPr lang="en-US" sz="4000" dirty="0"/>
              <a:t>Facebook’s Suicide</a:t>
            </a:r>
            <a:br>
              <a:rPr lang="en-US" sz="4000" dirty="0"/>
            </a:br>
            <a:r>
              <a:rPr lang="en-US" sz="4000" dirty="0"/>
              <a:t>Prevention </a:t>
            </a:r>
            <a:r>
              <a:rPr lang="en-US" sz="4000" dirty="0">
                <a:solidFill>
                  <a:srgbClr val="0066CC"/>
                </a:solidFill>
              </a:rPr>
              <a:t>Service</a:t>
            </a:r>
            <a:r>
              <a:rPr lang="en-US" sz="4000" dirty="0"/>
              <a:t>: Research?</a:t>
            </a:r>
          </a:p>
        </p:txBody>
      </p:sp>
      <p:sp>
        <p:nvSpPr>
          <p:cNvPr id="3" name="Content Placeholder 2">
            <a:extLst>
              <a:ext uri="{FF2B5EF4-FFF2-40B4-BE49-F238E27FC236}">
                <a16:creationId xmlns:a16="http://schemas.microsoft.com/office/drawing/2014/main" id="{7DFDB24F-585A-104F-8BEB-E5F7656F0611}"/>
              </a:ext>
            </a:extLst>
          </p:cNvPr>
          <p:cNvSpPr>
            <a:spLocks noGrp="1"/>
          </p:cNvSpPr>
          <p:nvPr>
            <p:ph idx="1"/>
          </p:nvPr>
        </p:nvSpPr>
        <p:spPr>
          <a:xfrm>
            <a:off x="549275" y="1320800"/>
            <a:ext cx="8042276" cy="4775199"/>
          </a:xfrm>
        </p:spPr>
        <p:txBody>
          <a:bodyPr>
            <a:normAutofit fontScale="92500" lnSpcReduction="10000"/>
          </a:bodyPr>
          <a:lstStyle/>
          <a:p>
            <a:r>
              <a:rPr lang="en-US" dirty="0"/>
              <a:t>Technique is </a:t>
            </a:r>
            <a:r>
              <a:rPr lang="en-US" b="1" dirty="0"/>
              <a:t>innovative, novel</a:t>
            </a:r>
          </a:p>
          <a:p>
            <a:pPr lvl="1"/>
            <a:r>
              <a:rPr lang="en-US" dirty="0"/>
              <a:t>Facebook taught its algorithm text to </a:t>
            </a:r>
            <a:r>
              <a:rPr lang="en-US" b="1" dirty="0"/>
              <a:t>ignore</a:t>
            </a:r>
            <a:r>
              <a:rPr lang="en-US" dirty="0"/>
              <a:t>	</a:t>
            </a:r>
          </a:p>
          <a:p>
            <a:pPr lvl="2"/>
            <a:r>
              <a:rPr lang="en-US" dirty="0"/>
              <a:t>Proprietary: </a:t>
            </a:r>
            <a:r>
              <a:rPr lang="en-US" b="1" dirty="0"/>
              <a:t>details not available</a:t>
            </a:r>
          </a:p>
          <a:p>
            <a:r>
              <a:rPr lang="en-US" dirty="0"/>
              <a:t>Informed consent?</a:t>
            </a:r>
          </a:p>
          <a:p>
            <a:r>
              <a:rPr lang="en-US" dirty="0"/>
              <a:t>Accuracy?</a:t>
            </a:r>
          </a:p>
          <a:p>
            <a:pPr lvl="1"/>
            <a:r>
              <a:rPr lang="en-US" dirty="0"/>
              <a:t>Traditional view: prediction requires analysis of hundreds of factors: race, sex, age, SES, medical history, etc. </a:t>
            </a:r>
          </a:p>
          <a:p>
            <a:pPr lvl="1"/>
            <a:r>
              <a:rPr lang="en-US" dirty="0"/>
              <a:t>Record of results? </a:t>
            </a:r>
            <a:r>
              <a:rPr lang="en-US" b="1" dirty="0"/>
              <a:t>Publication?</a:t>
            </a:r>
          </a:p>
          <a:p>
            <a:pPr lvl="2"/>
            <a:r>
              <a:rPr lang="en-US" dirty="0"/>
              <a:t>Efficacy across races, sexes, nationalities?</a:t>
            </a:r>
          </a:p>
          <a:p>
            <a:pPr lvl="1"/>
            <a:r>
              <a:rPr lang="en-US" dirty="0"/>
              <a:t>False +: unwanted psych care?</a:t>
            </a:r>
          </a:p>
          <a:p>
            <a:pPr lvl="1"/>
            <a:r>
              <a:rPr lang="en-US" dirty="0"/>
              <a:t>Users: wariness enhanced?</a:t>
            </a:r>
          </a:p>
          <a:p>
            <a:pPr lvl="2"/>
            <a:r>
              <a:rPr lang="en-US" dirty="0"/>
              <a:t>Barnett and </a:t>
            </a:r>
            <a:r>
              <a:rPr lang="en-US" dirty="0" err="1"/>
              <a:t>Torous</a:t>
            </a:r>
            <a:r>
              <a:rPr lang="en-US" dirty="0"/>
              <a:t>, </a:t>
            </a:r>
            <a:r>
              <a:rPr lang="en-US" i="1" dirty="0"/>
              <a:t>Ann. Int. Med</a:t>
            </a:r>
            <a:r>
              <a:rPr lang="en-US" dirty="0"/>
              <a:t>. (2/12/19)</a:t>
            </a:r>
          </a:p>
        </p:txBody>
      </p:sp>
      <p:sp>
        <p:nvSpPr>
          <p:cNvPr id="5" name="Slide Number Placeholder 4">
            <a:extLst>
              <a:ext uri="{FF2B5EF4-FFF2-40B4-BE49-F238E27FC236}">
                <a16:creationId xmlns:a16="http://schemas.microsoft.com/office/drawing/2014/main" id="{728F4ABB-1D09-6F4C-80D7-8C4C7BE12379}"/>
              </a:ext>
            </a:extLst>
          </p:cNvPr>
          <p:cNvSpPr>
            <a:spLocks noGrp="1"/>
          </p:cNvSpPr>
          <p:nvPr>
            <p:ph type="sldNum" sz="quarter" idx="12"/>
          </p:nvPr>
        </p:nvSpPr>
        <p:spPr/>
        <p:txBody>
          <a:bodyPr/>
          <a:lstStyle/>
          <a:p>
            <a:fld id="{7F5CE407-6216-4202-80E4-A30DC2F709B2}" type="slidenum">
              <a:rPr lang="en-US" smtClean="0"/>
              <a:t>8</a:t>
            </a:fld>
            <a:endParaRPr lang="en-US"/>
          </a:p>
        </p:txBody>
      </p:sp>
      <p:pic>
        <p:nvPicPr>
          <p:cNvPr id="7" name="Picture 6">
            <a:extLst>
              <a:ext uri="{FF2B5EF4-FFF2-40B4-BE49-F238E27FC236}">
                <a16:creationId xmlns:a16="http://schemas.microsoft.com/office/drawing/2014/main" id="{CD690077-BA7E-8B48-8DE0-D7B4F756C5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5352" y="1458912"/>
            <a:ext cx="2187429" cy="1970088"/>
          </a:xfrm>
          <a:prstGeom prst="rect">
            <a:avLst/>
          </a:prstGeom>
        </p:spPr>
      </p:pic>
      <p:sp>
        <p:nvSpPr>
          <p:cNvPr id="8" name="Footer Placeholder 7">
            <a:extLst>
              <a:ext uri="{FF2B5EF4-FFF2-40B4-BE49-F238E27FC236}">
                <a16:creationId xmlns:a16="http://schemas.microsoft.com/office/drawing/2014/main" id="{CE60CB04-39EC-FD41-80BA-F579D9D36089}"/>
              </a:ext>
            </a:extLst>
          </p:cNvPr>
          <p:cNvSpPr txBox="1">
            <a:spLocks noGrp="1"/>
          </p:cNvSpPr>
          <p:nvPr>
            <p:ph type="ftr" sz="quarter" idx="11"/>
          </p:nvPr>
        </p:nvSpPr>
        <p:spPr>
          <a:xfrm>
            <a:off x="265113" y="6275388"/>
            <a:ext cx="1495922" cy="369332"/>
          </a:xfrm>
          <a:prstGeom prst="rect">
            <a:avLst/>
          </a:prstGeom>
          <a:noFill/>
        </p:spPr>
        <p:txBody>
          <a:bodyPr wrap="none" rtlCol="0">
            <a:spAutoFit/>
          </a:bodyPr>
          <a:lstStyle/>
          <a:p>
            <a:r>
              <a:rPr lang="en-US" dirty="0"/>
              <a:t>© MLO 2021</a:t>
            </a:r>
          </a:p>
        </p:txBody>
      </p:sp>
    </p:spTree>
    <p:extLst>
      <p:ext uri="{BB962C8B-B14F-4D97-AF65-F5344CB8AC3E}">
        <p14:creationId xmlns:p14="http://schemas.microsoft.com/office/powerpoint/2010/main" val="2456009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29EFB-2A31-E749-B6BA-58D8263D684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54B48F7-AC99-D342-A4B4-4D97227601BE}"/>
              </a:ext>
            </a:extLst>
          </p:cNvPr>
          <p:cNvSpPr>
            <a:spLocks noGrp="1"/>
          </p:cNvSpPr>
          <p:nvPr>
            <p:ph sz="half" idx="1"/>
          </p:nvPr>
        </p:nvSpPr>
        <p:spPr/>
        <p:txBody>
          <a:bodyPr/>
          <a:lstStyle/>
          <a:p>
            <a:pPr lvl="0"/>
            <a:r>
              <a:rPr lang="en-US" dirty="0"/>
              <a:t>AI tech 101</a:t>
            </a:r>
          </a:p>
          <a:p>
            <a:pPr lvl="0"/>
            <a:r>
              <a:rPr lang="en-US" dirty="0"/>
              <a:t>Research</a:t>
            </a:r>
          </a:p>
          <a:p>
            <a:pPr lvl="0"/>
            <a:r>
              <a:rPr lang="en-US" dirty="0">
                <a:solidFill>
                  <a:srgbClr val="FF0000"/>
                </a:solidFill>
              </a:rPr>
              <a:t>Practicing medicine</a:t>
            </a:r>
          </a:p>
          <a:p>
            <a:pPr lvl="0"/>
            <a:endParaRPr lang="en-US" dirty="0"/>
          </a:p>
          <a:p>
            <a:endParaRPr lang="en-US" dirty="0"/>
          </a:p>
        </p:txBody>
      </p:sp>
      <p:sp>
        <p:nvSpPr>
          <p:cNvPr id="4" name="Content Placeholder 3">
            <a:extLst>
              <a:ext uri="{FF2B5EF4-FFF2-40B4-BE49-F238E27FC236}">
                <a16:creationId xmlns:a16="http://schemas.microsoft.com/office/drawing/2014/main" id="{54F5D597-12BE-CB4F-B469-9D0AC5CCF5DF}"/>
              </a:ext>
            </a:extLst>
          </p:cNvPr>
          <p:cNvSpPr>
            <a:spLocks noGrp="1"/>
          </p:cNvSpPr>
          <p:nvPr>
            <p:ph sz="half" idx="2"/>
          </p:nvPr>
        </p:nvSpPr>
        <p:spPr/>
        <p:txBody>
          <a:bodyPr/>
          <a:lstStyle/>
          <a:p>
            <a:r>
              <a:rPr lang="en-US" dirty="0"/>
              <a:t>Negligence</a:t>
            </a:r>
          </a:p>
          <a:p>
            <a:pPr lvl="0"/>
            <a:r>
              <a:rPr lang="en-US" dirty="0"/>
              <a:t>Product liability</a:t>
            </a:r>
          </a:p>
          <a:p>
            <a:pPr lvl="0"/>
            <a:r>
              <a:rPr lang="en-US" dirty="0"/>
              <a:t>Privacy</a:t>
            </a:r>
          </a:p>
          <a:p>
            <a:pPr lvl="0"/>
            <a:r>
              <a:rPr lang="en-US" dirty="0"/>
              <a:t>Reimbursement</a:t>
            </a:r>
          </a:p>
          <a:p>
            <a:pPr lvl="0"/>
            <a:r>
              <a:rPr lang="en-US" dirty="0"/>
              <a:t>Regulation</a:t>
            </a:r>
          </a:p>
        </p:txBody>
      </p:sp>
      <p:sp>
        <p:nvSpPr>
          <p:cNvPr id="5" name="TextBox 4">
            <a:extLst>
              <a:ext uri="{FF2B5EF4-FFF2-40B4-BE49-F238E27FC236}">
                <a16:creationId xmlns:a16="http://schemas.microsoft.com/office/drawing/2014/main" id="{9AEFECF5-7F96-B24C-81EC-11FE3E0EEAF7}"/>
              </a:ext>
            </a:extLst>
          </p:cNvPr>
          <p:cNvSpPr txBox="1"/>
          <p:nvPr/>
        </p:nvSpPr>
        <p:spPr>
          <a:xfrm>
            <a:off x="292880" y="6368535"/>
            <a:ext cx="1495922" cy="369332"/>
          </a:xfrm>
          <a:prstGeom prst="rect">
            <a:avLst/>
          </a:prstGeom>
          <a:noFill/>
        </p:spPr>
        <p:txBody>
          <a:bodyPr wrap="none" rtlCol="0">
            <a:spAutoFit/>
          </a:bodyPr>
          <a:lstStyle/>
          <a:p>
            <a:r>
              <a:rPr lang="en-US" dirty="0"/>
              <a:t>© MLO 2021</a:t>
            </a:r>
          </a:p>
        </p:txBody>
      </p:sp>
      <p:sp>
        <p:nvSpPr>
          <p:cNvPr id="6" name="Slide Number Placeholder 4">
            <a:extLst>
              <a:ext uri="{FF2B5EF4-FFF2-40B4-BE49-F238E27FC236}">
                <a16:creationId xmlns:a16="http://schemas.microsoft.com/office/drawing/2014/main" id="{5E879BD3-E537-0342-8DCF-6734786C6238}"/>
              </a:ext>
            </a:extLst>
          </p:cNvPr>
          <p:cNvSpPr>
            <a:spLocks noGrp="1"/>
          </p:cNvSpPr>
          <p:nvPr>
            <p:ph type="sldNum" sz="quarter" idx="12"/>
          </p:nvPr>
        </p:nvSpPr>
        <p:spPr>
          <a:xfrm>
            <a:off x="7897813" y="6275388"/>
            <a:ext cx="990600" cy="365125"/>
          </a:xfrm>
        </p:spPr>
        <p:txBody>
          <a:bodyPr/>
          <a:lstStyle/>
          <a:p>
            <a:fld id="{7F5CE407-6216-4202-80E4-A30DC2F709B2}" type="slidenum">
              <a:rPr lang="en-US" smtClean="0"/>
              <a:t>9</a:t>
            </a:fld>
            <a:endParaRPr lang="en-US"/>
          </a:p>
        </p:txBody>
      </p:sp>
    </p:spTree>
    <p:extLst>
      <p:ext uri="{BB962C8B-B14F-4D97-AF65-F5344CB8AC3E}">
        <p14:creationId xmlns:p14="http://schemas.microsoft.com/office/powerpoint/2010/main" val="7594602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25104</TotalTime>
  <Words>3720</Words>
  <Application>Microsoft Macintosh PowerPoint</Application>
  <PresentationFormat>On-screen Show (4:3)</PresentationFormat>
  <Paragraphs>484</Paragraphs>
  <Slides>50</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Aharoni</vt:lpstr>
      <vt:lpstr>Arial</vt:lpstr>
      <vt:lpstr>Calibri</vt:lpstr>
      <vt:lpstr>News Gothic MT</vt:lpstr>
      <vt:lpstr>Wingdings 2</vt:lpstr>
      <vt:lpstr>Breeze</vt:lpstr>
      <vt:lpstr>PowerPoint Presentation</vt:lpstr>
      <vt:lpstr>Disclaimers: the Speaker</vt:lpstr>
      <vt:lpstr>Clinical Use Cases: Examples</vt:lpstr>
      <vt:lpstr>Agenda</vt:lpstr>
      <vt:lpstr>Supervised ML</vt:lpstr>
      <vt:lpstr>Unsupervised ML</vt:lpstr>
      <vt:lpstr>Agenda</vt:lpstr>
      <vt:lpstr>Facebook’s Suicide Prevention Service: Research?</vt:lpstr>
      <vt:lpstr>Agenda</vt:lpstr>
      <vt:lpstr>Is AI Practicing Medicine?</vt:lpstr>
      <vt:lpstr>What Else Might AI Be Practicing?</vt:lpstr>
      <vt:lpstr>Agenda</vt:lpstr>
      <vt:lpstr>Duty</vt:lpstr>
      <vt:lpstr>Standard of Care: Custom</vt:lpstr>
      <vt:lpstr>Foreseeability</vt:lpstr>
      <vt:lpstr>Liability for Pushing AI?</vt:lpstr>
      <vt:lpstr>Liability for Failing to Use AI?</vt:lpstr>
      <vt:lpstr>Experts</vt:lpstr>
      <vt:lpstr>Agency</vt:lpstr>
      <vt:lpstr>Who are the Proper Parties Defendant?*</vt:lpstr>
      <vt:lpstr>Conflicts of Interest</vt:lpstr>
      <vt:lpstr>Informed Consent: Required?</vt:lpstr>
      <vt:lpstr>Agenda</vt:lpstr>
      <vt:lpstr>Strict Liability: Section 402A, Restatement (Second) of Torts </vt:lpstr>
      <vt:lpstr>Services v. Products</vt:lpstr>
      <vt:lpstr>Potential Parties Defendant</vt:lpstr>
      <vt:lpstr>Could a Robot/AI be Liable?</vt:lpstr>
      <vt:lpstr>Agenda</vt:lpstr>
      <vt:lpstr>Privacy</vt:lpstr>
      <vt:lpstr>Privacy: 3d Party Doctrine</vt:lpstr>
      <vt:lpstr>PowerPoint Presentation</vt:lpstr>
      <vt:lpstr>Agenda</vt:lpstr>
      <vt:lpstr>Reimbursement </vt:lpstr>
      <vt:lpstr>Reimbursement</vt:lpstr>
      <vt:lpstr>Reimbursement</vt:lpstr>
      <vt:lpstr>Manipulation to Enhance Reimbursement?</vt:lpstr>
      <vt:lpstr>PowerPoint Presentation</vt:lpstr>
      <vt:lpstr>Agenda</vt:lpstr>
      <vt:lpstr>Regulation: FDA</vt:lpstr>
      <vt:lpstr>21st Century Cures Act: CDS Exempt if</vt:lpstr>
      <vt:lpstr>FDA Regulation</vt:lpstr>
      <vt:lpstr>FDA Approval of AI- and ML-Enabled Devices, by year</vt:lpstr>
      <vt:lpstr>Other AI Issues</vt:lpstr>
      <vt:lpstr>Questions? Comments?</vt:lpstr>
      <vt:lpstr>References</vt:lpstr>
      <vt:lpstr>References, 2</vt:lpstr>
      <vt:lpstr>References, 3</vt:lpstr>
      <vt:lpstr>References, 4</vt:lpstr>
      <vt:lpstr>References, 5</vt:lpstr>
      <vt:lpstr>References, 6</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Erika Simon</dc:creator>
  <cp:lastModifiedBy>jp McMenamin</cp:lastModifiedBy>
  <cp:revision>1039</cp:revision>
  <dcterms:created xsi:type="dcterms:W3CDTF">2010-10-07T18:20:25Z</dcterms:created>
  <dcterms:modified xsi:type="dcterms:W3CDTF">2022-02-11T01:52:21Z</dcterms:modified>
</cp:coreProperties>
</file>