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6" r:id="rId8"/>
    <p:sldId id="268" r:id="rId9"/>
    <p:sldId id="270" r:id="rId10"/>
    <p:sldId id="273" r:id="rId11"/>
    <p:sldId id="275" r:id="rId12"/>
    <p:sldId id="282" r:id="rId13"/>
    <p:sldId id="295" r:id="rId14"/>
    <p:sldId id="285" r:id="rId15"/>
    <p:sldId id="294" r:id="rId16"/>
    <p:sldId id="289" r:id="rId17"/>
    <p:sldId id="290" r:id="rId18"/>
    <p:sldId id="291" r:id="rId19"/>
    <p:sldId id="29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4301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1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430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47B385-0E5D-4864-83AD-F46B30D71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E3828-832E-4AFB-AC85-D3844FB698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E11C8-4F47-42C2-A07E-F217A845A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FCF97-6D27-41FC-B531-7D4AE8A36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7E63-87C8-437A-85A5-BEC9BEABD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1D5A6-D837-41F9-9BDD-B1B1E1808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5FD75-F40B-4E66-AB49-0A2CA9FB6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4E4E3-75E7-435B-90E9-E62215A762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8910F-D62E-48C0-9173-044F0112E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F56DF-39C5-403B-8BF3-2B1B31625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C576-A3AF-4D16-B22E-9F50F6D80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198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98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49CEFCA-453A-439D-A5FB-8197A6F155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Medical Fraud &amp; Medical Abuse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Clr>
                <a:schemeClr val="tx1"/>
              </a:buClr>
              <a:buFontTx/>
              <a:buChar char="•"/>
            </a:pPr>
            <a:endParaRPr lang="en-US" sz="2900"/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sz="2900"/>
              <a:t>Fraudulent billing</a:t>
            </a:r>
          </a:p>
          <a:p>
            <a:pPr lvl="1">
              <a:buClr>
                <a:schemeClr val="tx1"/>
              </a:buClr>
              <a:buFontTx/>
              <a:buChar char="•"/>
            </a:pPr>
            <a:endParaRPr lang="en-US" sz="2900"/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sz="2900"/>
              <a:t>Over-billing</a:t>
            </a:r>
          </a:p>
          <a:p>
            <a:pPr lvl="1">
              <a:buClr>
                <a:schemeClr val="tx1"/>
              </a:buClr>
              <a:buFontTx/>
              <a:buNone/>
            </a:pPr>
            <a:endParaRPr lang="en-US" sz="2900"/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sz="2900"/>
              <a:t>Unnecessary testing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FCA: Non-covered Conduct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Physicians </a:t>
            </a:r>
            <a:r>
              <a:rPr lang="en-US" b="1" i="1"/>
              <a:t>not</a:t>
            </a:r>
            <a:r>
              <a:rPr lang="en-US"/>
              <a:t> subject to penalties for mistakes, innocent errors or even negligence</a:t>
            </a:r>
          </a:p>
          <a:p>
            <a:r>
              <a:rPr lang="en-US"/>
              <a:t>Sanctions for a “pattern” of upcoded procedures or unnecessary services</a:t>
            </a:r>
          </a:p>
          <a:p>
            <a:r>
              <a:rPr lang="en-US" b="1"/>
              <a:t>“Mistake” vs. “pattern of conduct”; </a:t>
            </a:r>
            <a:r>
              <a:rPr lang="en-US"/>
              <a:t>Prevalence; Amount of money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FCA Civil Damages &amp; Penalties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$5,500 to $11,000 per false claim</a:t>
            </a:r>
          </a:p>
          <a:p>
            <a:r>
              <a:rPr lang="en-US" b="1" i="1"/>
              <a:t>Treble damages</a:t>
            </a:r>
            <a:r>
              <a:rPr lang="en-US"/>
              <a:t> by government.</a:t>
            </a:r>
          </a:p>
          <a:p>
            <a:pPr lvl="1"/>
            <a:r>
              <a:rPr lang="en-US" b="1" i="1"/>
              <a:t>Not</a:t>
            </a:r>
            <a:r>
              <a:rPr lang="en-US"/>
              <a:t> unconstitutionally excessive if reasonably intended to make the government “whole”</a:t>
            </a:r>
          </a:p>
          <a:p>
            <a:pPr lvl="1"/>
            <a:r>
              <a:rPr lang="en-US" b="1" i="1"/>
              <a:t>Punitive damages</a:t>
            </a:r>
            <a:r>
              <a:rPr lang="en-US"/>
              <a:t> – greater than 10 times the actual damages may be unconstitutionally excessive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/>
              <a:t>Qui Tam (Whistleblower) Actions</a:t>
            </a:r>
            <a:endParaRPr lang="en-US" sz="32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/>
              <a:t>Relator – “sues on behalf of the Government/King as well as for himself”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/>
              <a:t>Action brought under FCA allowing a private person to sue a healthcare “person” for damages and penalty, part of which the government will receive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/>
              <a:t>FCA</a:t>
            </a:r>
            <a:br>
              <a:rPr lang="en-US" sz="3200" b="1" i="1"/>
            </a:br>
            <a:r>
              <a:rPr lang="en-US" sz="3200" b="1" i="1"/>
              <a:t>Qui Tam Process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/>
              <a:t>“Relator” – “original source” information</a:t>
            </a:r>
          </a:p>
          <a:p>
            <a:endParaRPr lang="en-US" sz="2500"/>
          </a:p>
          <a:p>
            <a:r>
              <a:rPr lang="en-US" sz="2500"/>
              <a:t>Substantially all material evidence and information the relator possesses</a:t>
            </a:r>
          </a:p>
          <a:p>
            <a:endParaRPr lang="en-US" sz="2500"/>
          </a:p>
          <a:p>
            <a:r>
              <a:rPr lang="en-US" sz="2500"/>
              <a:t>Complaint of false claims filed under seal</a:t>
            </a:r>
          </a:p>
          <a:p>
            <a:endParaRPr lang="en-US" sz="2500"/>
          </a:p>
          <a:p>
            <a:r>
              <a:rPr lang="en-US" sz="2500"/>
              <a:t>Government has 60 days to decide to intervene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FCA – Voluntary Disclosure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/>
              <a:t>Voluntary disclosure of improper behavior may limit potential penalty to double damages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/>
              <a:t>Made by “person” that violated the FCA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/>
              <a:t>Made to federal officials responsible for investigating violations (DOJ, OIG)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/>
              <a:t>Made within 30 days after the “person” first obtains information about the violation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FCA - Qui Tam Amendments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/>
              <a:t>Double damages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/>
          </a:p>
          <a:p>
            <a:pPr lvl="2"/>
            <a:r>
              <a:rPr lang="en-US"/>
              <a:t>Voluntary disclosure before any filing</a:t>
            </a:r>
          </a:p>
          <a:p>
            <a:pPr lvl="2"/>
            <a:endParaRPr lang="en-US"/>
          </a:p>
          <a:p>
            <a:pPr lvl="2"/>
            <a:r>
              <a:rPr lang="en-US"/>
              <a:t>Cooperate fully with government investigation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FCA - Relator Recovery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Government intervention, the relator gets 15% - 25% of the total recovery</a:t>
            </a:r>
          </a:p>
          <a:p>
            <a:r>
              <a:rPr lang="en-US"/>
              <a:t>No government intervention, 25% - 30% of the total recovery.  And,  Prevailing relator gets reasonable costs, fees, and expenses from defendant.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/>
              <a:t>FCA</a:t>
            </a:r>
            <a:br>
              <a:rPr lang="en-US" sz="3200" b="1" i="1"/>
            </a:br>
            <a:r>
              <a:rPr lang="en-US" sz="3200" b="1" i="1"/>
              <a:t>Relator Recovery</a:t>
            </a:r>
            <a:r>
              <a:rPr lang="en-US" sz="3200"/>
              <a:t> </a:t>
            </a:r>
            <a:r>
              <a:rPr lang="en-US" sz="900"/>
              <a:t>(continued)</a:t>
            </a:r>
            <a:endParaRPr lang="en-US" sz="32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/>
          </a:p>
          <a:p>
            <a:r>
              <a:rPr lang="en-US"/>
              <a:t>Even where the relator “planned and initiated” the fraud, if not criminally convicted of such conduct, less than 15% may be awarded.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/>
              <a:t>FCA</a:t>
            </a:r>
            <a:br>
              <a:rPr lang="en-US" sz="3200" b="1" i="1"/>
            </a:br>
            <a:r>
              <a:rPr lang="en-US" sz="3200" b="1" i="1"/>
              <a:t>Relator Liability</a:t>
            </a:r>
            <a:endParaRPr lang="en-US" sz="32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/>
              <a:t>Only if action was clearly frivolous or clearly vexatious or brought primarily for purposes of harassment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FCA</a:t>
            </a:r>
            <a:r>
              <a:rPr lang="en-US" sz="3200" b="1" i="1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US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/>
              <a:t>Reasons for settlement of false claims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/>
          </a:p>
          <a:p>
            <a:pPr lvl="1">
              <a:buClr>
                <a:schemeClr val="hlink"/>
              </a:buClr>
              <a:buFontTx/>
              <a:buChar char="•"/>
            </a:pPr>
            <a:r>
              <a:rPr lang="en-US"/>
              <a:t>Lack of medical necessity</a:t>
            </a:r>
          </a:p>
          <a:p>
            <a:pPr lvl="1">
              <a:buClr>
                <a:schemeClr val="hlink"/>
              </a:buClr>
              <a:buFontTx/>
              <a:buChar char="•"/>
            </a:pPr>
            <a:r>
              <a:rPr lang="en-US"/>
              <a:t>Lack of supervision required by billing rules</a:t>
            </a:r>
          </a:p>
          <a:p>
            <a:pPr lvl="1">
              <a:buClr>
                <a:schemeClr val="hlink"/>
              </a:buClr>
              <a:buFontTx/>
              <a:buChar char="•"/>
            </a:pPr>
            <a:r>
              <a:rPr lang="en-US"/>
              <a:t>Unbundling codes</a:t>
            </a:r>
          </a:p>
          <a:p>
            <a:pPr lvl="1">
              <a:buClr>
                <a:schemeClr val="hlink"/>
              </a:buClr>
              <a:buFontTx/>
              <a:buChar char="•"/>
            </a:pPr>
            <a:r>
              <a:rPr lang="en-US"/>
              <a:t>Systematic up-coding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Medical Fraud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US"/>
          </a:p>
          <a:p>
            <a:r>
              <a:rPr lang="en-US"/>
              <a:t>Intentionally billing for services never rendered</a:t>
            </a:r>
          </a:p>
          <a:p>
            <a:pPr lvl="1">
              <a:buClr>
                <a:schemeClr val="hlink"/>
              </a:buClr>
              <a:buFontTx/>
              <a:buChar char="•"/>
            </a:pPr>
            <a:endParaRPr lang="en-US"/>
          </a:p>
          <a:p>
            <a:r>
              <a:rPr lang="en-US"/>
              <a:t>Misrepresentation of diagnosis to justify payment of services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Medical Fraud (Cont’d)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8800"/>
            <a:ext cx="7313612" cy="41148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US"/>
          </a:p>
          <a:p>
            <a:r>
              <a:rPr lang="en-US"/>
              <a:t>Falsifying medical necessity</a:t>
            </a:r>
          </a:p>
          <a:p>
            <a:r>
              <a:rPr lang="en-US"/>
              <a:t>Unbundling or “exploding” charges</a:t>
            </a:r>
          </a:p>
          <a:p>
            <a:r>
              <a:rPr lang="en-US"/>
              <a:t>Upcoding services</a:t>
            </a:r>
          </a:p>
          <a:p>
            <a:r>
              <a:rPr lang="en-US"/>
              <a:t>Intentionally duplicating billings</a:t>
            </a:r>
            <a:endParaRPr lang="en-US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Abuse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8077200" cy="41148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800"/>
          </a:p>
          <a:p>
            <a:r>
              <a:rPr lang="en-US"/>
              <a:t>Unknowing or unwillful misrepresentation</a:t>
            </a:r>
          </a:p>
          <a:p>
            <a:r>
              <a:rPr lang="en-US"/>
              <a:t>Unintentional misuse of modifiers</a:t>
            </a:r>
          </a:p>
          <a:p>
            <a:r>
              <a:rPr lang="en-US"/>
              <a:t>Inadequate documentation of medical services sufficient to justify payment</a:t>
            </a:r>
          </a:p>
          <a:p>
            <a:r>
              <a:rPr lang="en-US"/>
              <a:t>Non-compliance with participation agreement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False Claims Act (FCA)</a:t>
            </a:r>
            <a:r>
              <a:rPr lang="en-US" sz="2000" b="1" i="1"/>
              <a:t/>
            </a:r>
            <a:br>
              <a:rPr lang="en-US" sz="2000" b="1" i="1"/>
            </a:br>
            <a:r>
              <a:rPr lang="en-US" sz="2000" b="1" i="1"/>
              <a:t>31 USC 3729-33</a:t>
            </a:r>
            <a:endParaRPr lang="en-US" b="1" i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900" i="1"/>
          </a:p>
          <a:p>
            <a:pPr>
              <a:lnSpc>
                <a:spcPct val="90000"/>
              </a:lnSpc>
            </a:pPr>
            <a:r>
              <a:rPr lang="en-US"/>
              <a:t>False claim submission</a:t>
            </a:r>
          </a:p>
          <a:p>
            <a:pPr lvl="1">
              <a:lnSpc>
                <a:spcPct val="90000"/>
              </a:lnSpc>
            </a:pPr>
            <a:r>
              <a:rPr lang="en-US" b="1" i="1">
                <a:solidFill>
                  <a:srgbClr val="FF0000"/>
                </a:solidFill>
              </a:rPr>
              <a:t>Claim - </a:t>
            </a:r>
            <a:r>
              <a:rPr lang="en-US"/>
              <a:t>Request for money or property that is funded by the federal government</a:t>
            </a:r>
            <a:endParaRPr lang="en-US" b="1" i="1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b="1" i="1">
                <a:solidFill>
                  <a:srgbClr val="FF0000"/>
                </a:solidFill>
              </a:rPr>
              <a:t>Knowingly</a:t>
            </a:r>
            <a:r>
              <a:rPr lang="en-US"/>
              <a:t> submit false or fraudulent claim</a:t>
            </a:r>
          </a:p>
          <a:p>
            <a:pPr lvl="1">
              <a:lnSpc>
                <a:spcPct val="90000"/>
              </a:lnSpc>
            </a:pPr>
            <a:r>
              <a:rPr lang="en-US" b="1" i="1">
                <a:solidFill>
                  <a:srgbClr val="FF0000"/>
                </a:solidFill>
              </a:rPr>
              <a:t>False statement</a:t>
            </a:r>
            <a:r>
              <a:rPr lang="en-US"/>
              <a:t> to get a false or fraudulent claim approved</a:t>
            </a:r>
          </a:p>
          <a:p>
            <a:pPr>
              <a:lnSpc>
                <a:spcPct val="90000"/>
              </a:lnSpc>
            </a:pPr>
            <a:r>
              <a:rPr lang="en-US"/>
              <a:t>Penalties</a:t>
            </a:r>
          </a:p>
          <a:p>
            <a:pPr>
              <a:lnSpc>
                <a:spcPct val="90000"/>
              </a:lnSpc>
            </a:pPr>
            <a:r>
              <a:rPr lang="en-US" i="1"/>
              <a:t>Qui Tam</a:t>
            </a:r>
            <a:r>
              <a:rPr lang="en-US"/>
              <a:t> 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FCA - “Knowingly” means: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114800"/>
          </a:xfrm>
        </p:spPr>
        <p:txBody>
          <a:bodyPr/>
          <a:lstStyle/>
          <a:p>
            <a:pPr marL="552450" indent="-552450"/>
            <a:r>
              <a:rPr lang="en-US"/>
              <a:t>Actual knowledge</a:t>
            </a:r>
          </a:p>
          <a:p>
            <a:pPr marL="552450" indent="-552450"/>
            <a:r>
              <a:rPr lang="en-US"/>
              <a:t>Deliberate ignorance</a:t>
            </a:r>
          </a:p>
          <a:p>
            <a:pPr marL="552450" indent="-552450"/>
            <a:r>
              <a:rPr lang="en-US"/>
              <a:t>Reckless disregard</a:t>
            </a:r>
          </a:p>
          <a:p>
            <a:pPr marL="933450" lvl="1" indent="-476250"/>
            <a:r>
              <a:rPr lang="en-US" i="1"/>
              <a:t>Specific intent</a:t>
            </a:r>
            <a:r>
              <a:rPr lang="en-US"/>
              <a:t> to defraud is </a:t>
            </a:r>
            <a:r>
              <a:rPr lang="en-US" i="1"/>
              <a:t>not</a:t>
            </a:r>
            <a:r>
              <a:rPr lang="en-US"/>
              <a:t> required</a:t>
            </a:r>
          </a:p>
          <a:p>
            <a:pPr marL="933450" lvl="1" indent="-476250"/>
            <a:r>
              <a:rPr lang="en-US" i="1"/>
              <a:t>Gross negligence</a:t>
            </a:r>
            <a:r>
              <a:rPr lang="en-US"/>
              <a:t> may be sufficient</a:t>
            </a:r>
          </a:p>
          <a:p>
            <a:pPr marL="552450" indent="-552450"/>
            <a:r>
              <a:rPr lang="en-US"/>
              <a:t>Proof</a:t>
            </a:r>
          </a:p>
          <a:p>
            <a:pPr marL="933450" lvl="1" indent="-47625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/>
              <a:t>Physician “should have known</a:t>
            </a:r>
          </a:p>
          <a:p>
            <a:pPr marL="933450" lvl="1" indent="-47625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/>
              <a:t>Preponderance of the evidence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765175"/>
          </a:xfrm>
        </p:spPr>
        <p:txBody>
          <a:bodyPr/>
          <a:lstStyle/>
          <a:p>
            <a:r>
              <a:rPr lang="en-US" sz="4000" b="1" i="1"/>
              <a:t>Examples of  “Knowingly”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/>
              <a:t>Actual knowledge</a:t>
            </a:r>
            <a:r>
              <a:rPr lang="en-US" i="1"/>
              <a:t>:</a:t>
            </a:r>
            <a:r>
              <a:rPr lang="en-US"/>
              <a:t> </a:t>
            </a:r>
            <a:r>
              <a:rPr lang="en-US" sz="2400"/>
              <a:t>Physician bills for services not provided</a:t>
            </a:r>
          </a:p>
          <a:p>
            <a:r>
              <a:rPr lang="en-US" b="1" i="1"/>
              <a:t>Deliberate ignorance</a:t>
            </a:r>
            <a:r>
              <a:rPr lang="en-US" i="1"/>
              <a:t>:</a:t>
            </a:r>
            <a:r>
              <a:rPr lang="en-US"/>
              <a:t> </a:t>
            </a:r>
            <a:r>
              <a:rPr lang="en-US" sz="2400"/>
              <a:t>Physician tells office manager,  “I don’t want to know how you increase revenues, just do it”.</a:t>
            </a:r>
          </a:p>
          <a:p>
            <a:r>
              <a:rPr lang="en-US" b="1" i="1"/>
              <a:t>Reckless disregard</a:t>
            </a:r>
            <a:r>
              <a:rPr lang="en-US" i="1"/>
              <a:t>:</a:t>
            </a:r>
            <a:r>
              <a:rPr lang="en-US"/>
              <a:t> </a:t>
            </a:r>
            <a:r>
              <a:rPr lang="en-US" sz="2400"/>
              <a:t>Physician signs a stack of blank claim forms, certifying to accuracy of information submitted.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>
                <a:solidFill>
                  <a:schemeClr val="tx1"/>
                </a:solidFill>
              </a:rPr>
              <a:t>FCA - “False or Fraudulent” means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/>
              <a:t>Claim of entitlement to money or property: </a:t>
            </a:r>
            <a:r>
              <a:rPr lang="en-US" sz="2000"/>
              <a:t>Inaccurate, Deceptive or Misleading</a:t>
            </a:r>
          </a:p>
          <a:p>
            <a:pPr>
              <a:buFont typeface="Wingdings" pitchFamily="2" charset="2"/>
              <a:buNone/>
            </a:pPr>
            <a:r>
              <a:rPr lang="en-US"/>
              <a:t>Data in the document</a:t>
            </a:r>
          </a:p>
          <a:p>
            <a:pPr lvl="1">
              <a:buClr>
                <a:schemeClr val="tx1"/>
              </a:buClr>
              <a:buFont typeface="Symbol" pitchFamily="18" charset="2"/>
              <a:buChar char="-"/>
            </a:pPr>
            <a:r>
              <a:rPr lang="en-US" sz="2000"/>
              <a:t>Codes – Office visits</a:t>
            </a:r>
          </a:p>
          <a:p>
            <a:pPr lvl="1">
              <a:buClr>
                <a:schemeClr val="tx1"/>
              </a:buClr>
              <a:buFont typeface="Symbol" pitchFamily="18" charset="2"/>
              <a:buChar char="-"/>
            </a:pPr>
            <a:r>
              <a:rPr lang="en-US" sz="2000"/>
              <a:t>Services performed – RN injection</a:t>
            </a:r>
          </a:p>
          <a:p>
            <a:pPr lvl="1">
              <a:buClr>
                <a:schemeClr val="tx1"/>
              </a:buClr>
              <a:buFont typeface="Symbol" pitchFamily="18" charset="2"/>
              <a:buChar char="-"/>
            </a:pPr>
            <a:r>
              <a:rPr lang="en-US" sz="2000"/>
              <a:t>Dates of service</a:t>
            </a:r>
          </a:p>
          <a:p>
            <a:pPr lvl="1">
              <a:buClr>
                <a:schemeClr val="tx1"/>
              </a:buClr>
              <a:buFont typeface="Symbol" pitchFamily="18" charset="2"/>
              <a:buChar char="-"/>
            </a:pPr>
            <a:r>
              <a:rPr lang="en-US" sz="2000"/>
              <a:t>Eligibility of beneficiary – coverage</a:t>
            </a:r>
          </a:p>
          <a:p>
            <a:pPr>
              <a:buFont typeface="Wingdings" pitchFamily="2" charset="2"/>
              <a:buNone/>
            </a:pPr>
            <a:r>
              <a:rPr lang="en-US"/>
              <a:t>“Medically necessary” services -- </a:t>
            </a:r>
            <a:r>
              <a:rPr lang="en-US" sz="2000"/>
              <a:t>substantiation</a:t>
            </a:r>
          </a:p>
          <a:p>
            <a:pPr>
              <a:buFont typeface="Wingdings" pitchFamily="2" charset="2"/>
              <a:buNone/>
            </a:pPr>
            <a:r>
              <a:rPr lang="en-US"/>
              <a:t>Clinical standards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/>
              <a:t>Examples of “False” Claim Types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500"/>
              <a:t>Waiver of cost-sharing:</a:t>
            </a:r>
          </a:p>
          <a:p>
            <a:r>
              <a:rPr lang="en-US" sz="2500"/>
              <a:t>Co-insurance</a:t>
            </a:r>
          </a:p>
          <a:p>
            <a:r>
              <a:rPr lang="en-US" sz="2500"/>
              <a:t>Co-pay unless:</a:t>
            </a:r>
          </a:p>
          <a:p>
            <a:pPr lvl="1">
              <a:buClr>
                <a:schemeClr val="tx1"/>
              </a:buClr>
              <a:buFont typeface="Symbol" pitchFamily="18" charset="2"/>
              <a:buChar char="-"/>
            </a:pPr>
            <a:r>
              <a:rPr lang="en-US" sz="2100"/>
              <a:t>Indigent (for that situation)</a:t>
            </a:r>
          </a:p>
          <a:p>
            <a:pPr lvl="1">
              <a:buClr>
                <a:schemeClr val="tx1"/>
              </a:buClr>
              <a:buFont typeface="Symbol" pitchFamily="18" charset="2"/>
              <a:buChar char="-"/>
            </a:pPr>
            <a:r>
              <a:rPr lang="en-US" sz="2100"/>
              <a:t>Good faith effort to collect co-insurance</a:t>
            </a:r>
          </a:p>
          <a:p>
            <a:r>
              <a:rPr lang="en-US" sz="2500"/>
              <a:t>“Insurance only” or “ignore the billings”: </a:t>
            </a:r>
            <a:r>
              <a:rPr lang="en-US" sz="2000"/>
              <a:t>Exceptions:  Documented financial hardship; Reasonable collection efforts</a:t>
            </a:r>
          </a:p>
          <a:p>
            <a:r>
              <a:rPr lang="en-US" sz="2500"/>
              <a:t>Professional Courtesy: </a:t>
            </a:r>
            <a:r>
              <a:rPr lang="en-US" sz="2000"/>
              <a:t>Fraud if intended to induce referrals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5029</TotalTime>
  <Words>664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Eclipse</vt:lpstr>
      <vt:lpstr>Medical Fraud &amp; Medical Abuse</vt:lpstr>
      <vt:lpstr>Medical Fraud</vt:lpstr>
      <vt:lpstr>Medical Fraud (Cont’d)</vt:lpstr>
      <vt:lpstr>Abuse</vt:lpstr>
      <vt:lpstr>False Claims Act (FCA) 31 USC 3729-33</vt:lpstr>
      <vt:lpstr>FCA - “Knowingly” means:</vt:lpstr>
      <vt:lpstr>Examples of  “Knowingly”</vt:lpstr>
      <vt:lpstr>FCA - “False or Fraudulent” means</vt:lpstr>
      <vt:lpstr>Examples of “False” Claim Types</vt:lpstr>
      <vt:lpstr>FCA: Non-covered Conduct </vt:lpstr>
      <vt:lpstr>FCA Civil Damages &amp; Penalties</vt:lpstr>
      <vt:lpstr>Qui Tam (Whistleblower) Actions</vt:lpstr>
      <vt:lpstr>FCA Qui Tam Process</vt:lpstr>
      <vt:lpstr>FCA – Voluntary Disclosure</vt:lpstr>
      <vt:lpstr>FCA - Qui Tam Amendments</vt:lpstr>
      <vt:lpstr>FCA - Relator Recovery</vt:lpstr>
      <vt:lpstr>FCA Relator Recovery (continued)</vt:lpstr>
      <vt:lpstr>FCA Relator Liability</vt:lpstr>
      <vt:lpstr>FCA </vt:lpstr>
    </vt:vector>
  </TitlesOfParts>
  <Company>ROCC,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 and Abuse</dc:title>
  <dc:creator>sssanbar</dc:creator>
  <cp:lastModifiedBy>Dao Computer</cp:lastModifiedBy>
  <cp:revision>8</cp:revision>
  <dcterms:created xsi:type="dcterms:W3CDTF">2006-07-02T14:35:40Z</dcterms:created>
  <dcterms:modified xsi:type="dcterms:W3CDTF">2021-06-12T23:47:50Z</dcterms:modified>
</cp:coreProperties>
</file>