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sldIdLst>
    <p:sldId id="256" r:id="rId2"/>
    <p:sldId id="284" r:id="rId3"/>
    <p:sldId id="285" r:id="rId4"/>
    <p:sldId id="283" r:id="rId5"/>
    <p:sldId id="282" r:id="rId6"/>
    <p:sldId id="287" r:id="rId7"/>
    <p:sldId id="288" r:id="rId8"/>
    <p:sldId id="290" r:id="rId9"/>
    <p:sldId id="291" r:id="rId10"/>
    <p:sldId id="292" r:id="rId11"/>
    <p:sldId id="316" r:id="rId12"/>
    <p:sldId id="311" r:id="rId13"/>
    <p:sldId id="312" r:id="rId14"/>
    <p:sldId id="313" r:id="rId15"/>
    <p:sldId id="314" r:id="rId16"/>
    <p:sldId id="315" r:id="rId17"/>
    <p:sldId id="307" r:id="rId18"/>
    <p:sldId id="302" r:id="rId19"/>
    <p:sldId id="303" r:id="rId20"/>
    <p:sldId id="304" r:id="rId21"/>
    <p:sldId id="299" r:id="rId22"/>
    <p:sldId id="318" r:id="rId23"/>
    <p:sldId id="317" r:id="rId24"/>
    <p:sldId id="328" r:id="rId25"/>
    <p:sldId id="327" r:id="rId26"/>
    <p:sldId id="326" r:id="rId27"/>
    <p:sldId id="325" r:id="rId28"/>
    <p:sldId id="324" r:id="rId29"/>
    <p:sldId id="261" r:id="rId30"/>
    <p:sldId id="257" r:id="rId31"/>
    <p:sldId id="258" r:id="rId32"/>
    <p:sldId id="259" r:id="rId33"/>
    <p:sldId id="260" r:id="rId34"/>
    <p:sldId id="262" r:id="rId35"/>
    <p:sldId id="263" r:id="rId36"/>
    <p:sldId id="265" r:id="rId37"/>
    <p:sldId id="264" r:id="rId38"/>
    <p:sldId id="266" r:id="rId39"/>
    <p:sldId id="267" r:id="rId40"/>
    <p:sldId id="269" r:id="rId41"/>
    <p:sldId id="277" r:id="rId42"/>
    <p:sldId id="275" r:id="rId43"/>
    <p:sldId id="268" r:id="rId44"/>
    <p:sldId id="272" r:id="rId45"/>
    <p:sldId id="276" r:id="rId46"/>
    <p:sldId id="273" r:id="rId47"/>
    <p:sldId id="278" r:id="rId48"/>
    <p:sldId id="279" r:id="rId49"/>
    <p:sldId id="280" r:id="rId50"/>
    <p:sldId id="281" r:id="rId51"/>
    <p:sldId id="271" r:id="rId52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>
            <a:extLst>
              <a:ext uri="{FF2B5EF4-FFF2-40B4-BE49-F238E27FC236}">
                <a16:creationId xmlns:a16="http://schemas.microsoft.com/office/drawing/2014/main" id="{9516B324-E5A2-465B-BC46-06DDA57D236A}"/>
              </a:ext>
            </a:extLst>
          </p:cNvPr>
          <p:cNvGrpSpPr>
            <a:grpSpLocks/>
          </p:cNvGrpSpPr>
          <p:nvPr/>
        </p:nvGrpSpPr>
        <p:grpSpPr bwMode="auto">
          <a:xfrm>
            <a:off x="203200" y="0"/>
            <a:ext cx="3778250" cy="6858000"/>
            <a:chOff x="203200" y="0"/>
            <a:chExt cx="3778250" cy="6858001"/>
          </a:xfrm>
        </p:grpSpPr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D246ACEE-2880-47F0-86BC-C04FA60A57C9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>
                <a:gd name="T0" fmla="*/ 0 w 860"/>
                <a:gd name="T1" fmla="*/ 2445 h 2502"/>
                <a:gd name="T2" fmla="*/ 228 w 860"/>
                <a:gd name="T3" fmla="*/ 2502 h 2502"/>
                <a:gd name="T4" fmla="*/ 860 w 860"/>
                <a:gd name="T5" fmla="*/ 0 h 2502"/>
                <a:gd name="T6" fmla="*/ 620 w 860"/>
                <a:gd name="T7" fmla="*/ 0 h 2502"/>
                <a:gd name="T8" fmla="*/ 0 w 860"/>
                <a:gd name="T9" fmla="*/ 2445 h 2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B2F9FFA5-644A-49C6-BD54-F389E7122A14}"/>
                </a:ext>
              </a:extLst>
            </p:cNvPr>
            <p:cNvSpPr/>
            <p:nvPr/>
          </p:nvSpPr>
          <p:spPr bwMode="auto">
            <a:xfrm>
              <a:off x="203200" y="0"/>
              <a:ext cx="1336675" cy="3862389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8905656D-F6C7-4AA7-8D05-BA149B57F9EA}"/>
                </a:ext>
              </a:extLst>
            </p:cNvPr>
            <p:cNvSpPr/>
            <p:nvPr/>
          </p:nvSpPr>
          <p:spPr bwMode="auto">
            <a:xfrm>
              <a:off x="207963" y="3776664"/>
              <a:ext cx="1936750" cy="3081337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D92A07B7-4288-4810-BDCF-D79F374C58D4}"/>
                </a:ext>
              </a:extLst>
            </p:cNvPr>
            <p:cNvSpPr/>
            <p:nvPr/>
          </p:nvSpPr>
          <p:spPr bwMode="auto">
            <a:xfrm>
              <a:off x="646113" y="3886201"/>
              <a:ext cx="2373312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B0457469-898A-450D-8AD4-1AD8C30D92CB}"/>
                </a:ext>
              </a:extLst>
            </p:cNvPr>
            <p:cNvSpPr/>
            <p:nvPr/>
          </p:nvSpPr>
          <p:spPr bwMode="auto">
            <a:xfrm>
              <a:off x="641350" y="3881439"/>
              <a:ext cx="3340100" cy="2976562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3B23FFD1-924B-485B-84F5-D015E107AFAC}"/>
                </a:ext>
              </a:extLst>
            </p:cNvPr>
            <p:cNvSpPr/>
            <p:nvPr/>
          </p:nvSpPr>
          <p:spPr bwMode="auto">
            <a:xfrm>
              <a:off x="203200" y="3771901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1" name="Freeform 12">
            <a:extLst>
              <a:ext uri="{FF2B5EF4-FFF2-40B4-BE49-F238E27FC236}">
                <a16:creationId xmlns:a16="http://schemas.microsoft.com/office/drawing/2014/main" id="{4F0C35B7-3EE1-4B43-ABF2-5972B2A255D3}"/>
              </a:ext>
            </a:extLst>
          </p:cNvPr>
          <p:cNvSpPr>
            <a:spLocks/>
          </p:cNvSpPr>
          <p:nvPr/>
        </p:nvSpPr>
        <p:spPr bwMode="auto">
          <a:xfrm>
            <a:off x="203200" y="3771900"/>
            <a:ext cx="361950" cy="90488"/>
          </a:xfrm>
          <a:custGeom>
            <a:avLst/>
            <a:gdLst>
              <a:gd name="T0" fmla="*/ 228 w 228"/>
              <a:gd name="T1" fmla="*/ 57 h 57"/>
              <a:gd name="T2" fmla="*/ 0 w 228"/>
              <a:gd name="T3" fmla="*/ 0 h 57"/>
              <a:gd name="T4" fmla="*/ 222 w 228"/>
              <a:gd name="T5" fmla="*/ 54 h 57"/>
              <a:gd name="T6" fmla="*/ 228 w 228"/>
              <a:gd name="T7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6F6FC8A2-7752-4938-A20E-22DF061CB4D8}"/>
              </a:ext>
            </a:extLst>
          </p:cNvPr>
          <p:cNvSpPr>
            <a:spLocks/>
          </p:cNvSpPr>
          <p:nvPr/>
        </p:nvSpPr>
        <p:spPr bwMode="auto">
          <a:xfrm>
            <a:off x="560388" y="3867150"/>
            <a:ext cx="61912" cy="80963"/>
          </a:xfrm>
          <a:custGeom>
            <a:avLst/>
            <a:gdLst>
              <a:gd name="T0" fmla="*/ 0 w 39"/>
              <a:gd name="T1" fmla="*/ 0 h 51"/>
              <a:gd name="T2" fmla="*/ 39 w 39"/>
              <a:gd name="T3" fmla="*/ 51 h 51"/>
              <a:gd name="T4" fmla="*/ 3 w 39"/>
              <a:gd name="T5" fmla="*/ 0 h 51"/>
              <a:gd name="T6" fmla="*/ 0 w 39"/>
              <a:gd name="T7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2275B6B4-6545-4270-9343-D9FF7DE6E0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26313" y="6116638"/>
            <a:ext cx="8572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0EEA4EFA-6335-4E7A-B562-835400BA8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24263" y="6116638"/>
            <a:ext cx="360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6BA34C84-C129-4FFA-B4BE-085428B17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75638" y="6116638"/>
            <a:ext cx="4111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EA6E6-05FD-4CE3-BEA0-17703C6FF4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385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EC36BE9-C091-4F6F-857F-6FF5BB743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9BC3EDD-313C-4DD1-AF5D-74B8FC59A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67F741-FF87-455A-9A7C-F77769F75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ED00B-ADAC-49FE-8171-1B291A161C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3632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1D6C9C-F747-4F61-AFD0-50A57FBB4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5CD541-6A46-4614-89CB-C07D530C7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DAFAC-D504-4F61-AD39-5BDE9A72F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78E0F-51E9-4F47-BAF1-31B89BAE0C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8057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7259266-CB4E-4A4C-A24A-F5391F8A7753}"/>
              </a:ext>
            </a:extLst>
          </p:cNvPr>
          <p:cNvSpPr txBox="1"/>
          <p:nvPr/>
        </p:nvSpPr>
        <p:spPr>
          <a:xfrm>
            <a:off x="969963" y="8636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FFC14E-D22B-47F4-AF52-13264E84938A}"/>
              </a:ext>
            </a:extLst>
          </p:cNvPr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9C93A10-0D72-4ED1-8FA0-A6AED8D46FF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A983000-07FA-4FF9-B125-FB4744B0D43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841E68F-4D1E-450C-BCFE-E055118A196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4876D-6F4D-4A98-A0DF-81EC612A20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1176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87D8D-6C26-4492-8FC6-62A3B7F17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3057D-E231-48EF-A557-89374BB57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294DC-6FC3-431F-8394-237E80DC8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41197-4310-4B00-9313-50220BA67F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1083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D41FD50-5C2B-43DB-A584-9901B502BB1A}"/>
              </a:ext>
            </a:extLst>
          </p:cNvPr>
          <p:cNvSpPr txBox="1"/>
          <p:nvPr/>
        </p:nvSpPr>
        <p:spPr>
          <a:xfrm>
            <a:off x="969963" y="8636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9039DD-C81A-484C-9DA2-7CE84F21E33E}"/>
              </a:ext>
            </a:extLst>
          </p:cNvPr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C00F384-6BEB-493C-B47B-0502E802C5F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5FD335F-B7D8-4AE9-A199-F2D33F4ABC4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8C924EE-66DA-418F-83A9-8BF725EEE01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73693-2959-4503-B777-5993BAF34C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18149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rtlCol="0">
            <a:normAutofit/>
          </a:bodyPr>
          <a:lstStyle>
            <a:lvl1pPr>
              <a:defRPr lang="en-US" b="0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E8F8B48-871D-4148-9AE4-B855A9E2C45D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733D729-334D-4655-A87A-4ABC6F5CBC2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50EFCB7-EB7C-47B3-91B9-56B6391A6B4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F32B8-1CC7-43FD-84BC-2712AEF77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8428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1E3825-B033-4A50-8FCA-688FEB02F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15B1DF-2483-46CE-85FA-384C272B1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6C17B-EF7E-447F-855D-D82951534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F4A94-4FBE-4A98-8F48-E42E3566C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99577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0D65B0-0FD4-49A5-952D-F38B37EDD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23AC91-E4B4-4596-B10F-AB383CFF8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ECDBAA-409A-447F-AA7A-3883B99B1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5D038-6471-4B57-B44F-4DFEC58DC1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7349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E346FC-0BF5-4824-BA9F-7E58CADFBF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43775" y="6108700"/>
            <a:ext cx="8572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3313F-8C90-4B53-8D21-5615C2B2D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73263" y="6108700"/>
            <a:ext cx="53133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C3B6B-A4F6-4B89-A7E8-9250E7F62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58175" y="6108700"/>
            <a:ext cx="4286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96F17-E389-4BBD-B6A1-9BCD7970A2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4643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9397B-508E-4A52-AA24-B7C4FBE74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D4946-8BF8-47C3-A43E-9E1C4960B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A3337-206D-4546-87DC-3E4F0C60A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7847F-E8F9-4150-8A81-85938736D3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9798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7BD4159-EE18-4077-968A-513F33A33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5731F74-752C-4310-9057-69EB75F5E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840D6FF-1ED1-4E54-94E4-9E65B09EA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D8432-8196-4206-A782-25A1DDA285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897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7D92DA2-37FF-426D-93B6-CA6834C8A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37BC092-B5C4-4CC4-83C0-34E06ED17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2678758-3F7E-420A-B483-27C47F3FF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6EDDB-2C47-461E-979C-E66689D14F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009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4314C06-5AC8-42F6-9E0F-094FA7731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33C5EE5-1939-4167-982C-1A912E918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FB5C345-866A-41FB-9B6C-CBDFB3121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370E1-472B-4D33-A41F-8AEFB2B559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072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B847F82-EA5E-43CA-8063-596BBC1A0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E5DD8F6-8712-4245-AD16-6FABA1F1C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9346623-8DED-4616-9910-20A8A3898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07D20-0AF8-4D0F-A136-E281ACEF89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4966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DEC52CE-29C2-413C-9AB4-26AFC1D1D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758206B-A752-402C-A651-5F977D0AC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2DCDBCC-1071-4A8A-A2D6-AC9AFA995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2996D-9AE4-4BDC-9B6B-3A7BA8BA3B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703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0B1A5C6-8457-43D2-84BC-20EBADA02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3E6411F-E7FB-40BE-BEF6-48A7F23B8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1A1161C-BE89-42AA-9DDE-9E2DEC198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DED7D-B348-4A10-AEAD-C418192C84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8798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3">
            <a:extLst>
              <a:ext uri="{FF2B5EF4-FFF2-40B4-BE49-F238E27FC236}">
                <a16:creationId xmlns:a16="http://schemas.microsoft.com/office/drawing/2014/main" id="{EDBCE6E2-8858-4D68-87B1-30CD221025E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2132013" cy="6858000"/>
            <a:chOff x="0" y="0"/>
            <a:chExt cx="2132013" cy="6858001"/>
          </a:xfrm>
        </p:grpSpPr>
        <p:sp>
          <p:nvSpPr>
            <p:cNvPr id="1032" name="Freeform 6">
              <a:extLst>
                <a:ext uri="{FF2B5EF4-FFF2-40B4-BE49-F238E27FC236}">
                  <a16:creationId xmlns:a16="http://schemas.microsoft.com/office/drawing/2014/main" id="{98CBFC3B-B44B-4334-BD15-2177D956938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1073150" cy="5291138"/>
            </a:xfrm>
            <a:custGeom>
              <a:avLst/>
              <a:gdLst>
                <a:gd name="T0" fmla="*/ 0 w 676"/>
                <a:gd name="T1" fmla="*/ 3132 h 3333"/>
                <a:gd name="T2" fmla="*/ 0 w 676"/>
                <a:gd name="T3" fmla="*/ 3312 h 3333"/>
                <a:gd name="T4" fmla="*/ 126 w 676"/>
                <a:gd name="T5" fmla="*/ 3333 h 3333"/>
                <a:gd name="T6" fmla="*/ 676 w 676"/>
                <a:gd name="T7" fmla="*/ 0 h 3333"/>
                <a:gd name="T8" fmla="*/ 514 w 676"/>
                <a:gd name="T9" fmla="*/ 0 h 3333"/>
                <a:gd name="T10" fmla="*/ 0 w 676"/>
                <a:gd name="T11" fmla="*/ 3132 h 3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CB4C0FD2-D246-4383-A7DF-1607C7F2F677}"/>
                </a:ext>
              </a:extLst>
            </p:cNvPr>
            <p:cNvSpPr/>
            <p:nvPr/>
          </p:nvSpPr>
          <p:spPr bwMode="auto">
            <a:xfrm>
              <a:off x="0" y="0"/>
              <a:ext cx="758825" cy="4624389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FD6FEBD7-83B6-49A7-91AA-3583E85101FE}"/>
                </a:ext>
              </a:extLst>
            </p:cNvPr>
            <p:cNvSpPr/>
            <p:nvPr/>
          </p:nvSpPr>
          <p:spPr bwMode="auto">
            <a:xfrm>
              <a:off x="0" y="5662614"/>
              <a:ext cx="906463" cy="1195387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41F97E3C-631B-4C34-A4C4-99AC3186E888}"/>
                </a:ext>
              </a:extLst>
            </p:cNvPr>
            <p:cNvSpPr/>
            <p:nvPr/>
          </p:nvSpPr>
          <p:spPr bwMode="auto">
            <a:xfrm>
              <a:off x="0" y="5295901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42EEA1F4-6548-4733-B09C-93F6ADF97EF8}"/>
                </a:ext>
              </a:extLst>
            </p:cNvPr>
            <p:cNvSpPr/>
            <p:nvPr/>
          </p:nvSpPr>
          <p:spPr bwMode="auto">
            <a:xfrm>
              <a:off x="0" y="5257801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03CE6E11-875E-471D-9399-A13C5C76481F}"/>
                </a:ext>
              </a:extLst>
            </p:cNvPr>
            <p:cNvSpPr/>
            <p:nvPr/>
          </p:nvSpPr>
          <p:spPr bwMode="auto">
            <a:xfrm>
              <a:off x="0" y="5357814"/>
              <a:ext cx="1377950" cy="1500187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3DDF9C14-ACCB-4B13-82A8-B5D0BEF26D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82663" y="457200"/>
            <a:ext cx="7704137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51BE2564-14BF-4BB1-9D4D-B40016D048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82663" y="2667000"/>
            <a:ext cx="7704137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7DF487-F9A3-4F3B-928A-8F7B444BE2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58063" y="6116638"/>
            <a:ext cx="8588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AFDFD-42A9-4055-AB00-73461DD75D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AB644-85DC-4414-BE66-A018BE9DE1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0" i="0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1B2AFD93-33BB-43B0-890D-F647F03B44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20" r:id="rId12"/>
    <p:sldLayoutId id="2147483714" r:id="rId13"/>
    <p:sldLayoutId id="2147483721" r:id="rId14"/>
    <p:sldLayoutId id="2147483715" r:id="rId15"/>
    <p:sldLayoutId id="2147483716" r:id="rId16"/>
    <p:sldLayoutId id="2147483717" r:id="rId17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fontAlgn="base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457200" rtl="0" fontAlgn="base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defTabSz="457200" rtl="0" fontAlgn="base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457200" rtl="0" fontAlgn="base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rryworks.ne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0B2E97D-9844-4730-BEBD-4106AF89E29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762000"/>
            <a:ext cx="7772400" cy="1828800"/>
          </a:xfrm>
        </p:spPr>
        <p:txBody>
          <a:bodyPr/>
          <a:lstStyle/>
          <a:p>
            <a:r>
              <a:rPr lang="en-US" altLang="en-US" sz="7200">
                <a:ln>
                  <a:noFill/>
                </a:ln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Medical Errors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0035BD7-1540-4566-BE73-C297909AF26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505200" y="3276600"/>
            <a:ext cx="5181600" cy="2490788"/>
          </a:xfrm>
        </p:spPr>
        <p:txBody>
          <a:bodyPr rtlCol="0">
            <a:normAutofit lnSpcReduction="10000"/>
          </a:bodyPr>
          <a:lstStyle/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en-US" altLang="en-US" sz="5000" dirty="0">
                <a:latin typeface="Aharoni" panose="02010803020104030203" pitchFamily="2" charset="-79"/>
                <a:cs typeface="Aharoni" panose="02010803020104030203" pitchFamily="2" charset="-79"/>
              </a:rPr>
              <a:t>And </a:t>
            </a:r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en-US" altLang="en-US" sz="5000" dirty="0">
                <a:latin typeface="Aharoni" panose="02010803020104030203" pitchFamily="2" charset="-79"/>
                <a:cs typeface="Aharoni" panose="02010803020104030203" pitchFamily="2" charset="-79"/>
              </a:rPr>
              <a:t>Apologizing To Patients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739F0BD5-299D-40B2-B310-1E886ACD08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2663" y="457200"/>
            <a:ext cx="7704137" cy="1219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3800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2006 - Institute of Medicine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1F090825-D2AB-4D2D-A2B5-C0F0EDAA30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82663" y="1981200"/>
            <a:ext cx="7704137" cy="4017963"/>
          </a:xfrm>
        </p:spPr>
        <p:txBody>
          <a:bodyPr/>
          <a:lstStyle/>
          <a:p>
            <a:r>
              <a:rPr lang="en-US" altLang="en-US" sz="2800"/>
              <a:t>In 2000, extra Medical Costs incurred by Drug related injuries approximated $887 million – by Medicare recipients only.</a:t>
            </a:r>
          </a:p>
          <a:p>
            <a:r>
              <a:rPr lang="en-US" altLang="en-US" sz="2800"/>
              <a:t>Did not take into account:</a:t>
            </a:r>
          </a:p>
          <a:p>
            <a:pPr lvl="1"/>
            <a:r>
              <a:rPr lang="en-US" altLang="en-US" sz="2800"/>
              <a:t>Lost Wages</a:t>
            </a:r>
          </a:p>
          <a:p>
            <a:pPr lvl="1"/>
            <a:r>
              <a:rPr lang="en-US" altLang="en-US" sz="2800"/>
              <a:t>Lost Productivity</a:t>
            </a:r>
          </a:p>
          <a:p>
            <a:pPr lvl="1"/>
            <a:r>
              <a:rPr lang="en-US" altLang="en-US" sz="2800"/>
              <a:t>Other costs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06A6A-79E2-44CE-BB2F-FF5C9D2EA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63" y="457200"/>
            <a:ext cx="7704137" cy="1219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ea typeface="Times New Roman" panose="02020603050405020304" pitchFamily="18" charset="0"/>
                <a:cs typeface="Aharoni" panose="02010803020104030203" pitchFamily="2" charset="-79"/>
              </a:rPr>
              <a:t>Institute of Medicine’s (IOM)</a:t>
            </a:r>
            <a:endParaRPr lang="en-US" sz="4400" dirty="0">
              <a:solidFill>
                <a:schemeClr val="accent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8E886112-8953-4354-8218-E1F780C9667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82663" y="1676400"/>
            <a:ext cx="7704137" cy="4322763"/>
          </a:xfrm>
        </p:spPr>
        <p:txBody>
          <a:bodyPr/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 2010 study, IOM reported 180,000 deaths per year. </a:t>
            </a:r>
          </a:p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2013, most recent study, suggested the numbers range from 210,000 to 440,000 deaths per year, which would make medical errors </a:t>
            </a: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third 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leading cause of death after heart disease and cancer.</a:t>
            </a:r>
          </a:p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Last year, Covid-19 pushed medical errors to 4</a:t>
            </a:r>
            <a:r>
              <a:rPr lang="en-US" altLang="en-US" sz="28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th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place.</a:t>
            </a:r>
            <a:endParaRPr lang="en-US" altLang="en-US"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1FCFA-1865-479F-B205-0AF0EEC25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63" y="457200"/>
            <a:ext cx="7704137" cy="198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2020 Top Ten Medical Errors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3200" dirty="0">
                <a:solidFill>
                  <a:srgbClr val="292929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Institute for Safe Medication Practices 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EFF9BDBA-CB2D-45F8-8F99-7A1C99FC8E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82663" y="2286000"/>
            <a:ext cx="7704137" cy="4267200"/>
          </a:xfrm>
        </p:spPr>
        <p:txBody>
          <a:bodyPr/>
          <a:lstStyle/>
          <a:p>
            <a:pPr marL="0" indent="0">
              <a:lnSpc>
                <a:spcPct val="107000"/>
              </a:lnSpc>
              <a:spcBef>
                <a:spcPct val="0"/>
              </a:spcBef>
              <a:spcAft>
                <a:spcPts val="1950"/>
              </a:spcAft>
              <a:buFont typeface="Arial" panose="020B0604020202020204" pitchFamily="34" charset="0"/>
              <a:buNone/>
              <a:tabLst>
                <a:tab pos="457200" algn="l"/>
              </a:tabLst>
            </a:pPr>
            <a:r>
              <a:rPr lang="en-US" altLang="en-US" sz="3200">
                <a:solidFill>
                  <a:srgbClr val="292929"/>
                </a:solidFill>
                <a:latin typeface="Helvetica" panose="020B0604020202020204" pitchFamily="34" charset="0"/>
                <a:cs typeface="Times New Roman" panose="02020603050405020304" pitchFamily="18" charset="0"/>
              </a:rPr>
              <a:t>1.	Prescribing, dispensing and administering extended-release opioids to patients who are opioid-naïve</a:t>
            </a:r>
            <a:endParaRPr lang="en-US" altLang="en-US" sz="3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ct val="0"/>
              </a:spcBef>
              <a:spcAft>
                <a:spcPts val="1950"/>
              </a:spcAft>
              <a:buFont typeface="Arial" panose="020B0604020202020204" pitchFamily="34" charset="0"/>
              <a:buNone/>
              <a:tabLst>
                <a:tab pos="457200" algn="l"/>
              </a:tabLst>
            </a:pPr>
            <a:r>
              <a:rPr lang="en-US" altLang="en-US" sz="3200">
                <a:solidFill>
                  <a:srgbClr val="292929"/>
                </a:solidFill>
                <a:latin typeface="Helvetica" panose="020B0604020202020204" pitchFamily="34" charset="0"/>
                <a:cs typeface="Times New Roman" panose="02020603050405020304" pitchFamily="18" charset="0"/>
              </a:rPr>
              <a:t>2.	Not using smart infusion pumps with dose error-reduction systems in perioperative settings</a:t>
            </a:r>
            <a:endParaRPr lang="en-US" altLang="en-US" sz="32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tabLst>
                <a:tab pos="457200" algn="l"/>
              </a:tabLst>
            </a:pPr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50636-9D8E-4A7A-85AA-C0A1A256E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63" y="457200"/>
            <a:ext cx="7704137" cy="198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2020 Top Ten Medical Errors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3F792-64D8-4815-9C90-48EA1F3D6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663" y="2667000"/>
            <a:ext cx="7704137" cy="3332163"/>
          </a:xfrm>
        </p:spPr>
        <p:txBody>
          <a:bodyPr rtlCol="0">
            <a:normAutofit/>
          </a:bodyPr>
          <a:lstStyle/>
          <a:p>
            <a:pPr marL="0" indent="0" fontAlgn="auto">
              <a:lnSpc>
                <a:spcPct val="107000"/>
              </a:lnSpc>
              <a:spcBef>
                <a:spcPts val="0"/>
              </a:spcBef>
              <a:spcAft>
                <a:spcPts val="1950"/>
              </a:spcAft>
              <a:buClr>
                <a:schemeClr val="accent1">
                  <a:lumMod val="75000"/>
                </a:schemeClr>
              </a:buClr>
              <a:buFont typeface="Arial"/>
              <a:buNone/>
              <a:tabLst>
                <a:tab pos="457200" algn="l"/>
              </a:tabLst>
              <a:defRPr/>
            </a:pPr>
            <a:r>
              <a:rPr lang="en-US" sz="3200" dirty="0">
                <a:solidFill>
                  <a:srgbClr val="292929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	Oxytocin errors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auto">
              <a:lnSpc>
                <a:spcPct val="107000"/>
              </a:lnSpc>
              <a:spcBef>
                <a:spcPts val="0"/>
              </a:spcBef>
              <a:spcAft>
                <a:spcPts val="1950"/>
              </a:spcAft>
              <a:buClr>
                <a:schemeClr val="accent1">
                  <a:lumMod val="75000"/>
                </a:schemeClr>
              </a:buClr>
              <a:buFont typeface="Arial"/>
              <a:buNone/>
              <a:tabLst>
                <a:tab pos="457200" algn="l"/>
              </a:tabLst>
              <a:defRPr/>
            </a:pPr>
            <a:r>
              <a:rPr lang="en-US" sz="3200" dirty="0">
                <a:solidFill>
                  <a:srgbClr val="292929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	Hazards resulting from infusion pumps being positioned outside of COVID-19 patients’ rooms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B3224-8A17-498F-84D9-6F7E7C995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63" y="457200"/>
            <a:ext cx="7704137" cy="198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2020 Top Ten Medical Errors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E89C3-BFA5-4052-BC11-158AE1934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663" y="2667000"/>
            <a:ext cx="7704137" cy="3332163"/>
          </a:xfrm>
        </p:spPr>
        <p:txBody>
          <a:bodyPr rtlCol="0">
            <a:normAutofit/>
          </a:bodyPr>
          <a:lstStyle/>
          <a:p>
            <a:pPr marL="0" indent="0" fontAlgn="auto">
              <a:lnSpc>
                <a:spcPct val="107000"/>
              </a:lnSpc>
              <a:spcBef>
                <a:spcPts val="0"/>
              </a:spcBef>
              <a:spcAft>
                <a:spcPts val="1950"/>
              </a:spcAft>
              <a:buClr>
                <a:schemeClr val="accent1">
                  <a:lumMod val="75000"/>
                </a:schemeClr>
              </a:buClr>
              <a:buFont typeface="Arial"/>
              <a:buNone/>
              <a:tabLst>
                <a:tab pos="457200" algn="l"/>
              </a:tabLst>
              <a:defRPr/>
            </a:pPr>
            <a:r>
              <a:rPr lang="en-US" sz="3200" dirty="0">
                <a:solidFill>
                  <a:srgbClr val="292929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	COVID-19 vaccine errors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auto">
              <a:lnSpc>
                <a:spcPct val="107000"/>
              </a:lnSpc>
              <a:spcBef>
                <a:spcPts val="0"/>
              </a:spcBef>
              <a:spcAft>
                <a:spcPts val="1950"/>
              </a:spcAft>
              <a:buClr>
                <a:schemeClr val="accent1">
                  <a:lumMod val="75000"/>
                </a:schemeClr>
              </a:buClr>
              <a:buFont typeface="Arial"/>
              <a:buNone/>
              <a:tabLst>
                <a:tab pos="457200" algn="l"/>
              </a:tabLst>
              <a:defRPr/>
            </a:pPr>
            <a:r>
              <a:rPr lang="en-US" sz="3200" dirty="0">
                <a:solidFill>
                  <a:srgbClr val="292929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	Use of the “syringe pull-back” verification method during pharmacy sterile compounding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D07E0-438B-48B3-A32F-20D0FACD7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63" y="457200"/>
            <a:ext cx="7704137" cy="198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2020 Top Ten Medical Errors</a:t>
            </a:r>
            <a:endParaRPr lang="en-US" dirty="0"/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AA2278B7-A032-482B-A8E1-726CD76E3F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82663" y="2362200"/>
            <a:ext cx="7704137" cy="3636963"/>
          </a:xfrm>
        </p:spPr>
        <p:txBody>
          <a:bodyPr/>
          <a:lstStyle/>
          <a:p>
            <a:pPr marL="0" indent="0">
              <a:lnSpc>
                <a:spcPct val="107000"/>
              </a:lnSpc>
              <a:spcBef>
                <a:spcPct val="0"/>
              </a:spcBef>
              <a:spcAft>
                <a:spcPts val="1950"/>
              </a:spcAft>
              <a:buFont typeface="Arial" panose="020B0604020202020204" pitchFamily="34" charset="0"/>
              <a:buNone/>
              <a:tabLst>
                <a:tab pos="457200" algn="l"/>
              </a:tabLst>
            </a:pPr>
            <a:r>
              <a:rPr lang="en-US" altLang="en-US" sz="3200">
                <a:solidFill>
                  <a:srgbClr val="292929"/>
                </a:solidFill>
                <a:latin typeface="Helvetica" panose="020B0604020202020204" pitchFamily="34" charset="0"/>
                <a:cs typeface="Times New Roman" panose="02020603050405020304" pitchFamily="18" charset="0"/>
              </a:rPr>
              <a:t>7.	Combining or manipulating commercially available sterile products outside a pharmacy</a:t>
            </a:r>
            <a:endParaRPr lang="en-US" altLang="en-US" sz="3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ct val="0"/>
              </a:spcBef>
              <a:spcAft>
                <a:spcPts val="1950"/>
              </a:spcAft>
              <a:buFont typeface="Arial" panose="020B0604020202020204" pitchFamily="34" charset="0"/>
              <a:buNone/>
              <a:tabLst>
                <a:tab pos="457200" algn="l"/>
              </a:tabLst>
            </a:pPr>
            <a:r>
              <a:rPr lang="en-US" altLang="en-US" sz="3200">
                <a:solidFill>
                  <a:srgbClr val="292929"/>
                </a:solidFill>
                <a:latin typeface="Helvetica" panose="020B0604020202020204" pitchFamily="34" charset="0"/>
                <a:cs typeface="Times New Roman" panose="02020603050405020304" pitchFamily="18" charset="0"/>
              </a:rPr>
              <a:t>8.	Medication loss in the tubing when administering small-volume infusions with a primary administration set</a:t>
            </a:r>
            <a:endParaRPr lang="en-US" altLang="en-US" sz="3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14415-B11B-4775-B4D9-705CAA949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63" y="457200"/>
            <a:ext cx="7704137" cy="198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2020 Top Ten Medical Errors</a:t>
            </a:r>
            <a:endParaRPr lang="en-US" dirty="0"/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914CCE1C-3C7E-4FA7-92B9-6051FC3D99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82663" y="2667000"/>
            <a:ext cx="7704137" cy="3332163"/>
          </a:xfrm>
        </p:spPr>
        <p:txBody>
          <a:bodyPr/>
          <a:lstStyle/>
          <a:p>
            <a:pPr marL="0" indent="0">
              <a:lnSpc>
                <a:spcPct val="107000"/>
              </a:lnSpc>
              <a:spcBef>
                <a:spcPct val="0"/>
              </a:spcBef>
              <a:spcAft>
                <a:spcPts val="1950"/>
              </a:spcAft>
              <a:buFont typeface="Arial" panose="020B0604020202020204" pitchFamily="34" charset="0"/>
              <a:buNone/>
              <a:tabLst>
                <a:tab pos="457200" algn="l"/>
              </a:tabLst>
            </a:pPr>
            <a:r>
              <a:rPr lang="en-US" altLang="en-US" sz="3200">
                <a:solidFill>
                  <a:srgbClr val="292929"/>
                </a:solidFill>
                <a:latin typeface="Helvetica" panose="020B0604020202020204" pitchFamily="34" charset="0"/>
                <a:cs typeface="Times New Roman" panose="02020603050405020304" pitchFamily="18" charset="0"/>
              </a:rPr>
              <a:t>9.	Intraspinal injection errors with tranexamic acid</a:t>
            </a:r>
            <a:endParaRPr lang="en-US" altLang="en-US" sz="3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tabLst>
                <a:tab pos="457200" algn="l"/>
              </a:tabLst>
            </a:pPr>
            <a:r>
              <a:rPr lang="en-US" altLang="en-US" sz="3200">
                <a:solidFill>
                  <a:srgbClr val="292929"/>
                </a:solidFill>
                <a:latin typeface="Helvetica" panose="020B0604020202020204" pitchFamily="34" charset="0"/>
                <a:cs typeface="Times New Roman" panose="02020603050405020304" pitchFamily="18" charset="0"/>
              </a:rPr>
              <a:t>10.	Use of error-prone abbreviations, symbols or dose designations</a:t>
            </a:r>
            <a:endParaRPr lang="en-US" altLang="en-US" sz="3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ADF87-2672-44B3-958C-416A71CB7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63" y="457200"/>
            <a:ext cx="7704137" cy="198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Medical Error Definition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9D6AC81D-024F-4375-853E-9E0514DCEE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82663" y="2667000"/>
            <a:ext cx="7704137" cy="3332163"/>
          </a:xfrm>
        </p:spPr>
        <p:txBody>
          <a:bodyPr/>
          <a:lstStyle/>
          <a:p>
            <a:r>
              <a:rPr lang="en-US" altLang="en-US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medical error is a preventable adverse effect of medical care, whether or not it is evident or harmful to the patient.</a:t>
            </a:r>
            <a:endParaRPr lang="en-US" altLang="en-US" sz="36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A1FDE-CEBD-4BA8-B9C4-F3F633A1A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63" y="457200"/>
            <a:ext cx="7704137" cy="1219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Common Problems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E697B11D-0A09-43B2-ACDC-D82A1092BB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82663" y="1676400"/>
            <a:ext cx="7704137" cy="4724400"/>
          </a:xfrm>
        </p:spPr>
        <p:txBody>
          <a:bodyPr/>
          <a:lstStyle/>
          <a:p>
            <a:pPr marL="514350" indent="-514350">
              <a:buFont typeface="Corbel" panose="020B0503020204020204" pitchFamily="34" charset="0"/>
              <a:buAutoNum type="arabicPeriod"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Adverse drug events</a:t>
            </a:r>
          </a:p>
          <a:p>
            <a:pPr marL="514350" indent="-514350">
              <a:buFont typeface="Corbel" panose="020B0503020204020204" pitchFamily="34" charset="0"/>
              <a:buAutoNum type="arabicPeriod"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Improper transfusions,</a:t>
            </a:r>
          </a:p>
          <a:p>
            <a:pPr marL="514350" indent="-514350">
              <a:buFont typeface="Corbel" panose="020B0503020204020204" pitchFamily="34" charset="0"/>
              <a:buAutoNum type="arabicPeriod"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Misdiagnosis, </a:t>
            </a:r>
          </a:p>
          <a:p>
            <a:pPr marL="514350" indent="-514350">
              <a:buFont typeface="Corbel" panose="020B0503020204020204" pitchFamily="34" charset="0"/>
              <a:buAutoNum type="arabicPeriod"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 and overtreatment, </a:t>
            </a:r>
          </a:p>
          <a:p>
            <a:pPr marL="514350" indent="-514350">
              <a:buFont typeface="Corbel" panose="020B0503020204020204" pitchFamily="34" charset="0"/>
              <a:buAutoNum type="arabicPeriod"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Surgical injuries and wrong-site surgery, </a:t>
            </a:r>
          </a:p>
          <a:p>
            <a:pPr marL="514350" indent="-514350">
              <a:buFont typeface="Corbel" panose="020B0503020204020204" pitchFamily="34" charset="0"/>
              <a:buAutoNum type="arabicPeriod"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Suicides, </a:t>
            </a:r>
          </a:p>
          <a:p>
            <a:pPr marL="514350" indent="-514350">
              <a:buFont typeface="Corbel" panose="020B0503020204020204" pitchFamily="34" charset="0"/>
              <a:buAutoNum type="arabicPeriod"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Restraint-related injuries or death, falls, burns, pressure ulcers, and mistaken patient identities.</a:t>
            </a:r>
            <a:endParaRPr lang="en-US" altLang="en-US" sz="2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578BC-38BF-464F-8E26-E3E9288A6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63" y="457200"/>
            <a:ext cx="7704137" cy="1371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Location of Errors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EBD9ECED-01FE-490A-A6B7-55907C39ED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82663" y="1828800"/>
            <a:ext cx="7704137" cy="4170363"/>
          </a:xfrm>
        </p:spPr>
        <p:txBody>
          <a:bodyPr/>
          <a:lstStyle/>
          <a:p>
            <a:r>
              <a:rPr lang="en-US" altLang="en-US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error rates with serious consequences are most likely to occur in:</a:t>
            </a:r>
          </a:p>
          <a:p>
            <a:pPr lvl="1"/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Intensive care units, </a:t>
            </a:r>
          </a:p>
          <a:p>
            <a:pPr lvl="1"/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Operating rooms, and </a:t>
            </a:r>
          </a:p>
          <a:p>
            <a:pPr lvl="1"/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Emergency departments.</a:t>
            </a:r>
            <a:endParaRPr lang="en-US" altLang="en-US"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BDFD7A03-1B00-41BC-B4F2-36B4669D1C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2663" y="457200"/>
            <a:ext cx="7704137" cy="198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4200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1999 - Institute of Medicine</a:t>
            </a:r>
            <a:r>
              <a:rPr lang="en-US" altLang="en-US" sz="3200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B2EC86E-0055-4EDD-9106-30FC6F3A560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82663" y="2667000"/>
            <a:ext cx="7704137" cy="3332163"/>
          </a:xfrm>
        </p:spPr>
        <p:txBody>
          <a:bodyPr/>
          <a:lstStyle/>
          <a:p>
            <a:r>
              <a:rPr lang="en-US" altLang="en-US" sz="4100"/>
              <a:t>Medical errors caused up to 98,000 deaths annually, and</a:t>
            </a:r>
          </a:p>
          <a:p>
            <a:r>
              <a:rPr lang="en-US" altLang="en-US" sz="4100"/>
              <a:t>Should be considered a national epidemic.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70079-B0BD-4FD4-9ACF-6EF98DAE3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63" y="457200"/>
            <a:ext cx="7704137" cy="1371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Association of Errors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06E27A9E-8CE9-4702-806A-7243EA415C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82663" y="2209800"/>
            <a:ext cx="7704137" cy="4343400"/>
          </a:xfrm>
        </p:spPr>
        <p:txBody>
          <a:bodyPr/>
          <a:lstStyle/>
          <a:p>
            <a:r>
              <a:rPr lang="en-US" altLang="en-US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Medical errors are also associated with:</a:t>
            </a:r>
          </a:p>
          <a:p>
            <a:pPr lvl="1"/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Extremes of age, </a:t>
            </a:r>
          </a:p>
          <a:p>
            <a:pPr lvl="1"/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procedures, </a:t>
            </a:r>
          </a:p>
          <a:p>
            <a:pPr lvl="1"/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Urgency, and </a:t>
            </a:r>
          </a:p>
          <a:p>
            <a:pPr lvl="1"/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Severity of the medical condition being treated.</a:t>
            </a:r>
            <a:endParaRPr lang="en-US" altLang="en-US" sz="32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5FDA8-50F7-4E80-B15B-3064739D5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63" y="457200"/>
            <a:ext cx="7704137" cy="1371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ea typeface="Times New Roman" panose="02020603050405020304" pitchFamily="18" charset="0"/>
                <a:cs typeface="Aharoni" panose="02010803020104030203" pitchFamily="2" charset="-79"/>
              </a:rPr>
              <a:t>Most common medical errors in U.S. by occurrence 2020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729BAA61-B723-48F4-89AD-2DC4B443667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2209800"/>
            <a:ext cx="7162800" cy="4191000"/>
          </a:xfrm>
        </p:spPr>
        <p:txBody>
          <a:bodyPr/>
          <a:lstStyle/>
          <a:p>
            <a:pPr marL="342900" indent="-342900">
              <a:buFont typeface="Corbel" panose="020B0503020204020204" pitchFamily="34" charset="0"/>
              <a:buAutoNum type="arabicPeriod"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Adverse drug events, </a:t>
            </a:r>
          </a:p>
          <a:p>
            <a:pPr marL="342900" indent="-342900">
              <a:buFont typeface="Corbel" panose="020B0503020204020204" pitchFamily="34" charset="0"/>
              <a:buAutoNum type="arabicPeriod"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Catheter-associated urinary tract infection (CAUTI), </a:t>
            </a:r>
          </a:p>
          <a:p>
            <a:pPr marL="342900" indent="-342900">
              <a:buFont typeface="Corbel" panose="020B0503020204020204" pitchFamily="34" charset="0"/>
              <a:buAutoNum type="arabicPeriod"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Central line-associated bloodstream infection (CLABSI), </a:t>
            </a:r>
          </a:p>
          <a:p>
            <a:pPr marL="342900" indent="-342900">
              <a:buFont typeface="Corbel" panose="020B0503020204020204" pitchFamily="34" charset="0"/>
              <a:buAutoNum type="arabicPeriod"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Injury from falls and immobility, </a:t>
            </a:r>
          </a:p>
          <a:p>
            <a:pPr marL="342900" indent="-342900">
              <a:buFont typeface="Corbel" panose="020B0503020204020204" pitchFamily="34" charset="0"/>
              <a:buAutoNum type="arabicPeriod"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Obstetrical adverse events, </a:t>
            </a:r>
            <a:endParaRPr lang="en-US" altLang="en-US" sz="2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D4928-0079-4B7F-9E95-8C578072D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63" y="457200"/>
            <a:ext cx="7704137" cy="12192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ea typeface="Times New Roman" panose="02020603050405020304" pitchFamily="18" charset="0"/>
                <a:cs typeface="Aharoni" panose="02010803020104030203" pitchFamily="2" charset="-79"/>
              </a:rPr>
              <a:t>Most common medical errors in U.S. by occurrence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F01697-B494-4FC8-B2E5-02DBA294D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663" y="1828800"/>
            <a:ext cx="7704137" cy="4170363"/>
          </a:xfrm>
        </p:spPr>
        <p:txBody>
          <a:bodyPr rtlCol="0">
            <a:normAutofit/>
          </a:bodyPr>
          <a:lstStyle/>
          <a:p>
            <a:pPr marL="342900" indent="-342900" fontAlgn="auto">
              <a:buClr>
                <a:schemeClr val="accent1">
                  <a:lumMod val="75000"/>
                </a:schemeClr>
              </a:buClr>
              <a:buFont typeface="+mj-lt"/>
              <a:buAutoNum type="arabicPeriod"/>
              <a:defRPr/>
            </a:pP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fontAlgn="auto">
              <a:buClr>
                <a:schemeClr val="accent1">
                  <a:lumMod val="75000"/>
                </a:schemeClr>
              </a:buClr>
              <a:buFont typeface="Arial"/>
              <a:buAutoNum type="arabicPeriod" startAt="6"/>
              <a:defRPr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Pressure ulcers, </a:t>
            </a:r>
          </a:p>
          <a:p>
            <a:pPr marL="342900" indent="-342900" fontAlgn="auto">
              <a:buClr>
                <a:schemeClr val="accent1">
                  <a:lumMod val="75000"/>
                </a:schemeClr>
              </a:buClr>
              <a:buFont typeface="Arial"/>
              <a:buAutoNum type="arabicPeriod" startAt="6"/>
              <a:defRPr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Surgical site infections (SSI), </a:t>
            </a:r>
          </a:p>
          <a:p>
            <a:pPr marL="342900" indent="-342900" fontAlgn="auto">
              <a:buClr>
                <a:schemeClr val="accent1">
                  <a:lumMod val="75000"/>
                </a:schemeClr>
              </a:buClr>
              <a:buFont typeface="Arial"/>
              <a:buAutoNum type="arabicPeriod" startAt="6"/>
              <a:defRPr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Venous thrombosis, </a:t>
            </a:r>
          </a:p>
          <a:p>
            <a:pPr marL="342900" indent="-342900" fontAlgn="auto">
              <a:buClr>
                <a:schemeClr val="accent1">
                  <a:lumMod val="75000"/>
                </a:schemeClr>
              </a:buClr>
              <a:buFont typeface="Arial"/>
              <a:buAutoNum type="arabicPeriod" startAt="6"/>
              <a:defRPr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Ventilator-associated pneumonia (VAP), </a:t>
            </a:r>
          </a:p>
          <a:p>
            <a:pPr marL="342900" indent="-342900" fontAlgn="auto">
              <a:buClr>
                <a:schemeClr val="accent1">
                  <a:lumMod val="75000"/>
                </a:schemeClr>
              </a:buClr>
              <a:buFont typeface="Arial"/>
              <a:buAutoNum type="arabicPeriod" startAt="6"/>
              <a:defRPr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Wrong site/wrong procedure surgery (most common basis for quality of care violations</a:t>
            </a:r>
          </a:p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45BAB-4C47-4731-9A1D-AC8AAE756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63" y="457200"/>
            <a:ext cx="7704137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ea typeface="Times New Roman" panose="02020603050405020304" pitchFamily="18" charset="0"/>
                <a:cs typeface="Aharoni" panose="02010803020104030203" pitchFamily="2" charset="-79"/>
              </a:rPr>
              <a:t>Most common medical errors in U.S. by occurrence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9D5A8-587D-4173-AECB-B90222607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663" y="1752600"/>
            <a:ext cx="7704137" cy="4246563"/>
          </a:xfrm>
        </p:spPr>
        <p:txBody>
          <a:bodyPr rtlCol="0">
            <a:noAutofit/>
          </a:bodyPr>
          <a:lstStyle/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Five most mis-diagnosed conditions: </a:t>
            </a:r>
          </a:p>
          <a:p>
            <a:pPr marL="342900" indent="-342900" fontAlgn="auto">
              <a:buClr>
                <a:schemeClr val="accent1">
                  <a:lumMod val="75000"/>
                </a:schemeClr>
              </a:buClr>
              <a:buFont typeface="Arial"/>
              <a:buAutoNum type="arabicPeriod" startAt="11"/>
              <a:defRPr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Cancer related issues; </a:t>
            </a:r>
          </a:p>
          <a:p>
            <a:pPr marL="342900" indent="-342900" fontAlgn="auto">
              <a:buClr>
                <a:schemeClr val="accent1">
                  <a:lumMod val="75000"/>
                </a:schemeClr>
              </a:buClr>
              <a:buFont typeface="Arial"/>
              <a:buAutoNum type="arabicPeriod" startAt="11"/>
              <a:defRPr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Neurological related issues; </a:t>
            </a:r>
          </a:p>
          <a:p>
            <a:pPr marL="342900" indent="-342900" fontAlgn="auto">
              <a:buClr>
                <a:schemeClr val="accent1">
                  <a:lumMod val="75000"/>
                </a:schemeClr>
              </a:buClr>
              <a:buFont typeface="Arial"/>
              <a:buAutoNum type="arabicPeriod" startAt="11"/>
              <a:defRPr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Cardiac-related issues; </a:t>
            </a:r>
          </a:p>
          <a:p>
            <a:pPr marL="342900" indent="-342900" fontAlgn="auto">
              <a:buClr>
                <a:schemeClr val="accent1">
                  <a:lumMod val="75000"/>
                </a:schemeClr>
              </a:buClr>
              <a:buFont typeface="Arial"/>
              <a:buAutoNum type="arabicPeriod" startAt="11"/>
              <a:defRPr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Timely responding to complications during surgery and post-operatively; and </a:t>
            </a:r>
          </a:p>
          <a:p>
            <a:pPr marL="342900" indent="-342900" fontAlgn="auto">
              <a:buClr>
                <a:schemeClr val="accent1">
                  <a:lumMod val="75000"/>
                </a:schemeClr>
              </a:buClr>
              <a:buFont typeface="Arial"/>
              <a:buAutoNum type="arabicPeriod" startAt="11"/>
              <a:defRPr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Urological related issues.</a:t>
            </a:r>
            <a:endParaRPr lang="en-US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9A641-ADB0-4D8A-8B23-B13C0F1AE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63" y="457200"/>
            <a:ext cx="7704137" cy="1295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Medical Malpractice Statistics</a:t>
            </a:r>
            <a:br>
              <a:rPr lang="en-US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2021 Update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4B155B21-2FE4-46C8-A0B6-0474093A3F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82663" y="1752600"/>
            <a:ext cx="7704137" cy="4246563"/>
          </a:xfrm>
        </p:spPr>
        <p:txBody>
          <a:bodyPr/>
          <a:lstStyle/>
          <a:p>
            <a:pPr marL="742950" indent="-742950">
              <a:buFont typeface="Corbel" panose="020B0503020204020204" pitchFamily="34" charset="0"/>
              <a:buAutoNum type="arabicPeriod"/>
            </a:pPr>
            <a:r>
              <a:rPr lang="en-US" altLang="en-US" sz="2800">
                <a:solidFill>
                  <a:srgbClr val="333333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The most common sources of medical malpractice claims from 2013 to 2017 were </a:t>
            </a:r>
            <a:r>
              <a:rPr lang="en-US" altLang="en-US" sz="2800" b="1">
                <a:solidFill>
                  <a:srgbClr val="333333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diagnostic errors</a:t>
            </a:r>
            <a:r>
              <a:rPr lang="en-US" altLang="en-US" sz="2800">
                <a:solidFill>
                  <a:srgbClr val="333333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.</a:t>
            </a:r>
          </a:p>
          <a:p>
            <a:pPr marL="742950" indent="-742950">
              <a:buFont typeface="Corbel" panose="020B0503020204020204" pitchFamily="34" charset="0"/>
              <a:buAutoNum type="arabicPeriod"/>
            </a:pPr>
            <a:r>
              <a:rPr lang="en-US" altLang="en-US" sz="280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Although some medical malpractice cases involve minor injuries, 80% of cases are related to severe patient injuries or deaths. (according to </a:t>
            </a:r>
            <a:r>
              <a:rPr lang="en-US" altLang="en-US" sz="2800" i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Harvard Health, 2019</a:t>
            </a:r>
            <a:r>
              <a:rPr lang="en-US" altLang="en-US" sz="280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en-US" altLang="en-US" sz="28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03235-A960-4DB7-81C1-ACE996AC7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63" y="457200"/>
            <a:ext cx="7704137" cy="1295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Medical Malpractice Statistics</a:t>
            </a:r>
            <a:br>
              <a:rPr lang="en-US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2021 Update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45946C8D-1263-4B02-A00A-9C952694CF5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82663" y="1752600"/>
            <a:ext cx="7704137" cy="4648200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 startAt="3"/>
            </a:pPr>
            <a:r>
              <a:rPr lang="en-US" altLang="en-US" sz="2800">
                <a:solidFill>
                  <a:srgbClr val="333333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Malpractice can result in patients being administered medications that they are allergic to or that are contraindicated for their condition (or when other medications are also administered) (</a:t>
            </a:r>
            <a:r>
              <a:rPr lang="en-US" altLang="en-US" sz="2800" i="1">
                <a:solidFill>
                  <a:srgbClr val="333333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JAMA, 2020</a:t>
            </a:r>
            <a:r>
              <a:rPr lang="en-US" altLang="en-US" sz="2800">
                <a:solidFill>
                  <a:srgbClr val="333333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)</a:t>
            </a:r>
          </a:p>
          <a:p>
            <a:pPr marL="514350" indent="-514350">
              <a:buFont typeface="Arial" panose="020B0604020202020204" pitchFamily="34" charset="0"/>
              <a:buAutoNum type="arabicPeriod" startAt="3"/>
            </a:pPr>
            <a:r>
              <a:rPr lang="en-US" altLang="en-US" sz="2800">
                <a:solidFill>
                  <a:srgbClr val="333333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The mean age of a person who files medical malpractice claims is 42 years old. (</a:t>
            </a:r>
            <a:r>
              <a:rPr lang="en-US" altLang="en-US" sz="2800" i="1">
                <a:solidFill>
                  <a:srgbClr val="333333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University of California at San Diego, 2019</a:t>
            </a:r>
            <a:r>
              <a:rPr lang="en-US" altLang="en-US" sz="2800">
                <a:solidFill>
                  <a:srgbClr val="333333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) </a:t>
            </a:r>
            <a:endParaRPr lang="en-US" altLang="en-US" sz="28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85E05-44E8-4A69-9EB4-A02E544E0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63" y="457200"/>
            <a:ext cx="7704137" cy="1295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Medical Malpractice Statistics</a:t>
            </a:r>
            <a:br>
              <a:rPr lang="en-US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2021 Update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465AEDEB-F2F3-4EF1-8BBA-25EB38F2FB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82663" y="1752600"/>
            <a:ext cx="7704137" cy="4246563"/>
          </a:xfrm>
        </p:spPr>
        <p:txBody>
          <a:bodyPr/>
          <a:lstStyle/>
          <a:p>
            <a:pPr marL="342900" indent="-342900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AutoNum type="arabicPeriod" startAt="5"/>
            </a:pPr>
            <a:r>
              <a:rPr lang="en-US" altLang="en-US" sz="280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York leads the nation in medical malpractice payouts. In 2014 alone, New York medical negligence payouts totaled around $690 million (</a:t>
            </a:r>
            <a:r>
              <a:rPr lang="en-US" altLang="en-US" sz="2800" i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Washington Post, 2016</a:t>
            </a:r>
            <a:r>
              <a:rPr lang="en-US" altLang="en-US" sz="280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 marL="342900" indent="-342900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AutoNum type="arabicPeriod" startAt="5"/>
            </a:pPr>
            <a:r>
              <a:rPr lang="en-US" altLang="en-US" sz="280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Government paid out $1,764,524,468.32 in medical malpractice and car wreck FTCA &amp; Military Claims Act settlements and verdicts</a:t>
            </a:r>
            <a:r>
              <a:rPr lang="en-US" altLang="en-US" sz="180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altLang="en-US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6020A-1D7B-4F87-B130-7A667FB15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63" y="457200"/>
            <a:ext cx="7704137" cy="1295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Medical Malpractice Statistics</a:t>
            </a:r>
            <a:br>
              <a:rPr lang="en-US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2021 Update</a:t>
            </a: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7867612C-63E4-46AB-BAE6-1FB95A971A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82663" y="1752600"/>
            <a:ext cx="7704137" cy="4246563"/>
          </a:xfrm>
        </p:spPr>
        <p:txBody>
          <a:bodyPr/>
          <a:lstStyle/>
          <a:p>
            <a:pPr marL="514350" indent="-514350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AutoNum type="arabicPeriod" startAt="7"/>
            </a:pPr>
            <a:r>
              <a:rPr lang="en-US" altLang="en-US" sz="320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Veterans’ Affairs (VA) paid out $220,387,551 in </a:t>
            </a:r>
            <a:r>
              <a:rPr lang="en-US" altLang="en-US" sz="3200" b="1" i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wrongful death </a:t>
            </a:r>
            <a:r>
              <a:rPr lang="en-US" altLang="en-US" sz="320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claims.</a:t>
            </a:r>
          </a:p>
          <a:p>
            <a:pPr lvl="1">
              <a:lnSpc>
                <a:spcPct val="107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US" altLang="en-US" sz="2800" b="1" i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wrongful deaths</a:t>
            </a:r>
            <a:r>
              <a:rPr lang="en-US" altLang="en-US" sz="280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the VA paid claims ranging from $2,500 to $3,000,000. The average claim payment was $210,093 </a:t>
            </a:r>
            <a:endParaRPr lang="en-US" altLang="en-US" sz="28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0C908-8CA1-4B60-8B29-B45C486B6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63" y="457200"/>
            <a:ext cx="7704137" cy="1295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Medical Malpractice Statistics</a:t>
            </a:r>
            <a:br>
              <a:rPr lang="en-US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2021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EF209-2014-4DE6-A75F-3CC1C0FBC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246563"/>
          </a:xfrm>
        </p:spPr>
        <p:txBody>
          <a:bodyPr rtlCol="0">
            <a:normAutofit/>
          </a:bodyPr>
          <a:lstStyle/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en-US" sz="3600" b="1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Top three </a:t>
            </a:r>
            <a:r>
              <a:rPr lang="en-US" sz="36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malpractice allegations are: </a:t>
            </a:r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US" sz="36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31.8% Failure to diagnose, </a:t>
            </a:r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US" sz="36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26.9% Surgical errors and mistakes, </a:t>
            </a:r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US" sz="36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24.5% Medication errors</a:t>
            </a:r>
            <a:endParaRPr lang="en-US" sz="36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D51D62C-1FCD-44A5-AAB7-5A8CFC3D4F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2663" y="457200"/>
            <a:ext cx="7704137" cy="198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4400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General Rule Regarding</a:t>
            </a:r>
            <a:br>
              <a:rPr lang="en-US" altLang="en-US" sz="4400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altLang="en-US" sz="4400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Medical Errors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7E946F66-6073-464E-9CAC-D291699A451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70013" y="2173288"/>
            <a:ext cx="7313612" cy="3768725"/>
          </a:xfrm>
        </p:spPr>
        <p:txBody>
          <a:bodyPr/>
          <a:lstStyle/>
          <a:p>
            <a:r>
              <a:rPr lang="en-US" altLang="en-US" sz="3600"/>
              <a:t>The Physician who is aware of having made a medical error should communicate that information to the patient.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37569534-3FC3-4BF6-B4B8-DF5F46C937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2663" y="457200"/>
            <a:ext cx="7704137" cy="198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2004 – The Robert Graham Center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DB9F8E0-164D-4274-A209-6E8B2B41DF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82663" y="2667000"/>
            <a:ext cx="7704137" cy="3332163"/>
          </a:xfrm>
        </p:spPr>
        <p:txBody>
          <a:bodyPr/>
          <a:lstStyle/>
          <a:p>
            <a:r>
              <a:rPr lang="en-US" altLang="en-US"/>
              <a:t> </a:t>
            </a:r>
            <a:r>
              <a:rPr lang="en-US" altLang="en-US" sz="3300"/>
              <a:t>Primary care malpractice claims</a:t>
            </a:r>
          </a:p>
          <a:p>
            <a:r>
              <a:rPr lang="en-US" altLang="en-US" sz="3300"/>
              <a:t> Settled between 1985 and 2000 in the United States, and</a:t>
            </a:r>
          </a:p>
          <a:p>
            <a:r>
              <a:rPr lang="en-US" altLang="en-US" sz="3300"/>
              <a:t>Focused on clear errors in a subset of 5,921 claims</a:t>
            </a:r>
            <a:r>
              <a:rPr lang="en-US" altLang="en-US"/>
              <a:t>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F596043-E285-463F-9ECE-E37F9C88B5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2663" y="457200"/>
            <a:ext cx="7704137" cy="198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4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Disclosing Medical Errors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214F13D2-6AFC-423A-999E-94A463ACCB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14550" y="1827213"/>
            <a:ext cx="5621338" cy="4114800"/>
          </a:xfrm>
        </p:spPr>
        <p:txBody>
          <a:bodyPr/>
          <a:lstStyle/>
          <a:p>
            <a:r>
              <a:rPr lang="en-US" altLang="en-US" sz="4100"/>
              <a:t>What To Do?</a:t>
            </a:r>
          </a:p>
          <a:p>
            <a:r>
              <a:rPr lang="en-US" altLang="en-US" sz="4100"/>
              <a:t>How To Do It?</a:t>
            </a:r>
          </a:p>
          <a:p>
            <a:r>
              <a:rPr lang="en-US" altLang="en-US" sz="4100"/>
              <a:t>What To Say?</a:t>
            </a:r>
          </a:p>
          <a:p>
            <a:r>
              <a:rPr lang="en-US" altLang="en-US" sz="4100"/>
              <a:t>What Not To Say?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6BF1AC4-8E9C-46BF-98FE-DC1F12F664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2663" y="457200"/>
            <a:ext cx="7704137" cy="198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4400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Develop and Adopt a Clinic</a:t>
            </a:r>
            <a:br>
              <a:rPr lang="en-US" altLang="en-US" sz="4400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altLang="en-US" sz="4400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Disclosure Policy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D618273E-48FF-4D2E-B293-46030D2CBD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71600" y="2468563"/>
            <a:ext cx="6557963" cy="3836987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3200"/>
              <a:t>Develop a Written Medical Practice Disclosure Policy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3200"/>
              <a:t>Adopt Policy for Clinic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3200"/>
              <a:t>Add to Clinic’s Policy &amp; Procedure Manual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3200"/>
              <a:t>Copy to all Employees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200"/>
              <a:t>						(Cont’d)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593B5F4-36F1-4D2F-A802-FC7C4DE53A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6569075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54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Disclosure Policy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6CCC3B5E-FF60-491B-AECC-705639886D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19200" y="1676400"/>
            <a:ext cx="7391400" cy="4265613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 startAt="5"/>
            </a:pPr>
            <a:r>
              <a:rPr lang="en-US" altLang="en-US" sz="3200"/>
              <a:t>Review by Liability Insurance Company</a:t>
            </a:r>
          </a:p>
          <a:p>
            <a:pPr marL="609600" indent="-609600">
              <a:buFont typeface="Wingdings" panose="05000000000000000000" pitchFamily="2" charset="2"/>
              <a:buAutoNum type="arabicPeriod" startAt="5"/>
            </a:pPr>
            <a:r>
              <a:rPr lang="en-US" altLang="en-US" sz="3200"/>
              <a:t>Specify which Errors are disclosed</a:t>
            </a:r>
          </a:p>
          <a:p>
            <a:pPr marL="609600" indent="-609600">
              <a:buFont typeface="Wingdings" panose="05000000000000000000" pitchFamily="2" charset="2"/>
              <a:buAutoNum type="arabicPeriod" startAt="5"/>
            </a:pPr>
            <a:r>
              <a:rPr lang="en-US" altLang="en-US" sz="3200"/>
              <a:t>Designate who should Disclose</a:t>
            </a:r>
          </a:p>
          <a:p>
            <a:pPr marL="609600" indent="-609600">
              <a:buFont typeface="Wingdings" panose="05000000000000000000" pitchFamily="2" charset="2"/>
              <a:buAutoNum type="arabicPeriod" startAt="5"/>
            </a:pPr>
            <a:r>
              <a:rPr lang="en-US" altLang="en-US" sz="3200"/>
              <a:t>Who to Disclose to beside the Patient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7823785-EFD1-41B3-B95D-2DFC4FD934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2663" y="457200"/>
            <a:ext cx="7704137" cy="198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4200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are the</a:t>
            </a:r>
            <a:br>
              <a:rPr lang="en-US" altLang="en-US" sz="4200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altLang="en-US" sz="4200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Components of Disclosure?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E8F05EAD-F19A-4F9A-A06B-4DF6246523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2247900"/>
            <a:ext cx="6975475" cy="4341813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sz="3200"/>
              <a:t>Statement that an Error Occurred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sz="3200"/>
              <a:t>Apology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sz="3200"/>
              <a:t>Information about Rx Options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sz="3200"/>
              <a:t>Opportunity for Patient to Ask Questions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sz="3200"/>
              <a:t>Identify Follow-up Procedures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047DC0F-B182-4D10-BF87-3126C2A60E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7391400" cy="11398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54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When &amp; What To Say?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70FB1E15-7E97-4096-A608-9D22B43EA1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08075" y="1752600"/>
            <a:ext cx="7391400" cy="4343400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sz="3200"/>
              <a:t>Know All the Facts Before Meeting with Patient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sz="3200"/>
              <a:t>Apologize Straightforwardly, Promptly, but not Prematurely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sz="3200"/>
              <a:t>Describe all that Happened in Laymen’s Terms</a:t>
            </a:r>
          </a:p>
          <a:p>
            <a:pPr marL="990600" lvl="1" indent="-533400">
              <a:buFont typeface="Wingdings" panose="05000000000000000000" pitchFamily="2" charset="2"/>
              <a:buNone/>
            </a:pPr>
            <a:r>
              <a:rPr lang="en-US" altLang="en-US" sz="3200"/>
              <a:t>											(Cont’d)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3980967-35DC-46B0-9498-9E707FAC78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2663" y="457200"/>
            <a:ext cx="7704137" cy="198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4600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When &amp; What To Say?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EA07F20C-1FAE-43A9-81A5-0357E395FA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95400" y="2286000"/>
            <a:ext cx="7319963" cy="4495800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 startAt="4"/>
            </a:pPr>
            <a:r>
              <a:rPr lang="en-US" altLang="en-US" sz="3200"/>
              <a:t>Apology should not be Cluttered with:</a:t>
            </a:r>
          </a:p>
          <a:p>
            <a:pPr marL="990600" lvl="1" indent="-533400"/>
            <a:r>
              <a:rPr lang="en-US" altLang="en-US" sz="3200"/>
              <a:t>Excuses or </a:t>
            </a:r>
          </a:p>
          <a:p>
            <a:pPr marL="990600" lvl="1" indent="-533400"/>
            <a:r>
              <a:rPr lang="en-US" altLang="en-US" sz="3200"/>
              <a:t>Finger-Pointing</a:t>
            </a:r>
          </a:p>
          <a:p>
            <a:pPr marL="990600" lvl="1" indent="-533400"/>
            <a:r>
              <a:rPr lang="en-US" altLang="en-US" sz="3200"/>
              <a:t>Review what You’ll Say</a:t>
            </a:r>
          </a:p>
          <a:p>
            <a:pPr marL="990600" lvl="1" indent="-533400"/>
            <a:r>
              <a:rPr lang="en-US" altLang="en-US" sz="3200"/>
              <a:t>Predict Questions &amp; have Answers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US" altLang="en-US" sz="3200"/>
              <a:t>						(Cont’d)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ABD64CA4-947F-4171-BF8A-811BCC136E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2663" y="457200"/>
            <a:ext cx="7704137" cy="1371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46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When &amp; What To Say?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39B2BB7C-AF5A-49AE-B7C2-447D3F16CC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73213" y="1752600"/>
            <a:ext cx="6772275" cy="4189413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 startAt="5"/>
            </a:pPr>
            <a:r>
              <a:rPr lang="en-US" altLang="en-US" sz="3200"/>
              <a:t>Discuss with Patient:</a:t>
            </a:r>
          </a:p>
          <a:p>
            <a:pPr marL="990600" lvl="1" indent="-533400"/>
            <a:r>
              <a:rPr lang="en-US" altLang="en-US" sz="3200"/>
              <a:t>Means of Addressing the Harm</a:t>
            </a:r>
          </a:p>
          <a:p>
            <a:pPr marL="990600" lvl="1" indent="-533400"/>
            <a:r>
              <a:rPr lang="en-US" altLang="en-US" sz="3200"/>
              <a:t>Compensation for Injury</a:t>
            </a:r>
          </a:p>
          <a:p>
            <a:pPr marL="990600" lvl="1" indent="-533400"/>
            <a:r>
              <a:rPr lang="en-US" altLang="en-US" sz="3200"/>
              <a:t>Ways to Prevent Similar Errors from Occurring</a:t>
            </a:r>
          </a:p>
          <a:p>
            <a:pPr marL="609600" indent="-609600">
              <a:buFont typeface="Wingdings" panose="05000000000000000000" pitchFamily="2" charset="2"/>
              <a:buAutoNum type="arabicPeriod" startAt="5"/>
            </a:pPr>
            <a:r>
              <a:rPr lang="en-US" altLang="en-US" sz="3200"/>
              <a:t>Document Disclosure Discussions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37F1C0A-667F-4734-A40E-5675327AB5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277813"/>
            <a:ext cx="7543800" cy="24653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If You Don’t Know Why The Error Happened,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62C285D0-C97A-48F5-B39A-F12BCAC2525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47800" y="2311400"/>
            <a:ext cx="6288088" cy="3214688"/>
          </a:xfrm>
        </p:spPr>
        <p:txBody>
          <a:bodyPr/>
          <a:lstStyle/>
          <a:p>
            <a:r>
              <a:rPr lang="en-US" altLang="en-US" sz="3700"/>
              <a:t>Say: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3300"/>
              <a:t>  I shall investigate what happened and will get back to you as soon as I know more.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C8CED4AA-3296-40CB-B705-9B8D4DF5CF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2663" y="457200"/>
            <a:ext cx="7704137" cy="16478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42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Where &amp; How To Apologize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32341E0-F690-4531-8A77-DD7336FA5B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95400" y="2105025"/>
            <a:ext cx="6710363" cy="3836988"/>
          </a:xfrm>
        </p:spPr>
        <p:txBody>
          <a:bodyPr rtlCol="0">
            <a:normAutofit fontScale="92500" lnSpcReduction="10000"/>
          </a:bodyPr>
          <a:lstStyle/>
          <a:p>
            <a:pPr marL="609600" indent="-609600" fontAlgn="auto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AutoNum type="arabicPeriod"/>
              <a:defRPr/>
            </a:pPr>
            <a:r>
              <a:rPr lang="en-US" altLang="en-US" sz="4100" dirty="0"/>
              <a:t>Choose a Private Area</a:t>
            </a:r>
          </a:p>
          <a:p>
            <a:pPr marL="609600" indent="-609600" fontAlgn="auto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AutoNum type="arabicPeriod"/>
              <a:defRPr/>
            </a:pPr>
            <a:r>
              <a:rPr lang="en-US" altLang="en-US" sz="4100" u="sng" dirty="0"/>
              <a:t>No</a:t>
            </a:r>
            <a:r>
              <a:rPr lang="en-US" altLang="en-US" sz="4100" dirty="0"/>
              <a:t> Interruptions</a:t>
            </a:r>
          </a:p>
          <a:p>
            <a:pPr marL="609600" indent="-609600" fontAlgn="auto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AutoNum type="arabicPeriod"/>
              <a:defRPr/>
            </a:pPr>
            <a:r>
              <a:rPr lang="en-US" altLang="en-US" sz="4100" u="sng" dirty="0"/>
              <a:t>Sit</a:t>
            </a:r>
            <a:r>
              <a:rPr lang="en-US" altLang="en-US" sz="4100" dirty="0"/>
              <a:t> </a:t>
            </a:r>
            <a:r>
              <a:rPr lang="en-US" altLang="en-US" sz="4100" u="sng" dirty="0"/>
              <a:t>Next</a:t>
            </a:r>
            <a:r>
              <a:rPr lang="en-US" altLang="en-US" sz="4100" dirty="0"/>
              <a:t> to the Patient</a:t>
            </a:r>
          </a:p>
          <a:p>
            <a:pPr marL="609600" indent="-609600" fontAlgn="auto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AutoNum type="arabicPeriod"/>
              <a:defRPr/>
            </a:pPr>
            <a:r>
              <a:rPr lang="en-US" altLang="en-US" sz="4100" dirty="0"/>
              <a:t>Reach Out and Touch</a:t>
            </a:r>
            <a:r>
              <a:rPr lang="en-US" altLang="en-US" sz="3300" dirty="0"/>
              <a:t>      </a:t>
            </a:r>
            <a:r>
              <a:rPr lang="en-US" altLang="en-US" sz="3200" dirty="0"/>
              <a:t>(Between Elbows and Hands)</a:t>
            </a:r>
          </a:p>
          <a:p>
            <a:pPr marL="609600" indent="-609600" fontAlgn="auto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altLang="en-US" sz="3200" dirty="0"/>
              <a:t>						(Cont’d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D8266FC0-E184-4FF1-A00B-C6DEC984BC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2663" y="457200"/>
            <a:ext cx="7704137" cy="1371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4200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Where &amp; How To Apologize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7C8529F5-B3B9-4E4C-BAC0-DACD27064D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82663" y="1828800"/>
            <a:ext cx="7704137" cy="4170363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 startAt="5"/>
            </a:pPr>
            <a:r>
              <a:rPr lang="en-US" altLang="en-US" sz="3700"/>
              <a:t>Be Considerate &amp; Honest</a:t>
            </a:r>
          </a:p>
          <a:p>
            <a:pPr marL="609600" indent="-609600">
              <a:buFont typeface="Wingdings" panose="05000000000000000000" pitchFamily="2" charset="2"/>
              <a:buAutoNum type="arabicPeriod" startAt="5"/>
            </a:pPr>
            <a:r>
              <a:rPr lang="en-US" altLang="en-US" sz="3700"/>
              <a:t>Watch Your Body Language</a:t>
            </a:r>
            <a:r>
              <a:rPr lang="en-US" altLang="en-US"/>
              <a:t>             </a:t>
            </a:r>
            <a:r>
              <a:rPr lang="en-US" altLang="en-US" sz="2800"/>
              <a:t>(e.g. Open Posture, Hands Open on Sides, Legs Uncrossed, Look Patient in the Eye, Listen Attentively.)</a:t>
            </a:r>
          </a:p>
          <a:p>
            <a:pPr marL="609600" indent="-609600">
              <a:buFont typeface="Wingdings" panose="05000000000000000000" pitchFamily="2" charset="2"/>
              <a:buAutoNum type="arabicPeriod" startAt="5"/>
            </a:pPr>
            <a:r>
              <a:rPr lang="en-US" altLang="en-US" sz="3700"/>
              <a:t>Give the Patient Some Control</a:t>
            </a:r>
            <a:r>
              <a:rPr lang="en-US" altLang="en-US"/>
              <a:t> </a:t>
            </a:r>
            <a:r>
              <a:rPr lang="en-US" altLang="en-US" sz="2800"/>
              <a:t>(e.g. Ask Permission to Talk in Front of Relatives.)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1DC179DE-DDB7-4A6A-925C-5E9ABB4619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2663" y="457200"/>
            <a:ext cx="7704137" cy="198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2004 – The Robert Graham Center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8FBEF0E-9584-43C7-9E4F-D7C8818760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70013" y="2133600"/>
            <a:ext cx="7313612" cy="3810000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sz="3300"/>
              <a:t>Diagnostic error accounted for &gt; 1/3 of the claims. 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sz="3300"/>
              <a:t>No relationship between negligence and medical condition. 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sz="3300"/>
              <a:t>In hospital negligence was more likely to have severe outcomes.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0A556A2-760E-4115-BA3E-22A5DC533A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2663" y="457200"/>
            <a:ext cx="7704137" cy="198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7200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Questions: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BD11DEBF-E243-472C-8B71-BDCD19B140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47800" y="2209800"/>
            <a:ext cx="6934200" cy="4073525"/>
          </a:xfrm>
        </p:spPr>
        <p:txBody>
          <a:bodyPr/>
          <a:lstStyle/>
          <a:p>
            <a:r>
              <a:rPr lang="en-US" altLang="en-US" sz="3200"/>
              <a:t>Will Disclosure and Apologizing Open a Can of Worms? </a:t>
            </a:r>
          </a:p>
          <a:p>
            <a:r>
              <a:rPr lang="en-US" altLang="en-US" sz="3200"/>
              <a:t>Is Disclosure a One Shot Deal?</a:t>
            </a:r>
          </a:p>
          <a:p>
            <a:endParaRPr lang="en-US" altLang="en-US" sz="50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1CC77936-6B04-4091-B120-F21FE3F2E2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543800" cy="1292225"/>
          </a:xfrm>
        </p:spPr>
        <p:txBody>
          <a:bodyPr/>
          <a:lstStyle/>
          <a:p>
            <a:r>
              <a:rPr lang="en-US" altLang="en-US" sz="4200">
                <a:ln>
                  <a:noFill/>
                </a:ln>
              </a:rPr>
              <a:t>Disclosure Usually Involves: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EBB209D3-2A12-4089-A3E8-4143F8145D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76413" y="2243138"/>
            <a:ext cx="6500812" cy="3698875"/>
          </a:xfrm>
        </p:spPr>
        <p:txBody>
          <a:bodyPr/>
          <a:lstStyle/>
          <a:p>
            <a:r>
              <a:rPr lang="en-US" altLang="en-US" sz="3300"/>
              <a:t>Multiple Meetings</a:t>
            </a:r>
          </a:p>
          <a:p>
            <a:r>
              <a:rPr lang="en-US" altLang="en-US" sz="3300"/>
              <a:t>Telephone Calls</a:t>
            </a:r>
          </a:p>
          <a:p>
            <a:r>
              <a:rPr lang="en-US" altLang="en-US" sz="3300"/>
              <a:t>Discussion of Injury Care</a:t>
            </a:r>
          </a:p>
          <a:p>
            <a:r>
              <a:rPr lang="en-US" altLang="en-US" sz="3300"/>
              <a:t>Follow-up Visits &amp; Consultation</a:t>
            </a:r>
          </a:p>
          <a:p>
            <a:r>
              <a:rPr lang="en-US" altLang="en-US" sz="3300"/>
              <a:t>Discussion of Cost of Care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4C71F006-FC87-4DD7-A067-7ABF7C6AD2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304800"/>
            <a:ext cx="7315200" cy="11398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60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Question: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C46B088F-97E1-43FD-99B1-4361F425E4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19200" y="1524000"/>
            <a:ext cx="7239000" cy="4572000"/>
          </a:xfrm>
        </p:spPr>
        <p:txBody>
          <a:bodyPr/>
          <a:lstStyle/>
          <a:p>
            <a:r>
              <a:rPr lang="en-US" altLang="en-US" sz="4400"/>
              <a:t>What Are the Legal Pitfalls of Apologizing?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9D6F312D-FD3C-446F-AAC4-393C7BC4C1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2663" y="457200"/>
            <a:ext cx="7704137" cy="198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4600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All Patients Want!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082897C4-FD45-40BB-B059-0DAFD0C230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47800" y="1827213"/>
            <a:ext cx="6781800" cy="4114800"/>
          </a:xfrm>
        </p:spPr>
        <p:txBody>
          <a:bodyPr/>
          <a:lstStyle/>
          <a:p>
            <a:r>
              <a:rPr lang="en-US" altLang="en-US" sz="3600"/>
              <a:t>In General:</a:t>
            </a:r>
          </a:p>
          <a:p>
            <a:pPr lvl="1"/>
            <a:r>
              <a:rPr lang="en-US" altLang="en-US" sz="3800"/>
              <a:t>The Truth to be Told, and</a:t>
            </a:r>
          </a:p>
          <a:p>
            <a:pPr lvl="1"/>
            <a:r>
              <a:rPr lang="en-US" altLang="en-US" sz="3800"/>
              <a:t> Some Remedial Action to be Taken.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C58850B7-DCD4-4403-9C02-95DDD74986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381000"/>
            <a:ext cx="7010400" cy="11398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Side Effects of Disclosing Errors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B371B383-709A-4B57-918B-D8E8F403A2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04950" y="1905000"/>
            <a:ext cx="6975475" cy="3886200"/>
          </a:xfrm>
        </p:spPr>
        <p:txBody>
          <a:bodyPr/>
          <a:lstStyle/>
          <a:p>
            <a:r>
              <a:rPr lang="en-US" altLang="en-US" sz="3700"/>
              <a:t>Legal Action by Patient</a:t>
            </a:r>
          </a:p>
          <a:p>
            <a:r>
              <a:rPr lang="en-US" altLang="en-US" sz="3700"/>
              <a:t>Complaint to Licensing Board</a:t>
            </a:r>
          </a:p>
          <a:p>
            <a:r>
              <a:rPr lang="en-US" altLang="en-US" sz="3700"/>
              <a:t>Temptation for Attorney to Sue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700"/>
              <a:t>						(Cont’d)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56ABAA32-71AF-4282-820C-98760E9AA2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315200" cy="11398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Side Effects of Disclosing Errors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609A08D2-21F5-49A4-AEF5-D10A663231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71600" y="1752600"/>
            <a:ext cx="7086600" cy="4189413"/>
          </a:xfrm>
        </p:spPr>
        <p:txBody>
          <a:bodyPr/>
          <a:lstStyle/>
          <a:p>
            <a:r>
              <a:rPr lang="en-US" altLang="en-US" sz="3700"/>
              <a:t>Review by Liability Insurance Carrier</a:t>
            </a:r>
          </a:p>
          <a:p>
            <a:r>
              <a:rPr lang="en-US" altLang="en-US" sz="3700"/>
              <a:t>Hospital Review of Adverse Outcome</a:t>
            </a:r>
            <a:r>
              <a:rPr lang="en-US" altLang="en-US"/>
              <a:t> </a:t>
            </a:r>
            <a:r>
              <a:rPr lang="en-US" altLang="en-US" sz="2800"/>
              <a:t>(Very Rarely Summary Suspension)</a:t>
            </a:r>
          </a:p>
          <a:p>
            <a:r>
              <a:rPr lang="en-US" altLang="en-US" sz="3700"/>
              <a:t>Medicare or Quality Review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4C3CE823-83FA-4435-89AC-CDD7DDBB66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7391400" cy="11398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4200" b="1" dirty="0">
                <a:solidFill>
                  <a:schemeClr val="accent1">
                    <a:lumMod val="50000"/>
                  </a:schemeClr>
                </a:solidFill>
              </a:rPr>
              <a:t>Disclosure of Errors Involves: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C169221B-57AC-4244-A855-78D1F8B28D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95400" y="1676400"/>
            <a:ext cx="7364413" cy="4265613"/>
          </a:xfrm>
        </p:spPr>
        <p:txBody>
          <a:bodyPr/>
          <a:lstStyle/>
          <a:p>
            <a:r>
              <a:rPr lang="en-US" altLang="en-US" sz="3700"/>
              <a:t>No Sweeping Statements       </a:t>
            </a:r>
            <a:r>
              <a:rPr lang="en-US" altLang="en-US" sz="2800"/>
              <a:t>(Don’t Worry About Anything; You’ll be Fine.)</a:t>
            </a:r>
          </a:p>
          <a:p>
            <a:r>
              <a:rPr lang="en-US" altLang="en-US" sz="3700"/>
              <a:t>No Written Statements</a:t>
            </a:r>
          </a:p>
          <a:p>
            <a:r>
              <a:rPr lang="en-US" altLang="en-US" sz="3700"/>
              <a:t>No Promises You Can’t Keep</a:t>
            </a:r>
          </a:p>
          <a:p>
            <a:r>
              <a:rPr lang="en-US" altLang="en-US" sz="3700"/>
              <a:t>Document Discussion in Chart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7521568F-723A-4B40-BE85-11BBDEA266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2663" y="457200"/>
            <a:ext cx="7704137" cy="198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6000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“I’m Sorry Statutes”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AE172B-7DC0-4C4A-A72A-5235D8105CE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70013" y="1827213"/>
            <a:ext cx="7110412" cy="4114800"/>
          </a:xfrm>
        </p:spPr>
        <p:txBody>
          <a:bodyPr/>
          <a:lstStyle/>
          <a:p>
            <a:r>
              <a:rPr lang="en-US" altLang="en-US" sz="3200"/>
              <a:t>Some State Statutes Specify that: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3200"/>
              <a:t>  Statements of Concern, Regret, and even Acknowledgement of Fault are NOT Admissible as Evidence in Court Against a Physician in a Subsequent Lawsuit (Colorado).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0F53D70D-321D-4341-AD06-0B07CE3DB4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2663" y="457200"/>
            <a:ext cx="7704137" cy="1524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6000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COPIC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BE6BD758-FB6B-4226-BE95-3C6CC80731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82663" y="2209800"/>
            <a:ext cx="7704137" cy="3789363"/>
          </a:xfrm>
        </p:spPr>
        <p:txBody>
          <a:bodyPr/>
          <a:lstStyle/>
          <a:p>
            <a:pPr marL="609600" indent="-609600"/>
            <a:r>
              <a:rPr lang="en-US" altLang="en-US" sz="3300"/>
              <a:t>Colorado Physicians Liability Insurance Company 3Rs Program Regarding Patient-Injury Situations: </a:t>
            </a:r>
          </a:p>
          <a:p>
            <a:pPr marL="1752600" lvl="3" indent="-381000">
              <a:buFont typeface="Wingdings" panose="05000000000000000000" pitchFamily="2" charset="2"/>
              <a:buAutoNum type="arabicPeriod"/>
            </a:pPr>
            <a:r>
              <a:rPr lang="en-US" altLang="en-US" sz="3400" b="1"/>
              <a:t> R</a:t>
            </a:r>
            <a:r>
              <a:rPr lang="en-US" altLang="en-US" sz="3400"/>
              <a:t>ecognize</a:t>
            </a:r>
          </a:p>
          <a:p>
            <a:pPr marL="1752600" lvl="3" indent="-381000">
              <a:buFont typeface="Wingdings" panose="05000000000000000000" pitchFamily="2" charset="2"/>
              <a:buAutoNum type="arabicPeriod"/>
            </a:pPr>
            <a:r>
              <a:rPr lang="en-US" altLang="en-US" sz="3400" b="1"/>
              <a:t> R</a:t>
            </a:r>
            <a:r>
              <a:rPr lang="en-US" altLang="en-US" sz="3400"/>
              <a:t>espond To</a:t>
            </a:r>
          </a:p>
          <a:p>
            <a:pPr marL="1752600" lvl="3" indent="-381000">
              <a:buFont typeface="Wingdings" panose="05000000000000000000" pitchFamily="2" charset="2"/>
              <a:buAutoNum type="arabicPeriod"/>
            </a:pPr>
            <a:r>
              <a:rPr lang="en-US" altLang="en-US" sz="3400" b="1"/>
              <a:t> R</a:t>
            </a:r>
            <a:r>
              <a:rPr lang="en-US" altLang="en-US" sz="3400"/>
              <a:t>esolve</a:t>
            </a:r>
            <a:r>
              <a:rPr lang="en-US" altLang="en-US" sz="2500"/>
              <a:t> 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6AA74866-996E-490F-814F-1C0B470E26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2663" y="457200"/>
            <a:ext cx="7704137" cy="1371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6000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COPIC Incentives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77EC2A56-7D66-4A2F-AA68-00EE946035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82663" y="1828800"/>
            <a:ext cx="7704137" cy="4953000"/>
          </a:xfrm>
        </p:spPr>
        <p:txBody>
          <a:bodyPr/>
          <a:lstStyle/>
          <a:p>
            <a:pPr marL="609600" indent="-609600"/>
            <a:r>
              <a:rPr lang="en-US" altLang="en-US" sz="3200"/>
              <a:t>Offer to Reimburse Patients for:</a:t>
            </a:r>
          </a:p>
          <a:p>
            <a:pPr marL="990600" lvl="1" indent="-533400">
              <a:buFont typeface="Wingdings" panose="05000000000000000000" pitchFamily="2" charset="2"/>
              <a:buAutoNum type="arabicPeriod"/>
            </a:pPr>
            <a:r>
              <a:rPr lang="en-US" altLang="en-US" sz="3200"/>
              <a:t>Out-of-Pocket Expenses (Up to $25,000) not covered by their Health Insurance;</a:t>
            </a:r>
          </a:p>
          <a:p>
            <a:pPr marL="990600" lvl="1" indent="-533400">
              <a:buFont typeface="Wingdings" panose="05000000000000000000" pitchFamily="2" charset="2"/>
              <a:buAutoNum type="arabicPeriod"/>
            </a:pPr>
            <a:r>
              <a:rPr lang="en-US" altLang="en-US" sz="3200"/>
              <a:t>Loss of Income, $100/Day (Up to $5,000)</a:t>
            </a:r>
          </a:p>
          <a:p>
            <a:pPr marL="609600" indent="-609600"/>
            <a:r>
              <a:rPr lang="en-US" altLang="en-US" sz="3200"/>
              <a:t>Points Toward Premium Discounts for Physicians Enrolled in the 3Rs Program.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65D39960-6D71-4913-9FAA-C3E62B8707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2663" y="457200"/>
            <a:ext cx="7704137" cy="198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2004 – The Robert Graham Center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B965132-EE9F-4882-9361-7016E794E4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82663" y="2667000"/>
            <a:ext cx="7704137" cy="3332163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 startAt="4"/>
            </a:pPr>
            <a:r>
              <a:rPr lang="en-US" altLang="en-US" sz="3300"/>
              <a:t>Outpatient negligence 68 percent of the errors and resulting in &gt; 1,200 deaths.</a:t>
            </a:r>
          </a:p>
          <a:p>
            <a:pPr marL="609600" indent="-609600">
              <a:buFont typeface="Wingdings" panose="05000000000000000000" pitchFamily="2" charset="2"/>
              <a:buAutoNum type="arabicPeriod" startAt="4"/>
            </a:pPr>
            <a:r>
              <a:rPr lang="en-US" altLang="en-US" sz="3300"/>
              <a:t>Total number of high severity outcomes and deaths was larger in the outpatient setting.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85D23BEB-1B30-4207-B5DB-15EB07C073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3914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5400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States </a:t>
            </a:r>
            <a:r>
              <a:rPr lang="en-US" altLang="en-US" sz="5400" u="sng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Without </a:t>
            </a:r>
            <a:br>
              <a:rPr lang="en-US" altLang="en-US" sz="5400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altLang="en-US" sz="5400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“I’m Sorry Statute”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651F961A-B2A6-4E83-AA57-806D3E6C1F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95400" y="2362200"/>
            <a:ext cx="7391400" cy="3579813"/>
          </a:xfrm>
        </p:spPr>
        <p:txBody>
          <a:bodyPr/>
          <a:lstStyle/>
          <a:p>
            <a:r>
              <a:rPr lang="en-US" altLang="en-US" sz="4000"/>
              <a:t>If a physician harms a patient, he/she should apologize, and admit responsibility, regardless whether or not there is an “I’m Sorry Statute.”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AA0E8E3F-20A1-448D-9C2D-9C8C434914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11275" y="268288"/>
            <a:ext cx="7162800" cy="12954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4400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References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81A3422E-E30A-41DD-A05B-24F73559A4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11275" y="1981200"/>
            <a:ext cx="7388225" cy="4189413"/>
          </a:xfrm>
        </p:spPr>
        <p:txBody>
          <a:bodyPr rtlCol="0">
            <a:normAutofit lnSpcReduction="10000"/>
          </a:bodyPr>
          <a:lstStyle/>
          <a:p>
            <a:pPr marL="609600" indent="-609600" fontAlgn="auto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AutoNum type="arabicPeriod"/>
              <a:defRPr/>
            </a:pPr>
            <a:r>
              <a:rPr lang="en-US" altLang="en-US" sz="3200" dirty="0"/>
              <a:t>The Sorry Works! Coalition (Legislation Initiatives &amp; How to Set Up a Policy):  </a:t>
            </a:r>
            <a:r>
              <a:rPr lang="en-US" altLang="en-US" sz="3200" i="1" u="sng" dirty="0">
                <a:solidFill>
                  <a:schemeClr val="hlink"/>
                </a:solidFill>
                <a:hlinkClick r:id="rId2"/>
              </a:rPr>
              <a:t>www.sorryworks.net</a:t>
            </a:r>
            <a:endParaRPr lang="en-US" altLang="en-US" sz="3200" i="1" u="sng" dirty="0">
              <a:solidFill>
                <a:schemeClr val="hlink"/>
              </a:solidFill>
            </a:endParaRPr>
          </a:p>
          <a:p>
            <a:pPr marL="609600" indent="-609600" fontAlgn="auto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AutoNum type="arabicPeriod"/>
              <a:defRPr/>
            </a:pPr>
            <a:r>
              <a:rPr lang="en-US" sz="3200" dirty="0">
                <a:latin typeface="Merriweather"/>
              </a:rPr>
              <a:t>Medical Professional Apologies Statutes (36 states): </a:t>
            </a:r>
            <a:r>
              <a:rPr lang="en-US" altLang="en-US" sz="3200" i="1" u="sng" dirty="0">
                <a:solidFill>
                  <a:schemeClr val="hlink"/>
                </a:solidFill>
              </a:rPr>
              <a:t>https://www.ncsl.org/research/financial-services-and-commerce/medical-professional-apologies-statutes.aspx</a:t>
            </a:r>
          </a:p>
          <a:p>
            <a:pPr marL="609600" indent="-609600" fontAlgn="auto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endParaRPr lang="en-US" altLang="en-US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13007731-99CA-4F93-A032-A543D6B3D2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2663" y="457200"/>
            <a:ext cx="7704137" cy="198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4600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2004 – Health Grades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A73A858-2EA6-4D5D-96A0-9FD1D68909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1905000"/>
            <a:ext cx="7010400" cy="4530725"/>
          </a:xfrm>
        </p:spPr>
        <p:txBody>
          <a:bodyPr/>
          <a:lstStyle/>
          <a:p>
            <a:r>
              <a:rPr lang="en-US" altLang="en-US" sz="3700"/>
              <a:t>Hospital deaths from medical errors</a:t>
            </a:r>
          </a:p>
          <a:p>
            <a:r>
              <a:rPr lang="en-US" altLang="en-US" sz="3700"/>
              <a:t>37 million patient records and applied mortality and economic impact models.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33679F65-5CAC-4E1C-86EB-AB1D652518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2663" y="457200"/>
            <a:ext cx="7704137" cy="198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4600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2004 – Health Grades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747D595-4DAA-428B-947A-958BB5DC9D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71600" y="1827213"/>
            <a:ext cx="7312025" cy="4114800"/>
          </a:xfrm>
        </p:spPr>
        <p:txBody>
          <a:bodyPr/>
          <a:lstStyle/>
          <a:p>
            <a:r>
              <a:rPr lang="en-US" altLang="en-US" sz="3200"/>
              <a:t>Average of 195,000 hospital deaths in each of the years 2000, 2001 and 2002 in the U.S. were due to potentially preventable medical errors.</a:t>
            </a:r>
          </a:p>
          <a:p>
            <a:r>
              <a:rPr lang="en-US" altLang="en-US" sz="3200"/>
              <a:t>Sixth leading causes of death, ahead of diabetes, pneumonia, Alzheimer’s disease and renal disease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574B3612-B54D-4634-AF85-BBE404A639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2663" y="457200"/>
            <a:ext cx="7704137" cy="198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4400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2006 - Institute of Medicine 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EA6E5D4-7A4E-408C-8914-5C7156EA7E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70013" y="1828800"/>
            <a:ext cx="6478587" cy="4113213"/>
          </a:xfrm>
        </p:spPr>
        <p:txBody>
          <a:bodyPr/>
          <a:lstStyle/>
          <a:p>
            <a:r>
              <a:rPr lang="en-US" altLang="en-US" sz="3200"/>
              <a:t>Follow up to 1999 study on Medicare patients</a:t>
            </a:r>
          </a:p>
          <a:p>
            <a:r>
              <a:rPr lang="en-US" altLang="en-US" sz="3200"/>
              <a:t>Medication errors are among the most common medical mistakes</a:t>
            </a:r>
          </a:p>
          <a:p>
            <a:r>
              <a:rPr lang="en-US" altLang="en-US" sz="3200"/>
              <a:t>Harming at least 1.5 million people every year.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FB21BF6F-9E9D-45F6-9CD8-64F60F014E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2663" y="457200"/>
            <a:ext cx="7704137" cy="198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44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2006 - Institute of Medicine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49D35275-0E44-438C-8CF5-1F53E091C3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70013" y="1828800"/>
            <a:ext cx="7011987" cy="4114800"/>
          </a:xfrm>
        </p:spPr>
        <p:txBody>
          <a:bodyPr/>
          <a:lstStyle/>
          <a:p>
            <a:r>
              <a:rPr lang="en-US" altLang="en-US" sz="3200"/>
              <a:t>400,000 preventable drug-related injuries occur each year in hospitals; </a:t>
            </a:r>
          </a:p>
          <a:p>
            <a:r>
              <a:rPr lang="en-US" altLang="en-US" sz="3200"/>
              <a:t>800,000 in long-term care settings; and</a:t>
            </a:r>
          </a:p>
          <a:p>
            <a:r>
              <a:rPr lang="en-US" altLang="en-US" sz="3200"/>
              <a:t>Roughly 530,000 among Medicare recipients in outpatient clinics.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1081</TotalTime>
  <Words>1723</Words>
  <Application>Microsoft Office PowerPoint</Application>
  <PresentationFormat>On-screen Show (4:3)</PresentationFormat>
  <Paragraphs>216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0" baseType="lpstr">
      <vt:lpstr>Corbel</vt:lpstr>
      <vt:lpstr>Arial</vt:lpstr>
      <vt:lpstr>Calibri</vt:lpstr>
      <vt:lpstr>Aharoni</vt:lpstr>
      <vt:lpstr>Wingdings</vt:lpstr>
      <vt:lpstr>Times New Roman</vt:lpstr>
      <vt:lpstr>Helvetica</vt:lpstr>
      <vt:lpstr>Merriweather</vt:lpstr>
      <vt:lpstr>Parallax</vt:lpstr>
      <vt:lpstr>Medical Errors</vt:lpstr>
      <vt:lpstr>1999 - Institute of Medicine </vt:lpstr>
      <vt:lpstr>2004 – The Robert Graham Center</vt:lpstr>
      <vt:lpstr>2004 – The Robert Graham Center</vt:lpstr>
      <vt:lpstr>2004 – The Robert Graham Center</vt:lpstr>
      <vt:lpstr>2004 – Health Grades</vt:lpstr>
      <vt:lpstr>2004 – Health Grades</vt:lpstr>
      <vt:lpstr>2006 - Institute of Medicine </vt:lpstr>
      <vt:lpstr>2006 - Institute of Medicine</vt:lpstr>
      <vt:lpstr>2006 - Institute of Medicine</vt:lpstr>
      <vt:lpstr>Institute of Medicine’s (IOM)</vt:lpstr>
      <vt:lpstr>2020 Top Ten Medical Errors Institute for Safe Medication Practices </vt:lpstr>
      <vt:lpstr>2020 Top Ten Medical Errors</vt:lpstr>
      <vt:lpstr>2020 Top Ten Medical Errors</vt:lpstr>
      <vt:lpstr>2020 Top Ten Medical Errors</vt:lpstr>
      <vt:lpstr>2020 Top Ten Medical Errors</vt:lpstr>
      <vt:lpstr>Medical Error Definition</vt:lpstr>
      <vt:lpstr>Common Problems</vt:lpstr>
      <vt:lpstr>Location of Errors</vt:lpstr>
      <vt:lpstr>Association of Errors</vt:lpstr>
      <vt:lpstr>Most common medical errors in U.S. by occurrence 2020</vt:lpstr>
      <vt:lpstr>Most common medical errors in U.S. by occurrence</vt:lpstr>
      <vt:lpstr>Most common medical errors in U.S. by occurrence</vt:lpstr>
      <vt:lpstr>Medical Malpractice Statistics 2021 Update</vt:lpstr>
      <vt:lpstr>Medical Malpractice Statistics 2021 Update</vt:lpstr>
      <vt:lpstr>Medical Malpractice Statistics 2021 Update</vt:lpstr>
      <vt:lpstr>Medical Malpractice Statistics 2021 Update</vt:lpstr>
      <vt:lpstr>Medical Malpractice Statistics 2021 Update</vt:lpstr>
      <vt:lpstr>General Rule Regarding Medical Errors</vt:lpstr>
      <vt:lpstr>Disclosing Medical Errors</vt:lpstr>
      <vt:lpstr>Develop and Adopt a Clinic Disclosure Policy</vt:lpstr>
      <vt:lpstr>Disclosure Policy</vt:lpstr>
      <vt:lpstr>What are the Components of Disclosure?</vt:lpstr>
      <vt:lpstr>When &amp; What To Say?</vt:lpstr>
      <vt:lpstr>When &amp; What To Say?</vt:lpstr>
      <vt:lpstr>When &amp; What To Say?</vt:lpstr>
      <vt:lpstr>If You Don’t Know Why The Error Happened,</vt:lpstr>
      <vt:lpstr>Where &amp; How To Apologize</vt:lpstr>
      <vt:lpstr>Where &amp; How To Apologize</vt:lpstr>
      <vt:lpstr>Questions:</vt:lpstr>
      <vt:lpstr>Disclosure Usually Involves:</vt:lpstr>
      <vt:lpstr>Question:</vt:lpstr>
      <vt:lpstr>What All Patients Want!</vt:lpstr>
      <vt:lpstr>Side Effects of Disclosing Errors</vt:lpstr>
      <vt:lpstr>Side Effects of Disclosing Errors</vt:lpstr>
      <vt:lpstr>Disclosure of Errors Involves:</vt:lpstr>
      <vt:lpstr>“I’m Sorry Statutes”</vt:lpstr>
      <vt:lpstr>COPIC</vt:lpstr>
      <vt:lpstr>COPIC Incentives</vt:lpstr>
      <vt:lpstr>States Without  “I’m Sorry Statute”</vt:lpstr>
      <vt:lpstr>References</vt:lpstr>
    </vt:vector>
  </TitlesOfParts>
  <Company>ROCC,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Errors</dc:title>
  <dc:creator>sssanbar</dc:creator>
  <cp:lastModifiedBy>Shafeek Sandy Sanbar</cp:lastModifiedBy>
  <cp:revision>34</cp:revision>
  <dcterms:created xsi:type="dcterms:W3CDTF">2006-03-28T01:54:27Z</dcterms:created>
  <dcterms:modified xsi:type="dcterms:W3CDTF">2021-03-22T04:31:32Z</dcterms:modified>
</cp:coreProperties>
</file>