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83"/>
  </p:notesMasterIdLst>
  <p:sldIdLst>
    <p:sldId id="382" r:id="rId2"/>
    <p:sldId id="257" r:id="rId3"/>
    <p:sldId id="262" r:id="rId4"/>
    <p:sldId id="263" r:id="rId5"/>
    <p:sldId id="264" r:id="rId6"/>
    <p:sldId id="265" r:id="rId7"/>
    <p:sldId id="266" r:id="rId8"/>
    <p:sldId id="267" r:id="rId9"/>
    <p:sldId id="268" r:id="rId10"/>
    <p:sldId id="269" r:id="rId11"/>
    <p:sldId id="295" r:id="rId12"/>
    <p:sldId id="294" r:id="rId13"/>
    <p:sldId id="283" r:id="rId14"/>
    <p:sldId id="284" r:id="rId15"/>
    <p:sldId id="285" r:id="rId16"/>
    <p:sldId id="286" r:id="rId17"/>
    <p:sldId id="292" r:id="rId18"/>
    <p:sldId id="348" r:id="rId19"/>
    <p:sldId id="349" r:id="rId20"/>
    <p:sldId id="351" r:id="rId21"/>
    <p:sldId id="352" r:id="rId22"/>
    <p:sldId id="354" r:id="rId23"/>
    <p:sldId id="355" r:id="rId24"/>
    <p:sldId id="356" r:id="rId25"/>
    <p:sldId id="357" r:id="rId26"/>
    <p:sldId id="358" r:id="rId27"/>
    <p:sldId id="359" r:id="rId28"/>
    <p:sldId id="360" r:id="rId29"/>
    <p:sldId id="361" r:id="rId30"/>
    <p:sldId id="363" r:id="rId31"/>
    <p:sldId id="364" r:id="rId32"/>
    <p:sldId id="365" r:id="rId33"/>
    <p:sldId id="367" r:id="rId34"/>
    <p:sldId id="369" r:id="rId35"/>
    <p:sldId id="375" r:id="rId36"/>
    <p:sldId id="335" r:id="rId37"/>
    <p:sldId id="383" r:id="rId38"/>
    <p:sldId id="336" r:id="rId39"/>
    <p:sldId id="337" r:id="rId40"/>
    <p:sldId id="339" r:id="rId41"/>
    <p:sldId id="378" r:id="rId42"/>
    <p:sldId id="377" r:id="rId43"/>
    <p:sldId id="338" r:id="rId44"/>
    <p:sldId id="340" r:id="rId45"/>
    <p:sldId id="341" r:id="rId46"/>
    <p:sldId id="342" r:id="rId47"/>
    <p:sldId id="343" r:id="rId48"/>
    <p:sldId id="344" r:id="rId49"/>
    <p:sldId id="345" r:id="rId50"/>
    <p:sldId id="346" r:id="rId51"/>
    <p:sldId id="347" r:id="rId52"/>
    <p:sldId id="322" r:id="rId53"/>
    <p:sldId id="323" r:id="rId54"/>
    <p:sldId id="381" r:id="rId55"/>
    <p:sldId id="324" r:id="rId56"/>
    <p:sldId id="379" r:id="rId57"/>
    <p:sldId id="325" r:id="rId58"/>
    <p:sldId id="326" r:id="rId59"/>
    <p:sldId id="327" r:id="rId60"/>
    <p:sldId id="328" r:id="rId61"/>
    <p:sldId id="329" r:id="rId62"/>
    <p:sldId id="380" r:id="rId63"/>
    <p:sldId id="330" r:id="rId64"/>
    <p:sldId id="331" r:id="rId65"/>
    <p:sldId id="332" r:id="rId66"/>
    <p:sldId id="333" r:id="rId67"/>
    <p:sldId id="334" r:id="rId68"/>
    <p:sldId id="309" r:id="rId69"/>
    <p:sldId id="310" r:id="rId70"/>
    <p:sldId id="312" r:id="rId71"/>
    <p:sldId id="311" r:id="rId72"/>
    <p:sldId id="313" r:id="rId73"/>
    <p:sldId id="314" r:id="rId74"/>
    <p:sldId id="315" r:id="rId75"/>
    <p:sldId id="316" r:id="rId76"/>
    <p:sldId id="317" r:id="rId77"/>
    <p:sldId id="319" r:id="rId78"/>
    <p:sldId id="320" r:id="rId79"/>
    <p:sldId id="321" r:id="rId80"/>
    <p:sldId id="296" r:id="rId81"/>
    <p:sldId id="297" r:id="rId8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379" autoAdjust="0"/>
  </p:normalViewPr>
  <p:slideViewPr>
    <p:cSldViewPr>
      <p:cViewPr varScale="1">
        <p:scale>
          <a:sx n="73" d="100"/>
          <a:sy n="73" d="100"/>
        </p:scale>
        <p:origin x="7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711225-FFEE-4A63-ACB6-B76C9A40824C}" type="datetimeFigureOut">
              <a:rPr lang="en-US" smtClean="0"/>
              <a:pPr/>
              <a:t>10/28/2021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771C85-FEFB-46A9-ABEB-F16131716C9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1</a:t>
            </a:fld>
            <a:endParaRPr lang="en-US"/>
          </a:p>
        </p:txBody>
      </p:sp>
    </p:spTree>
    <p:extLst>
      <p:ext uri="{BB962C8B-B14F-4D97-AF65-F5344CB8AC3E}">
        <p14:creationId xmlns:p14="http://schemas.microsoft.com/office/powerpoint/2010/main" val="33650867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EAC7769-6CB3-41DE-AD15-863AACDC9535}"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EAC7769-6CB3-41DE-AD15-863AACDC9535}"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EAC7769-6CB3-41DE-AD15-863AACDC9535}"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EAC7769-6CB3-41DE-AD15-863AACDC9535}"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EAC7769-6CB3-41DE-AD15-863AACDC9535}"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EAC7769-6CB3-41DE-AD15-863AACDC9535}"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38</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39</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40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41</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42</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43</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44</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45</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46</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47</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48</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49</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50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51</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52</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53</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55</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56</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57</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58</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59</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60</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61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62</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63</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64</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65</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66</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67</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68</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69</a:t>
            </a:fld>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70</a:t>
            </a:fld>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71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7</a:t>
            </a:fld>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72</a:t>
            </a:fld>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73</a:t>
            </a:fld>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74</a:t>
            </a:fld>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75</a:t>
            </a:fld>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76</a:t>
            </a:fld>
            <a:endParaRPr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77</a:t>
            </a:fld>
            <a:endParaRPr 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78</a:t>
            </a:fld>
            <a:endParaRPr 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79</a:t>
            </a:fld>
            <a:endParaRPr 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80</a:t>
            </a:fld>
            <a:endParaRPr 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81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71C85-FEFB-46A9-ABEB-F16131716C9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2BFA2DD3-6AD5-47CE-B409-E8C316E7BB65}" type="datetime1">
              <a:rPr lang="en-US" smtClean="0"/>
              <a:t>10/28/2021</a:t>
            </a:fld>
            <a:endParaRPr lang="en-US"/>
          </a:p>
        </p:txBody>
      </p:sp>
      <p:sp>
        <p:nvSpPr>
          <p:cNvPr id="19" name="Footer Placeholder 18"/>
          <p:cNvSpPr>
            <a:spLocks noGrp="1"/>
          </p:cNvSpPr>
          <p:nvPr>
            <p:ph type="ftr" sz="quarter" idx="11"/>
          </p:nvPr>
        </p:nvSpPr>
        <p:spPr/>
        <p:txBody>
          <a:bodyPr/>
          <a:lstStyle/>
          <a:p>
            <a:r>
              <a:rPr lang="en-US"/>
              <a:t>End-Of-Life Issues</a:t>
            </a:r>
          </a:p>
        </p:txBody>
      </p:sp>
      <p:sp>
        <p:nvSpPr>
          <p:cNvPr id="27" name="Slide Number Placeholder 26"/>
          <p:cNvSpPr>
            <a:spLocks noGrp="1"/>
          </p:cNvSpPr>
          <p:nvPr>
            <p:ph type="sldNum" sz="quarter" idx="12"/>
          </p:nvPr>
        </p:nvSpPr>
        <p:spPr/>
        <p:txBody>
          <a:bodyPr/>
          <a:lstStyle/>
          <a:p>
            <a:fld id="{87DCEE4E-CAC4-45E9-B399-F591923BC4E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B7C2EDA-E9AE-406A-83CA-2A9E11739373}" type="datetime1">
              <a:rPr lang="en-US" smtClean="0"/>
              <a:t>10/28/2021</a:t>
            </a:fld>
            <a:endParaRPr lang="en-US"/>
          </a:p>
        </p:txBody>
      </p:sp>
      <p:sp>
        <p:nvSpPr>
          <p:cNvPr id="5" name="Footer Placeholder 4"/>
          <p:cNvSpPr>
            <a:spLocks noGrp="1"/>
          </p:cNvSpPr>
          <p:nvPr>
            <p:ph type="ftr" sz="quarter" idx="11"/>
          </p:nvPr>
        </p:nvSpPr>
        <p:spPr/>
        <p:txBody>
          <a:bodyPr/>
          <a:lstStyle/>
          <a:p>
            <a:r>
              <a:rPr lang="en-US"/>
              <a:t>End-Of-Life Issues</a:t>
            </a:r>
          </a:p>
        </p:txBody>
      </p:sp>
      <p:sp>
        <p:nvSpPr>
          <p:cNvPr id="6" name="Slide Number Placeholder 5"/>
          <p:cNvSpPr>
            <a:spLocks noGrp="1"/>
          </p:cNvSpPr>
          <p:nvPr>
            <p:ph type="sldNum" sz="quarter" idx="12"/>
          </p:nvPr>
        </p:nvSpPr>
        <p:spPr/>
        <p:txBody>
          <a:bodyPr/>
          <a:lstStyle/>
          <a:p>
            <a:fld id="{87DCEE4E-CAC4-45E9-B399-F591923BC4E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86BEE12-A0EF-4260-9475-6AEB9A4D258E}" type="datetime1">
              <a:rPr lang="en-US" smtClean="0"/>
              <a:t>10/28/2021</a:t>
            </a:fld>
            <a:endParaRPr lang="en-US"/>
          </a:p>
        </p:txBody>
      </p:sp>
      <p:sp>
        <p:nvSpPr>
          <p:cNvPr id="5" name="Footer Placeholder 4"/>
          <p:cNvSpPr>
            <a:spLocks noGrp="1"/>
          </p:cNvSpPr>
          <p:nvPr>
            <p:ph type="ftr" sz="quarter" idx="11"/>
          </p:nvPr>
        </p:nvSpPr>
        <p:spPr/>
        <p:txBody>
          <a:bodyPr/>
          <a:lstStyle/>
          <a:p>
            <a:r>
              <a:rPr lang="en-US"/>
              <a:t>End-Of-Life Issues</a:t>
            </a:r>
          </a:p>
        </p:txBody>
      </p:sp>
      <p:sp>
        <p:nvSpPr>
          <p:cNvPr id="6" name="Slide Number Placeholder 5"/>
          <p:cNvSpPr>
            <a:spLocks noGrp="1"/>
          </p:cNvSpPr>
          <p:nvPr>
            <p:ph type="sldNum" sz="quarter" idx="12"/>
          </p:nvPr>
        </p:nvSpPr>
        <p:spPr/>
        <p:txBody>
          <a:bodyPr/>
          <a:lstStyle/>
          <a:p>
            <a:fld id="{87DCEE4E-CAC4-45E9-B399-F591923BC4E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14214FB-8BA4-4193-9F64-62A61690EB6B}" type="datetime1">
              <a:rPr lang="en-US" smtClean="0"/>
              <a:t>10/28/2021</a:t>
            </a:fld>
            <a:endParaRPr lang="en-US"/>
          </a:p>
        </p:txBody>
      </p:sp>
      <p:sp>
        <p:nvSpPr>
          <p:cNvPr id="5" name="Footer Placeholder 4"/>
          <p:cNvSpPr>
            <a:spLocks noGrp="1"/>
          </p:cNvSpPr>
          <p:nvPr>
            <p:ph type="ftr" sz="quarter" idx="11"/>
          </p:nvPr>
        </p:nvSpPr>
        <p:spPr/>
        <p:txBody>
          <a:bodyPr/>
          <a:lstStyle/>
          <a:p>
            <a:r>
              <a:rPr lang="en-US"/>
              <a:t>End-Of-Life Issues</a:t>
            </a:r>
          </a:p>
        </p:txBody>
      </p:sp>
      <p:sp>
        <p:nvSpPr>
          <p:cNvPr id="6" name="Slide Number Placeholder 5"/>
          <p:cNvSpPr>
            <a:spLocks noGrp="1"/>
          </p:cNvSpPr>
          <p:nvPr>
            <p:ph type="sldNum" sz="quarter" idx="12"/>
          </p:nvPr>
        </p:nvSpPr>
        <p:spPr/>
        <p:txBody>
          <a:bodyPr/>
          <a:lstStyle/>
          <a:p>
            <a:fld id="{87DCEE4E-CAC4-45E9-B399-F591923BC4E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DDA322A-0010-434B-AB90-5319307F14B4}" type="datetime1">
              <a:rPr lang="en-US" smtClean="0"/>
              <a:t>10/28/2021</a:t>
            </a:fld>
            <a:endParaRPr lang="en-US"/>
          </a:p>
        </p:txBody>
      </p:sp>
      <p:sp>
        <p:nvSpPr>
          <p:cNvPr id="5" name="Footer Placeholder 4"/>
          <p:cNvSpPr>
            <a:spLocks noGrp="1"/>
          </p:cNvSpPr>
          <p:nvPr>
            <p:ph type="ftr" sz="quarter" idx="11"/>
          </p:nvPr>
        </p:nvSpPr>
        <p:spPr/>
        <p:txBody>
          <a:bodyPr/>
          <a:lstStyle/>
          <a:p>
            <a:r>
              <a:rPr lang="en-US"/>
              <a:t>End-Of-Life Issues</a:t>
            </a:r>
          </a:p>
        </p:txBody>
      </p:sp>
      <p:sp>
        <p:nvSpPr>
          <p:cNvPr id="6" name="Slide Number Placeholder 5"/>
          <p:cNvSpPr>
            <a:spLocks noGrp="1"/>
          </p:cNvSpPr>
          <p:nvPr>
            <p:ph type="sldNum" sz="quarter" idx="12"/>
          </p:nvPr>
        </p:nvSpPr>
        <p:spPr/>
        <p:txBody>
          <a:bodyPr/>
          <a:lstStyle/>
          <a:p>
            <a:fld id="{87DCEE4E-CAC4-45E9-B399-F591923BC4E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FF82A0B-B899-4D05-9B77-2B8F1CC859A2}" type="datetime1">
              <a:rPr lang="en-US" smtClean="0"/>
              <a:t>10/28/2021</a:t>
            </a:fld>
            <a:endParaRPr lang="en-US"/>
          </a:p>
        </p:txBody>
      </p:sp>
      <p:sp>
        <p:nvSpPr>
          <p:cNvPr id="6" name="Footer Placeholder 5"/>
          <p:cNvSpPr>
            <a:spLocks noGrp="1"/>
          </p:cNvSpPr>
          <p:nvPr>
            <p:ph type="ftr" sz="quarter" idx="11"/>
          </p:nvPr>
        </p:nvSpPr>
        <p:spPr/>
        <p:txBody>
          <a:bodyPr/>
          <a:lstStyle/>
          <a:p>
            <a:r>
              <a:rPr lang="en-US"/>
              <a:t>End-Of-Life Issues</a:t>
            </a:r>
          </a:p>
        </p:txBody>
      </p:sp>
      <p:sp>
        <p:nvSpPr>
          <p:cNvPr id="7" name="Slide Number Placeholder 6"/>
          <p:cNvSpPr>
            <a:spLocks noGrp="1"/>
          </p:cNvSpPr>
          <p:nvPr>
            <p:ph type="sldNum" sz="quarter" idx="12"/>
          </p:nvPr>
        </p:nvSpPr>
        <p:spPr/>
        <p:txBody>
          <a:bodyPr/>
          <a:lstStyle/>
          <a:p>
            <a:fld id="{87DCEE4E-CAC4-45E9-B399-F591923BC4E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58D64F0-233F-4BEA-8D4D-5A99C112AE4B}" type="datetime1">
              <a:rPr lang="en-US" smtClean="0"/>
              <a:t>10/28/2021</a:t>
            </a:fld>
            <a:endParaRPr lang="en-US"/>
          </a:p>
        </p:txBody>
      </p:sp>
      <p:sp>
        <p:nvSpPr>
          <p:cNvPr id="8" name="Footer Placeholder 7"/>
          <p:cNvSpPr>
            <a:spLocks noGrp="1"/>
          </p:cNvSpPr>
          <p:nvPr>
            <p:ph type="ftr" sz="quarter" idx="11"/>
          </p:nvPr>
        </p:nvSpPr>
        <p:spPr/>
        <p:txBody>
          <a:bodyPr/>
          <a:lstStyle/>
          <a:p>
            <a:r>
              <a:rPr lang="en-US"/>
              <a:t>End-Of-Life Issues</a:t>
            </a:r>
          </a:p>
        </p:txBody>
      </p:sp>
      <p:sp>
        <p:nvSpPr>
          <p:cNvPr id="9" name="Slide Number Placeholder 8"/>
          <p:cNvSpPr>
            <a:spLocks noGrp="1"/>
          </p:cNvSpPr>
          <p:nvPr>
            <p:ph type="sldNum" sz="quarter" idx="12"/>
          </p:nvPr>
        </p:nvSpPr>
        <p:spPr/>
        <p:txBody>
          <a:bodyPr/>
          <a:lstStyle/>
          <a:p>
            <a:fld id="{87DCEE4E-CAC4-45E9-B399-F591923BC4E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399CB2CB-A724-4EDF-AA3A-3DBABF068A0C}" type="datetime1">
              <a:rPr lang="en-US" smtClean="0"/>
              <a:t>10/28/2021</a:t>
            </a:fld>
            <a:endParaRPr lang="en-US"/>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0B3868-4713-448D-A878-3C7934A6AD85}" type="datetime1">
              <a:rPr lang="en-US" smtClean="0"/>
              <a:t>10/28/2021</a:t>
            </a:fld>
            <a:endParaRPr lang="en-US"/>
          </a:p>
        </p:txBody>
      </p:sp>
      <p:sp>
        <p:nvSpPr>
          <p:cNvPr id="3" name="Footer Placeholder 2"/>
          <p:cNvSpPr>
            <a:spLocks noGrp="1"/>
          </p:cNvSpPr>
          <p:nvPr>
            <p:ph type="ftr" sz="quarter" idx="11"/>
          </p:nvPr>
        </p:nvSpPr>
        <p:spPr/>
        <p:txBody>
          <a:bodyPr/>
          <a:lstStyle/>
          <a:p>
            <a:r>
              <a:rPr lang="en-US"/>
              <a:t>End-Of-Life Issues</a:t>
            </a:r>
          </a:p>
        </p:txBody>
      </p:sp>
      <p:sp>
        <p:nvSpPr>
          <p:cNvPr id="4" name="Slide Number Placeholder 3"/>
          <p:cNvSpPr>
            <a:spLocks noGrp="1"/>
          </p:cNvSpPr>
          <p:nvPr>
            <p:ph type="sldNum" sz="quarter" idx="12"/>
          </p:nvPr>
        </p:nvSpPr>
        <p:spPr/>
        <p:txBody>
          <a:bodyPr/>
          <a:lstStyle/>
          <a:p>
            <a:fld id="{87DCEE4E-CAC4-45E9-B399-F591923BC4E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BC68E52-B00B-4B91-9946-BA99AECAA906}" type="datetime1">
              <a:rPr lang="en-US" smtClean="0"/>
              <a:t>10/28/2021</a:t>
            </a:fld>
            <a:endParaRPr lang="en-US"/>
          </a:p>
        </p:txBody>
      </p:sp>
      <p:sp>
        <p:nvSpPr>
          <p:cNvPr id="6" name="Footer Placeholder 5"/>
          <p:cNvSpPr>
            <a:spLocks noGrp="1"/>
          </p:cNvSpPr>
          <p:nvPr>
            <p:ph type="ftr" sz="quarter" idx="11"/>
          </p:nvPr>
        </p:nvSpPr>
        <p:spPr/>
        <p:txBody>
          <a:bodyPr/>
          <a:lstStyle/>
          <a:p>
            <a:r>
              <a:rPr lang="en-US"/>
              <a:t>End-Of-Life Issues</a:t>
            </a:r>
          </a:p>
        </p:txBody>
      </p:sp>
      <p:sp>
        <p:nvSpPr>
          <p:cNvPr id="7" name="Slide Number Placeholder 6"/>
          <p:cNvSpPr>
            <a:spLocks noGrp="1"/>
          </p:cNvSpPr>
          <p:nvPr>
            <p:ph type="sldNum" sz="quarter" idx="12"/>
          </p:nvPr>
        </p:nvSpPr>
        <p:spPr/>
        <p:txBody>
          <a:bodyPr/>
          <a:lstStyle/>
          <a:p>
            <a:fld id="{87DCEE4E-CAC4-45E9-B399-F591923BC4E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06B2C1F-7B4C-4956-8AED-63906BCBA138}" type="datetime1">
              <a:rPr lang="en-US" smtClean="0"/>
              <a:t>10/28/2021</a:t>
            </a:fld>
            <a:endParaRPr lang="en-US"/>
          </a:p>
        </p:txBody>
      </p:sp>
      <p:sp>
        <p:nvSpPr>
          <p:cNvPr id="6" name="Footer Placeholder 5"/>
          <p:cNvSpPr>
            <a:spLocks noGrp="1"/>
          </p:cNvSpPr>
          <p:nvPr>
            <p:ph type="ftr" sz="quarter" idx="11"/>
          </p:nvPr>
        </p:nvSpPr>
        <p:spPr/>
        <p:txBody>
          <a:bodyPr/>
          <a:lstStyle/>
          <a:p>
            <a:r>
              <a:rPr lang="en-US"/>
              <a:t>End-Of-Life Issues</a:t>
            </a:r>
          </a:p>
        </p:txBody>
      </p:sp>
      <p:sp>
        <p:nvSpPr>
          <p:cNvPr id="7" name="Slide Number Placeholder 6"/>
          <p:cNvSpPr>
            <a:spLocks noGrp="1"/>
          </p:cNvSpPr>
          <p:nvPr>
            <p:ph type="sldNum" sz="quarter" idx="12"/>
          </p:nvPr>
        </p:nvSpPr>
        <p:spPr>
          <a:xfrm>
            <a:off x="8077200" y="6356350"/>
            <a:ext cx="609600" cy="365125"/>
          </a:xfrm>
        </p:spPr>
        <p:txBody>
          <a:bodyPr/>
          <a:lstStyle/>
          <a:p>
            <a:fld id="{87DCEE4E-CAC4-45E9-B399-F591923BC4E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2B533C6-30A2-40C3-B47C-D21EB2123F80}" type="datetime1">
              <a:rPr lang="en-US" smtClean="0"/>
              <a:t>10/28/2021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a:t>End-Of-Life Issues</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7DCEE4E-CAC4-45E9-B399-F591923BC4E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905000"/>
            <a:ext cx="7467600" cy="3048000"/>
          </a:xfrm>
        </p:spPr>
        <p:txBody>
          <a:bodyPr>
            <a:normAutofit/>
          </a:bodyPr>
          <a:lstStyle/>
          <a:p>
            <a:pPr algn="r"/>
            <a:r>
              <a:rPr lang="en-US" sz="9600" dirty="0">
                <a:solidFill>
                  <a:schemeClr val="tx1"/>
                </a:solidFill>
              </a:rPr>
              <a:t>END-OF-LIFE</a:t>
            </a:r>
            <a:br>
              <a:rPr lang="en-US" sz="9600" dirty="0">
                <a:solidFill>
                  <a:schemeClr val="tx1"/>
                </a:solidFill>
              </a:rPr>
            </a:br>
            <a:r>
              <a:rPr lang="en-US" sz="4800" dirty="0">
                <a:solidFill>
                  <a:schemeClr val="tx1"/>
                </a:solidFill>
              </a:rPr>
              <a:t>ETHICAL, LEGAL and RISK MANAGEMENT ISSUES</a:t>
            </a:r>
          </a:p>
        </p:txBody>
      </p:sp>
    </p:spTree>
    <p:extLst>
      <p:ext uri="{BB962C8B-B14F-4D97-AF65-F5344CB8AC3E}">
        <p14:creationId xmlns:p14="http://schemas.microsoft.com/office/powerpoint/2010/main" val="1983373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solidFill>
                  <a:schemeClr val="tx1"/>
                </a:solidFill>
              </a:rPr>
              <a:t>Physician Aid-in-Dying</a:t>
            </a:r>
            <a:endParaRPr lang="en-US" sz="6600" dirty="0">
              <a:solidFill>
                <a:schemeClr val="tx1"/>
              </a:solidFill>
            </a:endParaRPr>
          </a:p>
        </p:txBody>
      </p:sp>
      <p:sp>
        <p:nvSpPr>
          <p:cNvPr id="3" name="Content Placeholder 2"/>
          <p:cNvSpPr>
            <a:spLocks noGrp="1"/>
          </p:cNvSpPr>
          <p:nvPr>
            <p:ph idx="1"/>
          </p:nvPr>
        </p:nvSpPr>
        <p:spPr/>
        <p:txBody>
          <a:bodyPr>
            <a:normAutofit/>
          </a:bodyPr>
          <a:lstStyle/>
          <a:p>
            <a:r>
              <a:rPr lang="en-US" sz="2800" dirty="0">
                <a:latin typeface="Times New Roman" panose="02020603050405020304" pitchFamily="18" charset="0"/>
                <a:cs typeface="Times New Roman" panose="02020603050405020304" pitchFamily="18" charset="0"/>
              </a:rPr>
              <a:t>aka, Death with Dignity, Physician-Assisted Suicide or Medical aid in dying</a:t>
            </a:r>
          </a:p>
          <a:p>
            <a:r>
              <a:rPr lang="en-US" sz="2800" dirty="0">
                <a:latin typeface="Times New Roman" panose="02020603050405020304" pitchFamily="18" charset="0"/>
                <a:cs typeface="Times New Roman" panose="02020603050405020304" pitchFamily="18" charset="0"/>
              </a:rPr>
              <a:t>Physician prescribes a lethal dose of medication(s) </a:t>
            </a:r>
          </a:p>
          <a:p>
            <a:r>
              <a:rPr lang="en-US" sz="2800" dirty="0">
                <a:latin typeface="Times New Roman" panose="02020603050405020304" pitchFamily="18" charset="0"/>
                <a:cs typeface="Times New Roman" panose="02020603050405020304" pitchFamily="18" charset="0"/>
              </a:rPr>
              <a:t>The patient can self administer the drug(s)</a:t>
            </a:r>
          </a:p>
          <a:p>
            <a:r>
              <a:rPr lang="en-US" sz="2800" dirty="0">
                <a:latin typeface="Times New Roman" panose="02020603050405020304" pitchFamily="18" charset="0"/>
                <a:cs typeface="Times New Roman" panose="02020603050405020304" pitchFamily="18" charset="0"/>
              </a:rPr>
              <a:t>Legal in (2021) in eleven </a:t>
            </a:r>
            <a:r>
              <a:rPr lang="en-US" sz="2800" b="0" i="0" dirty="0">
                <a:solidFill>
                  <a:srgbClr val="202124"/>
                </a:solidFill>
                <a:effectLst/>
                <a:latin typeface="Times New Roman" panose="02020603050405020304" pitchFamily="18" charset="0"/>
                <a:cs typeface="Times New Roman" panose="02020603050405020304" pitchFamily="18" charset="0"/>
              </a:rPr>
              <a:t>jurisdictions: California, Colorado, District of Columbia, Hawaii, Montana, Maine, New Jersey, New Mexico, Oregon, Vermont, and Washington.</a:t>
            </a:r>
            <a:endParaRPr lang="en-US" sz="28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p:cNvSpPr>
            <a:spLocks noGrp="1" noChangeArrowheads="1"/>
          </p:cNvSpPr>
          <p:nvPr>
            <p:ph type="title"/>
          </p:nvPr>
        </p:nvSpPr>
        <p:spPr/>
        <p:txBody>
          <a:bodyPr>
            <a:normAutofit/>
          </a:bodyPr>
          <a:lstStyle/>
          <a:p>
            <a:pPr eaLnBrk="1" hangingPunct="1"/>
            <a:r>
              <a:rPr lang="en-US" sz="4000" b="1" dirty="0">
                <a:solidFill>
                  <a:schemeClr val="tx1"/>
                </a:solidFill>
              </a:rPr>
              <a:t>‘Terminal Sedation’ and ‘Dual Effect’</a:t>
            </a:r>
          </a:p>
        </p:txBody>
      </p:sp>
      <p:sp>
        <p:nvSpPr>
          <p:cNvPr id="27651" name="Rectangle 3"/>
          <p:cNvSpPr>
            <a:spLocks noGrp="1" noChangeArrowheads="1"/>
          </p:cNvSpPr>
          <p:nvPr>
            <p:ph type="body" idx="1"/>
          </p:nvPr>
        </p:nvSpPr>
        <p:spPr>
          <a:xfrm>
            <a:off x="838200" y="2057400"/>
            <a:ext cx="7693025" cy="4343400"/>
          </a:xfrm>
        </p:spPr>
        <p:txBody>
          <a:bodyPr>
            <a:normAutofit/>
          </a:bodyPr>
          <a:lstStyle/>
          <a:p>
            <a:pPr eaLnBrk="1" hangingPunct="1"/>
            <a:r>
              <a:rPr lang="en-US" sz="3200" dirty="0"/>
              <a:t>In all states, committing or attempting suicide by an individual is </a:t>
            </a:r>
            <a:r>
              <a:rPr lang="en-US" sz="3200" b="1" i="1" dirty="0"/>
              <a:t>not illegal.</a:t>
            </a:r>
          </a:p>
          <a:p>
            <a:pPr eaLnBrk="1" hangingPunct="1"/>
            <a:r>
              <a:rPr lang="en-US" sz="3200" dirty="0"/>
              <a:t>Terminal sedation, hospice or comfort care is legal in all states.</a:t>
            </a:r>
          </a:p>
          <a:p>
            <a:pPr eaLnBrk="1" hangingPunct="1"/>
            <a:r>
              <a:rPr lang="en-US" sz="3200" dirty="0"/>
              <a:t>“</a:t>
            </a:r>
            <a:r>
              <a:rPr lang="en-US" sz="4000" b="1" i="1" dirty="0"/>
              <a:t>Intent</a:t>
            </a:r>
            <a:r>
              <a:rPr lang="en-US" sz="3200" dirty="0"/>
              <a:t>” of treatment is critical: relieve pain and suffering, and NOT murder, manslaughter, or criminal homicide</a:t>
            </a:r>
          </a:p>
        </p:txBody>
      </p:sp>
      <p:sp>
        <p:nvSpPr>
          <p:cNvPr id="2" name="Footer Placeholder 1">
            <a:extLst>
              <a:ext uri="{FF2B5EF4-FFF2-40B4-BE49-F238E27FC236}">
                <a16:creationId xmlns:a16="http://schemas.microsoft.com/office/drawing/2014/main" id="{1A7648D8-5C46-48A7-B042-316D843003CF}"/>
              </a:ext>
            </a:extLst>
          </p:cNvPr>
          <p:cNvSpPr>
            <a:spLocks noGrp="1"/>
          </p:cNvSpPr>
          <p:nvPr>
            <p:ph type="ftr" sz="quarter" idx="11"/>
          </p:nvPr>
        </p:nvSpPr>
        <p:spPr/>
        <p:txBody>
          <a:bodyPr/>
          <a:lstStyle/>
          <a:p>
            <a:r>
              <a:rPr lang="en-US"/>
              <a:t>End-Of-Life Issues</a:t>
            </a:r>
          </a:p>
        </p:txBody>
      </p:sp>
      <p:sp>
        <p:nvSpPr>
          <p:cNvPr id="3" name="Slide Number Placeholder 2">
            <a:extLst>
              <a:ext uri="{FF2B5EF4-FFF2-40B4-BE49-F238E27FC236}">
                <a16:creationId xmlns:a16="http://schemas.microsoft.com/office/drawing/2014/main" id="{75C2EF52-D22A-459D-8753-757A02C8CD24}"/>
              </a:ext>
            </a:extLst>
          </p:cNvPr>
          <p:cNvSpPr>
            <a:spLocks noGrp="1"/>
          </p:cNvSpPr>
          <p:nvPr>
            <p:ph type="sldNum" sz="quarter" idx="12"/>
          </p:nvPr>
        </p:nvSpPr>
        <p:spPr/>
        <p:txBody>
          <a:bodyPr/>
          <a:lstStyle/>
          <a:p>
            <a:fld id="{87DCEE4E-CAC4-45E9-B399-F591923BC4ED}"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solidFill>
                  <a:schemeClr val="tx1"/>
                </a:solidFill>
              </a:rPr>
              <a:t>Euthanasia – ‘Easy Death’</a:t>
            </a:r>
          </a:p>
        </p:txBody>
      </p:sp>
      <p:sp>
        <p:nvSpPr>
          <p:cNvPr id="3" name="Content Placeholder 2"/>
          <p:cNvSpPr>
            <a:spLocks noGrp="1"/>
          </p:cNvSpPr>
          <p:nvPr>
            <p:ph idx="1"/>
          </p:nvPr>
        </p:nvSpPr>
        <p:spPr>
          <a:xfrm>
            <a:off x="1371600" y="2089150"/>
            <a:ext cx="6248400" cy="4267200"/>
          </a:xfrm>
          <a:solidFill>
            <a:schemeClr val="bg1">
              <a:lumMod val="85000"/>
            </a:schemeClr>
          </a:solidFill>
        </p:spPr>
        <p:txBody>
          <a:bodyPr>
            <a:normAutofit lnSpcReduction="10000"/>
          </a:bodyPr>
          <a:lstStyle/>
          <a:p>
            <a:pPr lvl="1"/>
            <a:r>
              <a:rPr lang="en-US" sz="3200" b="1" i="1" dirty="0" err="1">
                <a:solidFill>
                  <a:srgbClr val="C00000"/>
                </a:solidFill>
              </a:rPr>
              <a:t>eu</a:t>
            </a:r>
            <a:r>
              <a:rPr lang="en-US" sz="3200" b="1" i="1" dirty="0"/>
              <a:t> </a:t>
            </a:r>
            <a:r>
              <a:rPr lang="en-US" sz="3200" dirty="0"/>
              <a:t>means </a:t>
            </a:r>
            <a:r>
              <a:rPr lang="en-US" sz="3200" dirty="0">
                <a:solidFill>
                  <a:srgbClr val="C00000"/>
                </a:solidFill>
              </a:rPr>
              <a:t>‘</a:t>
            </a:r>
            <a:r>
              <a:rPr lang="en-US" sz="3200" b="1" i="1" dirty="0">
                <a:solidFill>
                  <a:srgbClr val="C00000"/>
                </a:solidFill>
              </a:rPr>
              <a:t>well</a:t>
            </a:r>
            <a:r>
              <a:rPr lang="en-US" sz="3200" dirty="0">
                <a:solidFill>
                  <a:srgbClr val="C00000"/>
                </a:solidFill>
              </a:rPr>
              <a:t>’ </a:t>
            </a:r>
            <a:r>
              <a:rPr lang="en-US" sz="3200" b="1" dirty="0">
                <a:solidFill>
                  <a:srgbClr val="C00000"/>
                </a:solidFill>
              </a:rPr>
              <a:t>or easy</a:t>
            </a:r>
          </a:p>
          <a:p>
            <a:pPr lvl="1"/>
            <a:r>
              <a:rPr lang="en-US" sz="3200" b="1" i="1" dirty="0" err="1">
                <a:solidFill>
                  <a:srgbClr val="C00000"/>
                </a:solidFill>
                <a:effectLst/>
                <a:latin typeface="Times New Roman" panose="02020603050405020304" pitchFamily="18" charset="0"/>
                <a:ea typeface="Calibri" panose="020F0502020204030204" pitchFamily="34" charset="0"/>
              </a:rPr>
              <a:t>thanatos</a:t>
            </a:r>
            <a:r>
              <a:rPr lang="en-US" sz="3200" dirty="0">
                <a:solidFill>
                  <a:srgbClr val="222222"/>
                </a:solidFill>
                <a:effectLst/>
                <a:latin typeface="Times New Roman" panose="02020603050405020304" pitchFamily="18" charset="0"/>
                <a:ea typeface="Calibri" panose="020F0502020204030204" pitchFamily="34" charset="0"/>
              </a:rPr>
              <a:t> means </a:t>
            </a:r>
            <a:r>
              <a:rPr lang="en-US" sz="3200" b="1" dirty="0">
                <a:solidFill>
                  <a:srgbClr val="C00000"/>
                </a:solidFill>
                <a:effectLst/>
                <a:latin typeface="Times New Roman" panose="02020603050405020304" pitchFamily="18" charset="0"/>
                <a:ea typeface="Calibri" panose="020F0502020204030204" pitchFamily="34" charset="0"/>
              </a:rPr>
              <a:t>‘</a:t>
            </a:r>
            <a:r>
              <a:rPr lang="en-US" sz="3200" b="1" i="1" dirty="0">
                <a:solidFill>
                  <a:srgbClr val="C00000"/>
                </a:solidFill>
                <a:effectLst/>
                <a:latin typeface="Times New Roman" panose="02020603050405020304" pitchFamily="18" charset="0"/>
                <a:ea typeface="Calibri" panose="020F0502020204030204" pitchFamily="34" charset="0"/>
              </a:rPr>
              <a:t>death</a:t>
            </a:r>
            <a:r>
              <a:rPr lang="en-US" sz="3200" b="1" dirty="0">
                <a:solidFill>
                  <a:srgbClr val="C00000"/>
                </a:solidFill>
                <a:effectLst/>
                <a:latin typeface="Times New Roman" panose="02020603050405020304" pitchFamily="18" charset="0"/>
                <a:ea typeface="Calibri" panose="020F0502020204030204" pitchFamily="34" charset="0"/>
              </a:rPr>
              <a:t>’ </a:t>
            </a:r>
            <a:br>
              <a:rPr lang="en-US" sz="3200" dirty="0">
                <a:solidFill>
                  <a:srgbClr val="222222"/>
                </a:solidFill>
                <a:effectLst/>
                <a:latin typeface="Times New Roman" panose="02020603050405020304" pitchFamily="18" charset="0"/>
                <a:ea typeface="Calibri" panose="020F0502020204030204" pitchFamily="34" charset="0"/>
              </a:rPr>
            </a:br>
            <a:endParaRPr lang="en-US" sz="3200" b="1" i="1" dirty="0"/>
          </a:p>
          <a:p>
            <a:pPr marL="365760" lvl="1" indent="0">
              <a:buNone/>
            </a:pPr>
            <a:r>
              <a:rPr lang="en-US" sz="3200" b="1" dirty="0"/>
              <a:t>Types of </a:t>
            </a:r>
            <a:r>
              <a:rPr lang="en-US" sz="3200" b="1" dirty="0">
                <a:solidFill>
                  <a:srgbClr val="FF0000"/>
                </a:solidFill>
              </a:rPr>
              <a:t>EUTHANASIA:</a:t>
            </a:r>
          </a:p>
          <a:p>
            <a:pPr marL="1657350" lvl="3" indent="-742950">
              <a:buFont typeface="+mj-lt"/>
              <a:buAutoNum type="arabicPeriod"/>
            </a:pPr>
            <a:r>
              <a:rPr lang="en-US" sz="3200" b="1" dirty="0">
                <a:solidFill>
                  <a:srgbClr val="FF0000"/>
                </a:solidFill>
              </a:rPr>
              <a:t>A</a:t>
            </a:r>
            <a:r>
              <a:rPr lang="en-US" sz="3200" dirty="0"/>
              <a:t>ctive </a:t>
            </a:r>
          </a:p>
          <a:p>
            <a:pPr marL="1657350" lvl="3" indent="-742950">
              <a:buFont typeface="+mj-lt"/>
              <a:buAutoNum type="arabicPeriod"/>
            </a:pPr>
            <a:r>
              <a:rPr lang="en-US" sz="3200" b="1" dirty="0">
                <a:solidFill>
                  <a:srgbClr val="FF0000"/>
                </a:solidFill>
              </a:rPr>
              <a:t>P</a:t>
            </a:r>
            <a:r>
              <a:rPr lang="en-US" sz="3200" dirty="0"/>
              <a:t>assive</a:t>
            </a:r>
          </a:p>
          <a:p>
            <a:pPr marL="1657350" lvl="3" indent="-742950">
              <a:buFont typeface="+mj-lt"/>
              <a:buAutoNum type="arabicPeriod"/>
            </a:pPr>
            <a:r>
              <a:rPr lang="en-US" sz="3200" b="1" dirty="0">
                <a:solidFill>
                  <a:srgbClr val="FF0000"/>
                </a:solidFill>
              </a:rPr>
              <a:t>M</a:t>
            </a:r>
            <a:r>
              <a:rPr lang="en-US" sz="3200" dirty="0"/>
              <a:t>edical </a:t>
            </a:r>
          </a:p>
          <a:p>
            <a:pPr marL="1657350" lvl="3" indent="-742950">
              <a:buFont typeface="+mj-lt"/>
              <a:buAutoNum type="arabicPeriod"/>
            </a:pPr>
            <a:r>
              <a:rPr lang="en-US" sz="3200" b="1" dirty="0">
                <a:solidFill>
                  <a:srgbClr val="FF0000"/>
                </a:solidFill>
              </a:rPr>
              <a:t>S</a:t>
            </a:r>
            <a:r>
              <a:rPr lang="en-US" sz="3200" dirty="0"/>
              <a:t>t</a:t>
            </a:r>
            <a:r>
              <a:rPr lang="en-US" sz="2700" dirty="0"/>
              <a:t>atutory</a:t>
            </a:r>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p:txBody>
          <a:bodyPr>
            <a:normAutofit fontScale="90000"/>
          </a:bodyPr>
          <a:lstStyle/>
          <a:p>
            <a:pPr eaLnBrk="1" hangingPunct="1"/>
            <a:r>
              <a:rPr lang="en-US" b="1" dirty="0">
                <a:solidFill>
                  <a:schemeClr val="tx1"/>
                </a:solidFill>
              </a:rPr>
              <a:t>1. Active Euthanasia/Mercy Killing</a:t>
            </a:r>
          </a:p>
        </p:txBody>
      </p:sp>
      <p:sp>
        <p:nvSpPr>
          <p:cNvPr id="17411" name="Rectangle 3"/>
          <p:cNvSpPr>
            <a:spLocks noGrp="1" noChangeArrowheads="1"/>
          </p:cNvSpPr>
          <p:nvPr>
            <p:ph type="body" idx="1"/>
          </p:nvPr>
        </p:nvSpPr>
        <p:spPr>
          <a:xfrm>
            <a:off x="990600" y="2133600"/>
            <a:ext cx="7239000" cy="4191000"/>
          </a:xfrm>
        </p:spPr>
        <p:txBody>
          <a:bodyPr>
            <a:normAutofit/>
          </a:bodyPr>
          <a:lstStyle/>
          <a:p>
            <a:pPr eaLnBrk="1" hangingPunct="1"/>
            <a:r>
              <a:rPr lang="en-US" sz="3200" dirty="0"/>
              <a:t>Illegal in all States in Humans - Murder</a:t>
            </a:r>
          </a:p>
          <a:p>
            <a:r>
              <a:rPr lang="en-US" sz="3200" dirty="0"/>
              <a:t>No matter how well intentioned for severe pain and suffering.</a:t>
            </a:r>
          </a:p>
          <a:p>
            <a:pPr eaLnBrk="1" hangingPunct="1"/>
            <a:r>
              <a:rPr lang="en-US" sz="3200" dirty="0"/>
              <a:t>Accepted in Animals</a:t>
            </a:r>
          </a:p>
          <a:p>
            <a:pPr eaLnBrk="1" hangingPunct="1"/>
            <a:r>
              <a:rPr lang="en-US" sz="3200" dirty="0"/>
              <a:t>Suicide is not considered illegal in U.S.</a:t>
            </a:r>
          </a:p>
        </p:txBody>
      </p:sp>
      <p:sp>
        <p:nvSpPr>
          <p:cNvPr id="2" name="Footer Placeholder 1">
            <a:extLst>
              <a:ext uri="{FF2B5EF4-FFF2-40B4-BE49-F238E27FC236}">
                <a16:creationId xmlns:a16="http://schemas.microsoft.com/office/drawing/2014/main" id="{416F3575-E13E-49A2-8504-53879D7AC089}"/>
              </a:ext>
            </a:extLst>
          </p:cNvPr>
          <p:cNvSpPr>
            <a:spLocks noGrp="1"/>
          </p:cNvSpPr>
          <p:nvPr>
            <p:ph type="ftr" sz="quarter" idx="11"/>
          </p:nvPr>
        </p:nvSpPr>
        <p:spPr/>
        <p:txBody>
          <a:bodyPr/>
          <a:lstStyle/>
          <a:p>
            <a:r>
              <a:rPr lang="en-US"/>
              <a:t>End-Of-Life Issues</a:t>
            </a:r>
          </a:p>
        </p:txBody>
      </p:sp>
      <p:sp>
        <p:nvSpPr>
          <p:cNvPr id="3" name="Slide Number Placeholder 2">
            <a:extLst>
              <a:ext uri="{FF2B5EF4-FFF2-40B4-BE49-F238E27FC236}">
                <a16:creationId xmlns:a16="http://schemas.microsoft.com/office/drawing/2014/main" id="{11C0A185-6F91-4AEB-8894-B558C6E890B5}"/>
              </a:ext>
            </a:extLst>
          </p:cNvPr>
          <p:cNvSpPr>
            <a:spLocks noGrp="1"/>
          </p:cNvSpPr>
          <p:nvPr>
            <p:ph type="sldNum" sz="quarter" idx="12"/>
          </p:nvPr>
        </p:nvSpPr>
        <p:spPr/>
        <p:txBody>
          <a:bodyPr/>
          <a:lstStyle/>
          <a:p>
            <a:fld id="{87DCEE4E-CAC4-45E9-B399-F591923BC4ED}"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noChangeArrowheads="1"/>
          </p:cNvSpPr>
          <p:nvPr>
            <p:ph type="title"/>
          </p:nvPr>
        </p:nvSpPr>
        <p:spPr/>
        <p:txBody>
          <a:bodyPr>
            <a:normAutofit/>
          </a:bodyPr>
          <a:lstStyle/>
          <a:p>
            <a:pPr eaLnBrk="1" hangingPunct="1"/>
            <a:r>
              <a:rPr lang="en-US" sz="6600" b="1" dirty="0">
                <a:solidFill>
                  <a:schemeClr val="tx1"/>
                </a:solidFill>
              </a:rPr>
              <a:t>2. Passive Euthanasia</a:t>
            </a:r>
          </a:p>
        </p:txBody>
      </p:sp>
      <p:sp>
        <p:nvSpPr>
          <p:cNvPr id="18435" name="Rectangle 3"/>
          <p:cNvSpPr>
            <a:spLocks noGrp="1" noChangeArrowheads="1"/>
          </p:cNvSpPr>
          <p:nvPr>
            <p:ph type="body" idx="1"/>
          </p:nvPr>
        </p:nvSpPr>
        <p:spPr/>
        <p:txBody>
          <a:bodyPr>
            <a:noAutofit/>
          </a:bodyPr>
          <a:lstStyle/>
          <a:p>
            <a:pPr eaLnBrk="1" hangingPunct="1"/>
            <a:r>
              <a:rPr lang="en-US" sz="3200" dirty="0"/>
              <a:t>Legal in ALL States.</a:t>
            </a:r>
          </a:p>
          <a:p>
            <a:pPr eaLnBrk="1" hangingPunct="1"/>
            <a:r>
              <a:rPr lang="en-US" sz="3200" dirty="0"/>
              <a:t>Permits “Natural Death”</a:t>
            </a:r>
          </a:p>
          <a:p>
            <a:pPr eaLnBrk="1" hangingPunct="1"/>
            <a:r>
              <a:rPr lang="en-US" sz="3200" dirty="0"/>
              <a:t>Based on concept of “Self-Determination” &amp; principle of  “Autonomy”</a:t>
            </a:r>
          </a:p>
          <a:p>
            <a:pPr eaLnBrk="1" hangingPunct="1"/>
            <a:r>
              <a:rPr lang="en-US" sz="3200" dirty="0"/>
              <a:t>COMPETENT ADULTS</a:t>
            </a:r>
          </a:p>
          <a:p>
            <a:pPr eaLnBrk="1" hangingPunct="1"/>
            <a:r>
              <a:rPr lang="en-US" sz="3200" dirty="0"/>
              <a:t>Right to Refuse Treatment</a:t>
            </a:r>
          </a:p>
          <a:p>
            <a:pPr eaLnBrk="1" hangingPunct="1"/>
            <a:r>
              <a:rPr lang="en-US" sz="3200" dirty="0"/>
              <a:t>Using Advance Directives (Living Will).</a:t>
            </a:r>
          </a:p>
        </p:txBody>
      </p:sp>
      <p:sp>
        <p:nvSpPr>
          <p:cNvPr id="2" name="Footer Placeholder 1">
            <a:extLst>
              <a:ext uri="{FF2B5EF4-FFF2-40B4-BE49-F238E27FC236}">
                <a16:creationId xmlns:a16="http://schemas.microsoft.com/office/drawing/2014/main" id="{F827521F-550A-47B9-A2E4-4267764DC77F}"/>
              </a:ext>
            </a:extLst>
          </p:cNvPr>
          <p:cNvSpPr>
            <a:spLocks noGrp="1"/>
          </p:cNvSpPr>
          <p:nvPr>
            <p:ph type="ftr" sz="quarter" idx="11"/>
          </p:nvPr>
        </p:nvSpPr>
        <p:spPr/>
        <p:txBody>
          <a:bodyPr/>
          <a:lstStyle/>
          <a:p>
            <a:r>
              <a:rPr lang="en-US"/>
              <a:t>End-Of-Life Issues</a:t>
            </a:r>
          </a:p>
        </p:txBody>
      </p:sp>
      <p:sp>
        <p:nvSpPr>
          <p:cNvPr id="3" name="Slide Number Placeholder 2">
            <a:extLst>
              <a:ext uri="{FF2B5EF4-FFF2-40B4-BE49-F238E27FC236}">
                <a16:creationId xmlns:a16="http://schemas.microsoft.com/office/drawing/2014/main" id="{39AEECAE-D9C0-404B-8586-D0C8B197358F}"/>
              </a:ext>
            </a:extLst>
          </p:cNvPr>
          <p:cNvSpPr>
            <a:spLocks noGrp="1"/>
          </p:cNvSpPr>
          <p:nvPr>
            <p:ph type="sldNum" sz="quarter" idx="12"/>
          </p:nvPr>
        </p:nvSpPr>
        <p:spPr/>
        <p:txBody>
          <a:bodyPr/>
          <a:lstStyle/>
          <a:p>
            <a:fld id="{87DCEE4E-CAC4-45E9-B399-F591923BC4ED}"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normAutofit/>
          </a:bodyPr>
          <a:lstStyle/>
          <a:p>
            <a:pPr eaLnBrk="1" hangingPunct="1"/>
            <a:r>
              <a:rPr lang="en-US" b="1" dirty="0">
                <a:solidFill>
                  <a:schemeClr val="tx1"/>
                </a:solidFill>
              </a:rPr>
              <a:t>3. Medical Euthanasia</a:t>
            </a:r>
          </a:p>
        </p:txBody>
      </p:sp>
      <p:sp>
        <p:nvSpPr>
          <p:cNvPr id="19459" name="Rectangle 3"/>
          <p:cNvSpPr>
            <a:spLocks noGrp="1" noChangeArrowheads="1"/>
          </p:cNvSpPr>
          <p:nvPr>
            <p:ph type="body" idx="1"/>
          </p:nvPr>
        </p:nvSpPr>
        <p:spPr/>
        <p:txBody>
          <a:bodyPr>
            <a:normAutofit/>
          </a:bodyPr>
          <a:lstStyle/>
          <a:p>
            <a:pPr eaLnBrk="1" hangingPunct="1">
              <a:lnSpc>
                <a:spcPct val="90000"/>
              </a:lnSpc>
            </a:pPr>
            <a:r>
              <a:rPr lang="en-US" sz="3200" dirty="0"/>
              <a:t>“Dual Effect” Doctrine, legal in the U.S.</a:t>
            </a:r>
          </a:p>
          <a:p>
            <a:pPr eaLnBrk="1" hangingPunct="1">
              <a:lnSpc>
                <a:spcPct val="90000"/>
              </a:lnSpc>
            </a:pPr>
            <a:r>
              <a:rPr lang="en-US" sz="3200" dirty="0"/>
              <a:t>“Lethal Dosing” or “Terminal Sedation”.</a:t>
            </a:r>
          </a:p>
          <a:p>
            <a:pPr eaLnBrk="1" hangingPunct="1">
              <a:lnSpc>
                <a:spcPct val="90000"/>
              </a:lnSpc>
            </a:pPr>
            <a:r>
              <a:rPr lang="en-US" sz="3200" dirty="0"/>
              <a:t>COMPETENT ADULT</a:t>
            </a:r>
          </a:p>
          <a:p>
            <a:pPr eaLnBrk="1" hangingPunct="1">
              <a:lnSpc>
                <a:spcPct val="90000"/>
              </a:lnSpc>
            </a:pPr>
            <a:r>
              <a:rPr lang="en-US" sz="3200" dirty="0"/>
              <a:t>Terminal - &lt; 6 months to live.</a:t>
            </a:r>
          </a:p>
          <a:p>
            <a:pPr eaLnBrk="1" hangingPunct="1">
              <a:lnSpc>
                <a:spcPct val="90000"/>
              </a:lnSpc>
            </a:pPr>
            <a:r>
              <a:rPr lang="en-US" sz="3200" dirty="0"/>
              <a:t>INTENT:  Relieve pain &amp; suffering of an agonizing terminal illness .</a:t>
            </a:r>
          </a:p>
          <a:p>
            <a:pPr eaLnBrk="1" hangingPunct="1">
              <a:lnSpc>
                <a:spcPct val="90000"/>
              </a:lnSpc>
            </a:pPr>
            <a:r>
              <a:rPr lang="en-US" sz="3200" dirty="0"/>
              <a:t>Different from Physician Assisted Suicide</a:t>
            </a:r>
          </a:p>
        </p:txBody>
      </p:sp>
      <p:sp>
        <p:nvSpPr>
          <p:cNvPr id="2" name="Footer Placeholder 1">
            <a:extLst>
              <a:ext uri="{FF2B5EF4-FFF2-40B4-BE49-F238E27FC236}">
                <a16:creationId xmlns:a16="http://schemas.microsoft.com/office/drawing/2014/main" id="{ACDB9320-6A9B-4E43-B063-DC1A674751D1}"/>
              </a:ext>
            </a:extLst>
          </p:cNvPr>
          <p:cNvSpPr>
            <a:spLocks noGrp="1"/>
          </p:cNvSpPr>
          <p:nvPr>
            <p:ph type="ftr" sz="quarter" idx="11"/>
          </p:nvPr>
        </p:nvSpPr>
        <p:spPr/>
        <p:txBody>
          <a:bodyPr/>
          <a:lstStyle/>
          <a:p>
            <a:r>
              <a:rPr lang="en-US"/>
              <a:t>End-Of-Life Issues</a:t>
            </a:r>
          </a:p>
        </p:txBody>
      </p:sp>
      <p:sp>
        <p:nvSpPr>
          <p:cNvPr id="3" name="Slide Number Placeholder 2">
            <a:extLst>
              <a:ext uri="{FF2B5EF4-FFF2-40B4-BE49-F238E27FC236}">
                <a16:creationId xmlns:a16="http://schemas.microsoft.com/office/drawing/2014/main" id="{FF255F08-88FB-4818-8281-C4AB738702DE}"/>
              </a:ext>
            </a:extLst>
          </p:cNvPr>
          <p:cNvSpPr>
            <a:spLocks noGrp="1"/>
          </p:cNvSpPr>
          <p:nvPr>
            <p:ph type="sldNum" sz="quarter" idx="12"/>
          </p:nvPr>
        </p:nvSpPr>
        <p:spPr/>
        <p:txBody>
          <a:bodyPr/>
          <a:lstStyle/>
          <a:p>
            <a:fld id="{87DCEE4E-CAC4-45E9-B399-F591923BC4ED}"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p:txBody>
          <a:bodyPr>
            <a:normAutofit/>
          </a:bodyPr>
          <a:lstStyle/>
          <a:p>
            <a:pPr eaLnBrk="1" hangingPunct="1"/>
            <a:r>
              <a:rPr lang="en-US" sz="6600" b="1" dirty="0">
                <a:solidFill>
                  <a:schemeClr val="tx1"/>
                </a:solidFill>
              </a:rPr>
              <a:t>4. Statutory Euthanasia</a:t>
            </a:r>
          </a:p>
        </p:txBody>
      </p:sp>
      <p:sp>
        <p:nvSpPr>
          <p:cNvPr id="20483" name="Rectangle 3"/>
          <p:cNvSpPr>
            <a:spLocks noGrp="1" noChangeArrowheads="1"/>
          </p:cNvSpPr>
          <p:nvPr>
            <p:ph type="body" idx="1"/>
          </p:nvPr>
        </p:nvSpPr>
        <p:spPr/>
        <p:txBody>
          <a:bodyPr>
            <a:noAutofit/>
          </a:bodyPr>
          <a:lstStyle/>
          <a:p>
            <a:pPr eaLnBrk="1" hangingPunct="1"/>
            <a:r>
              <a:rPr lang="en-US" sz="3200" dirty="0"/>
              <a:t>PAS – Physician Assisted Suicide</a:t>
            </a:r>
          </a:p>
          <a:p>
            <a:pPr eaLnBrk="1" hangingPunct="1"/>
            <a:r>
              <a:rPr lang="en-US" sz="3200" dirty="0"/>
              <a:t>Permitted by statute only some states</a:t>
            </a:r>
          </a:p>
          <a:p>
            <a:pPr eaLnBrk="1" hangingPunct="1"/>
            <a:r>
              <a:rPr lang="en-US" sz="3200" dirty="0"/>
              <a:t>Terminally ill – 6 months to live</a:t>
            </a:r>
          </a:p>
          <a:p>
            <a:pPr eaLnBrk="1" hangingPunct="1"/>
            <a:r>
              <a:rPr lang="en-US" sz="3200" dirty="0"/>
              <a:t>Purpose: Preventive (Avoid pain &amp; suffering)</a:t>
            </a:r>
          </a:p>
          <a:p>
            <a:pPr eaLnBrk="1" hangingPunct="1"/>
            <a:r>
              <a:rPr lang="en-US" sz="3200" dirty="0"/>
              <a:t>Physician prescribes medications &amp; gives instructions (process very strictly scrutinized)</a:t>
            </a:r>
          </a:p>
          <a:p>
            <a:pPr eaLnBrk="1" hangingPunct="1"/>
            <a:r>
              <a:rPr lang="en-US" sz="3200" dirty="0"/>
              <a:t>Patient takes the medications.</a:t>
            </a:r>
          </a:p>
        </p:txBody>
      </p:sp>
      <p:sp>
        <p:nvSpPr>
          <p:cNvPr id="2" name="Footer Placeholder 1">
            <a:extLst>
              <a:ext uri="{FF2B5EF4-FFF2-40B4-BE49-F238E27FC236}">
                <a16:creationId xmlns:a16="http://schemas.microsoft.com/office/drawing/2014/main" id="{661E7889-D6F7-4D5F-9B1C-0BC15052EF3D}"/>
              </a:ext>
            </a:extLst>
          </p:cNvPr>
          <p:cNvSpPr>
            <a:spLocks noGrp="1"/>
          </p:cNvSpPr>
          <p:nvPr>
            <p:ph type="ftr" sz="quarter" idx="11"/>
          </p:nvPr>
        </p:nvSpPr>
        <p:spPr/>
        <p:txBody>
          <a:bodyPr/>
          <a:lstStyle/>
          <a:p>
            <a:r>
              <a:rPr lang="en-US"/>
              <a:t>End-Of-Life Issues</a:t>
            </a:r>
          </a:p>
        </p:txBody>
      </p:sp>
      <p:sp>
        <p:nvSpPr>
          <p:cNvPr id="3" name="Slide Number Placeholder 2">
            <a:extLst>
              <a:ext uri="{FF2B5EF4-FFF2-40B4-BE49-F238E27FC236}">
                <a16:creationId xmlns:a16="http://schemas.microsoft.com/office/drawing/2014/main" id="{262F6537-74A9-427F-97DF-BC2F49E8464E}"/>
              </a:ext>
            </a:extLst>
          </p:cNvPr>
          <p:cNvSpPr>
            <a:spLocks noGrp="1"/>
          </p:cNvSpPr>
          <p:nvPr>
            <p:ph type="sldNum" sz="quarter" idx="12"/>
          </p:nvPr>
        </p:nvSpPr>
        <p:spPr/>
        <p:txBody>
          <a:bodyPr/>
          <a:lstStyle/>
          <a:p>
            <a:fld id="{87DCEE4E-CAC4-45E9-B399-F591923BC4ED}"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p:cNvSpPr>
            <a:spLocks noGrp="1" noChangeArrowheads="1"/>
          </p:cNvSpPr>
          <p:nvPr>
            <p:ph type="title"/>
          </p:nvPr>
        </p:nvSpPr>
        <p:spPr/>
        <p:txBody>
          <a:bodyPr/>
          <a:lstStyle/>
          <a:p>
            <a:pPr eaLnBrk="1" hangingPunct="1"/>
            <a:r>
              <a:rPr lang="en-US" b="1" dirty="0">
                <a:solidFill>
                  <a:schemeClr val="tx1"/>
                </a:solidFill>
              </a:rPr>
              <a:t>Physician-aided death (PAD)</a:t>
            </a:r>
          </a:p>
        </p:txBody>
      </p:sp>
      <p:sp>
        <p:nvSpPr>
          <p:cNvPr id="26627" name="Rectangle 3"/>
          <p:cNvSpPr>
            <a:spLocks noGrp="1" noChangeArrowheads="1"/>
          </p:cNvSpPr>
          <p:nvPr>
            <p:ph type="body" idx="1"/>
          </p:nvPr>
        </p:nvSpPr>
        <p:spPr>
          <a:xfrm>
            <a:off x="457200" y="2209800"/>
            <a:ext cx="8229600" cy="4114800"/>
          </a:xfrm>
        </p:spPr>
        <p:txBody>
          <a:bodyPr>
            <a:normAutofit/>
          </a:bodyPr>
          <a:lstStyle/>
          <a:p>
            <a:pPr eaLnBrk="1" hangingPunct="1"/>
            <a:r>
              <a:rPr lang="en-US" sz="3600" dirty="0"/>
              <a:t>Compassionate aid and comfort care</a:t>
            </a:r>
          </a:p>
          <a:p>
            <a:pPr eaLnBrk="1" hangingPunct="1"/>
            <a:r>
              <a:rPr lang="en-US" sz="3600" dirty="0"/>
              <a:t>Treatment &amp; non-treatment measures:</a:t>
            </a:r>
          </a:p>
          <a:p>
            <a:pPr lvl="1"/>
            <a:r>
              <a:rPr lang="en-US" sz="3400" dirty="0"/>
              <a:t>Letting the patient die</a:t>
            </a:r>
          </a:p>
          <a:p>
            <a:pPr lvl="1"/>
            <a:r>
              <a:rPr lang="en-US" sz="3400" dirty="0"/>
              <a:t>“Terminal Sedation”</a:t>
            </a:r>
          </a:p>
          <a:p>
            <a:pPr lvl="1"/>
            <a:r>
              <a:rPr lang="en-US" sz="3400" dirty="0"/>
              <a:t>“Dual effect”</a:t>
            </a:r>
          </a:p>
          <a:p>
            <a:pPr lvl="1"/>
            <a:r>
              <a:rPr lang="en-US" sz="3400" dirty="0"/>
              <a:t>PAS/Statutory</a:t>
            </a:r>
          </a:p>
        </p:txBody>
      </p:sp>
      <p:sp>
        <p:nvSpPr>
          <p:cNvPr id="2" name="Footer Placeholder 1">
            <a:extLst>
              <a:ext uri="{FF2B5EF4-FFF2-40B4-BE49-F238E27FC236}">
                <a16:creationId xmlns:a16="http://schemas.microsoft.com/office/drawing/2014/main" id="{847511B2-3868-495D-97A2-4124EFA80E79}"/>
              </a:ext>
            </a:extLst>
          </p:cNvPr>
          <p:cNvSpPr>
            <a:spLocks noGrp="1"/>
          </p:cNvSpPr>
          <p:nvPr>
            <p:ph type="ftr" sz="quarter" idx="11"/>
          </p:nvPr>
        </p:nvSpPr>
        <p:spPr/>
        <p:txBody>
          <a:bodyPr/>
          <a:lstStyle/>
          <a:p>
            <a:r>
              <a:rPr lang="en-US"/>
              <a:t>End-Of-Life Issues</a:t>
            </a:r>
          </a:p>
        </p:txBody>
      </p:sp>
      <p:sp>
        <p:nvSpPr>
          <p:cNvPr id="3" name="Slide Number Placeholder 2">
            <a:extLst>
              <a:ext uri="{FF2B5EF4-FFF2-40B4-BE49-F238E27FC236}">
                <a16:creationId xmlns:a16="http://schemas.microsoft.com/office/drawing/2014/main" id="{8147A589-901B-4C38-B74F-E11CEDACB479}"/>
              </a:ext>
            </a:extLst>
          </p:cNvPr>
          <p:cNvSpPr>
            <a:spLocks noGrp="1"/>
          </p:cNvSpPr>
          <p:nvPr>
            <p:ph type="sldNum" sz="quarter" idx="12"/>
          </p:nvPr>
        </p:nvSpPr>
        <p:spPr/>
        <p:txBody>
          <a:bodyPr/>
          <a:lstStyle/>
          <a:p>
            <a:fld id="{87DCEE4E-CAC4-45E9-B399-F591923BC4ED}"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4572000" cy="5257800"/>
          </a:xfrm>
        </p:spPr>
        <p:txBody>
          <a:bodyPr>
            <a:normAutofit/>
          </a:bodyPr>
          <a:lstStyle/>
          <a:p>
            <a:r>
              <a:rPr lang="en-US" sz="3200" dirty="0"/>
              <a:t>1980- National Conference of Commissioners on Uniform State Laws drafted UDDA and was adopted by most states.</a:t>
            </a:r>
          </a:p>
          <a:p>
            <a:r>
              <a:rPr lang="en-US" sz="3200" dirty="0"/>
              <a:t>1981 – UDDA (Uniform Determination of Death Act).</a:t>
            </a:r>
          </a:p>
        </p:txBody>
      </p:sp>
      <p:sp>
        <p:nvSpPr>
          <p:cNvPr id="4" name="Footer Placeholder 3"/>
          <p:cNvSpPr>
            <a:spLocks noGrp="1"/>
          </p:cNvSpPr>
          <p:nvPr>
            <p:ph type="ftr" sz="quarter" idx="11"/>
          </p:nvPr>
        </p:nvSpPr>
        <p:spPr/>
        <p:txBody>
          <a:bodyPr/>
          <a:lstStyle/>
          <a:p>
            <a:r>
              <a:rPr lang="en-US"/>
              <a:t>End-Of-Life Issues</a:t>
            </a:r>
            <a:endParaRPr lang="en-US" dirty="0"/>
          </a:p>
        </p:txBody>
      </p:sp>
      <p:sp>
        <p:nvSpPr>
          <p:cNvPr id="5" name="Slide Number Placeholder 4"/>
          <p:cNvSpPr>
            <a:spLocks noGrp="1"/>
          </p:cNvSpPr>
          <p:nvPr>
            <p:ph type="sldNum" sz="quarter" idx="12"/>
          </p:nvPr>
        </p:nvSpPr>
        <p:spPr/>
        <p:txBody>
          <a:bodyPr/>
          <a:lstStyle/>
          <a:p>
            <a:fld id="{87DCEE4E-CAC4-45E9-B399-F591923BC4ED}" type="slidenum">
              <a:rPr lang="en-US" smtClean="0"/>
              <a:pPr/>
              <a:t>18</a:t>
            </a:fld>
            <a:endParaRPr lang="en-US"/>
          </a:p>
        </p:txBody>
      </p:sp>
      <p:pic>
        <p:nvPicPr>
          <p:cNvPr id="1026" name="Picture 2"/>
          <p:cNvPicPr>
            <a:picLocks noChangeAspect="1" noChangeArrowheads="1"/>
          </p:cNvPicPr>
          <p:nvPr/>
        </p:nvPicPr>
        <p:blipFill>
          <a:blip r:embed="rId3" cstate="print"/>
          <a:srcRect/>
          <a:stretch>
            <a:fillRect/>
          </a:stretch>
        </p:blipFill>
        <p:spPr bwMode="auto">
          <a:xfrm>
            <a:off x="4800600" y="729917"/>
            <a:ext cx="3962400" cy="5747083"/>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t>An individual is determined dead if he/she has sustained either: </a:t>
            </a:r>
          </a:p>
          <a:p>
            <a:pPr lvl="1">
              <a:buNone/>
            </a:pPr>
            <a:r>
              <a:rPr lang="en-US" sz="3000" dirty="0"/>
              <a:t>1.</a:t>
            </a:r>
            <a:r>
              <a:rPr lang="en-US" sz="3000" b="1" i="1" dirty="0"/>
              <a:t>Irreversible cessation of circulatory and respiratory functions</a:t>
            </a:r>
            <a:r>
              <a:rPr lang="en-US" sz="3000" dirty="0"/>
              <a:t>, or </a:t>
            </a:r>
          </a:p>
          <a:p>
            <a:pPr lvl="1">
              <a:buNone/>
            </a:pPr>
            <a:r>
              <a:rPr lang="en-US" sz="3000" dirty="0"/>
              <a:t>2.Irreversible cessation of all functions of the </a:t>
            </a:r>
            <a:r>
              <a:rPr lang="en-US" sz="3000" b="1" i="1" u="sng" dirty="0">
                <a:solidFill>
                  <a:srgbClr val="C00000"/>
                </a:solidFill>
              </a:rPr>
              <a:t>entire</a:t>
            </a:r>
            <a:r>
              <a:rPr lang="en-US" sz="3000" b="1" i="1" dirty="0"/>
              <a:t> brain, including the brain stem</a:t>
            </a:r>
            <a:r>
              <a:rPr lang="en-US" sz="3000" dirty="0"/>
              <a:t>. </a:t>
            </a:r>
          </a:p>
          <a:p>
            <a:r>
              <a:rPr lang="en-US" sz="3200" dirty="0"/>
              <a:t>The determination of death must be made with acceptable medical standards.</a:t>
            </a:r>
          </a:p>
        </p:txBody>
      </p:sp>
      <p:sp>
        <p:nvSpPr>
          <p:cNvPr id="5" name="Footer Placeholder 4"/>
          <p:cNvSpPr>
            <a:spLocks noGrp="1"/>
          </p:cNvSpPr>
          <p:nvPr>
            <p:ph type="ftr" sz="quarter" idx="11"/>
          </p:nvPr>
        </p:nvSpPr>
        <p:spPr/>
        <p:txBody>
          <a:bodyPr/>
          <a:lstStyle/>
          <a:p>
            <a:r>
              <a:rPr lang="en-US"/>
              <a:t>End-Of-Life Issues</a:t>
            </a:r>
          </a:p>
        </p:txBody>
      </p:sp>
      <p:sp>
        <p:nvSpPr>
          <p:cNvPr id="4" name="Slide Number Placeholder 3"/>
          <p:cNvSpPr>
            <a:spLocks noGrp="1"/>
          </p:cNvSpPr>
          <p:nvPr>
            <p:ph type="sldNum" sz="quarter" idx="12"/>
          </p:nvPr>
        </p:nvSpPr>
        <p:spPr/>
        <p:txBody>
          <a:bodyPr/>
          <a:lstStyle/>
          <a:p>
            <a:fld id="{87DCEE4E-CAC4-45E9-B399-F591923BC4ED}" type="slidenum">
              <a:rPr lang="en-US" smtClean="0"/>
              <a:pPr/>
              <a:t>19</a:t>
            </a:fld>
            <a:endParaRPr lang="en-US"/>
          </a:p>
        </p:txBody>
      </p:sp>
      <p:sp>
        <p:nvSpPr>
          <p:cNvPr id="6" name="Title 1"/>
          <p:cNvSpPr>
            <a:spLocks noGrp="1"/>
          </p:cNvSpPr>
          <p:nvPr>
            <p:ph type="title"/>
          </p:nvPr>
        </p:nvSpPr>
        <p:spPr>
          <a:xfrm>
            <a:off x="533400" y="704088"/>
            <a:ext cx="8153400" cy="1143000"/>
          </a:xfrm>
        </p:spPr>
        <p:txBody>
          <a:bodyPr>
            <a:normAutofit/>
          </a:bodyPr>
          <a:lstStyle/>
          <a:p>
            <a:r>
              <a:rPr lang="en-US" sz="6600" b="1" dirty="0">
                <a:solidFill>
                  <a:schemeClr val="tx1"/>
                </a:solidFill>
              </a:rPr>
              <a:t>UDDA 1981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solidFill>
                  <a:schemeClr val="tx1"/>
                </a:solidFill>
              </a:rPr>
              <a:t>Introduction</a:t>
            </a:r>
          </a:p>
        </p:txBody>
      </p:sp>
      <p:sp>
        <p:nvSpPr>
          <p:cNvPr id="3" name="Content Placeholder 2"/>
          <p:cNvSpPr>
            <a:spLocks noGrp="1"/>
          </p:cNvSpPr>
          <p:nvPr>
            <p:ph idx="1"/>
          </p:nvPr>
        </p:nvSpPr>
        <p:spPr>
          <a:xfrm>
            <a:off x="457200" y="2133600"/>
            <a:ext cx="8229600" cy="4191000"/>
          </a:xfrm>
          <a:noFill/>
        </p:spPr>
        <p:txBody>
          <a:bodyPr>
            <a:normAutofit/>
          </a:bodyPr>
          <a:lstStyle/>
          <a:p>
            <a:r>
              <a:rPr lang="en-US" sz="3200" dirty="0"/>
              <a:t>End-of-life issues are multifaceted and complex.  Involve:</a:t>
            </a:r>
          </a:p>
          <a:p>
            <a:pPr lvl="1"/>
            <a:r>
              <a:rPr lang="en-US" sz="3200" dirty="0"/>
              <a:t>medical ethics, </a:t>
            </a:r>
          </a:p>
          <a:p>
            <a:pPr lvl="1"/>
            <a:r>
              <a:rPr lang="en-US" sz="3200" dirty="0"/>
              <a:t>Law and risk management,</a:t>
            </a:r>
          </a:p>
          <a:p>
            <a:pPr lvl="1"/>
            <a:r>
              <a:rPr lang="en-US" sz="3200" dirty="0"/>
              <a:t>healthcare policy, and </a:t>
            </a:r>
          </a:p>
          <a:p>
            <a:pPr lvl="1"/>
            <a:r>
              <a:rPr lang="en-US" sz="3200" dirty="0"/>
              <a:t>one’s own morality and mortality.</a:t>
            </a:r>
          </a:p>
          <a:p>
            <a:r>
              <a:rPr lang="en-US" sz="3200" dirty="0"/>
              <a:t>Palliative care specialists </a:t>
            </a:r>
            <a:endParaRPr lang="en-US" sz="3200" dirty="0">
              <a:solidFill>
                <a:schemeClr val="bg2"/>
              </a:solidFill>
            </a:endParaRPr>
          </a:p>
        </p:txBody>
      </p:sp>
      <p:sp>
        <p:nvSpPr>
          <p:cNvPr id="5" name="Footer Placeholder 4"/>
          <p:cNvSpPr>
            <a:spLocks noGrp="1"/>
          </p:cNvSpPr>
          <p:nvPr>
            <p:ph type="ftr" sz="quarter" idx="11"/>
          </p:nvPr>
        </p:nvSpPr>
        <p:spPr/>
        <p:txBody>
          <a:bodyPr/>
          <a:lstStyle/>
          <a:p>
            <a:r>
              <a:rPr lang="en-US"/>
              <a:t>End-Of-Life Issues</a:t>
            </a:r>
          </a:p>
        </p:txBody>
      </p:sp>
      <p:sp>
        <p:nvSpPr>
          <p:cNvPr id="4" name="Slide Number Placeholder 3"/>
          <p:cNvSpPr>
            <a:spLocks noGrp="1"/>
          </p:cNvSpPr>
          <p:nvPr>
            <p:ph type="sldNum" sz="quarter" idx="12"/>
          </p:nvPr>
        </p:nvSpPr>
        <p:spPr/>
        <p:txBody>
          <a:bodyPr/>
          <a:lstStyle/>
          <a:p>
            <a:fld id="{87DCEE4E-CAC4-45E9-B399-F591923BC4ED}"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658112"/>
          </a:xfrm>
        </p:spPr>
        <p:txBody>
          <a:bodyPr>
            <a:noAutofit/>
          </a:bodyPr>
          <a:lstStyle/>
          <a:p>
            <a:r>
              <a:rPr lang="en-US" sz="5400" b="1" dirty="0">
                <a:solidFill>
                  <a:schemeClr val="tx1"/>
                </a:solidFill>
              </a:rPr>
              <a:t>Brain Death – “Religious” Exceptions</a:t>
            </a:r>
          </a:p>
        </p:txBody>
      </p:sp>
      <p:sp>
        <p:nvSpPr>
          <p:cNvPr id="3" name="Content Placeholder 2"/>
          <p:cNvSpPr>
            <a:spLocks noGrp="1"/>
          </p:cNvSpPr>
          <p:nvPr>
            <p:ph idx="1"/>
          </p:nvPr>
        </p:nvSpPr>
        <p:spPr>
          <a:xfrm>
            <a:off x="457200" y="2438400"/>
            <a:ext cx="8229600" cy="3886200"/>
          </a:xfrm>
        </p:spPr>
        <p:txBody>
          <a:bodyPr>
            <a:normAutofit lnSpcReduction="10000"/>
          </a:bodyPr>
          <a:lstStyle/>
          <a:p>
            <a:r>
              <a:rPr lang="en-US" sz="3200" dirty="0"/>
              <a:t>New York (1987): requires “reasonable accommodation of the individual’s religious or moral objections” to use of brain death determination. </a:t>
            </a:r>
          </a:p>
          <a:p>
            <a:r>
              <a:rPr lang="en-US" sz="3200" dirty="0"/>
              <a:t>New Jersey (1991): Prohibits use of “brain death” declaration if “such a declaration would violate the personal religious beliefs of the individual.” </a:t>
            </a:r>
          </a:p>
          <a:p>
            <a:endParaRPr lang="en-US" dirty="0"/>
          </a:p>
        </p:txBody>
      </p:sp>
      <p:sp>
        <p:nvSpPr>
          <p:cNvPr id="5" name="Footer Placeholder 4"/>
          <p:cNvSpPr>
            <a:spLocks noGrp="1"/>
          </p:cNvSpPr>
          <p:nvPr>
            <p:ph type="ftr" sz="quarter" idx="11"/>
          </p:nvPr>
        </p:nvSpPr>
        <p:spPr/>
        <p:txBody>
          <a:bodyPr/>
          <a:lstStyle/>
          <a:p>
            <a:r>
              <a:rPr lang="en-US"/>
              <a:t>End-Of-Life Issues</a:t>
            </a:r>
          </a:p>
        </p:txBody>
      </p:sp>
      <p:sp>
        <p:nvSpPr>
          <p:cNvPr id="4" name="Slide Number Placeholder 3"/>
          <p:cNvSpPr>
            <a:spLocks noGrp="1"/>
          </p:cNvSpPr>
          <p:nvPr>
            <p:ph type="sldNum" sz="quarter" idx="12"/>
          </p:nvPr>
        </p:nvSpPr>
        <p:spPr/>
        <p:txBody>
          <a:bodyPr/>
          <a:lstStyle/>
          <a:p>
            <a:fld id="{87DCEE4E-CAC4-45E9-B399-F591923BC4ED}"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05712"/>
          </a:xfrm>
        </p:spPr>
        <p:txBody>
          <a:bodyPr>
            <a:normAutofit fontScale="90000"/>
          </a:bodyPr>
          <a:lstStyle/>
          <a:p>
            <a:r>
              <a:rPr lang="en-US" b="1" dirty="0">
                <a:solidFill>
                  <a:schemeClr val="tx1"/>
                </a:solidFill>
              </a:rPr>
              <a:t>Religious and Cultural Objections to “Brain Death” Concept</a:t>
            </a:r>
          </a:p>
        </p:txBody>
      </p:sp>
      <p:sp>
        <p:nvSpPr>
          <p:cNvPr id="3" name="Content Placeholder 2"/>
          <p:cNvSpPr>
            <a:spLocks noGrp="1"/>
          </p:cNvSpPr>
          <p:nvPr>
            <p:ph idx="1"/>
          </p:nvPr>
        </p:nvSpPr>
        <p:spPr>
          <a:xfrm>
            <a:off x="457200" y="2438400"/>
            <a:ext cx="8229600" cy="3886200"/>
          </a:xfrm>
        </p:spPr>
        <p:txBody>
          <a:bodyPr/>
          <a:lstStyle/>
          <a:p>
            <a:r>
              <a:rPr lang="en-US" sz="3200" dirty="0"/>
              <a:t>Orthodox Jews </a:t>
            </a:r>
          </a:p>
          <a:p>
            <a:r>
              <a:rPr lang="en-US" sz="3200" dirty="0"/>
              <a:t>Native Americans </a:t>
            </a:r>
          </a:p>
          <a:p>
            <a:r>
              <a:rPr lang="en-US" sz="3200" dirty="0"/>
              <a:t>Muslims </a:t>
            </a:r>
          </a:p>
          <a:p>
            <a:r>
              <a:rPr lang="en-US" sz="3200" dirty="0"/>
              <a:t>Some conservative Christian sects </a:t>
            </a:r>
          </a:p>
          <a:p>
            <a:r>
              <a:rPr lang="en-US" sz="3200" dirty="0"/>
              <a:t>Japanese: “individual choice” in relation to organ donation and declaration of death </a:t>
            </a:r>
          </a:p>
          <a:p>
            <a:endParaRPr lang="en-US" dirty="0"/>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05712"/>
          </a:xfrm>
        </p:spPr>
        <p:txBody>
          <a:bodyPr>
            <a:normAutofit fontScale="90000"/>
          </a:bodyPr>
          <a:lstStyle/>
          <a:p>
            <a:r>
              <a:rPr lang="en-US" b="1" dirty="0">
                <a:solidFill>
                  <a:schemeClr val="tx1"/>
                </a:solidFill>
              </a:rPr>
              <a:t>Definitive Diagnosis of Total Brain Failure</a:t>
            </a:r>
          </a:p>
        </p:txBody>
      </p:sp>
      <p:sp>
        <p:nvSpPr>
          <p:cNvPr id="3" name="Content Placeholder 2"/>
          <p:cNvSpPr>
            <a:spLocks noGrp="1"/>
          </p:cNvSpPr>
          <p:nvPr>
            <p:ph idx="1"/>
          </p:nvPr>
        </p:nvSpPr>
        <p:spPr>
          <a:xfrm>
            <a:off x="457200" y="2286000"/>
            <a:ext cx="8229600" cy="4038600"/>
          </a:xfrm>
        </p:spPr>
        <p:txBody>
          <a:bodyPr/>
          <a:lstStyle/>
          <a:p>
            <a:pPr marL="514350" indent="-514350">
              <a:buFont typeface="+mj-lt"/>
              <a:buAutoNum type="arabicPeriod"/>
            </a:pPr>
            <a:r>
              <a:rPr lang="en-US" sz="3200" dirty="0"/>
              <a:t>Documented history of injury that does not suggest a potentially transient cause of symptoms; </a:t>
            </a:r>
          </a:p>
          <a:p>
            <a:pPr marL="514350" indent="-514350">
              <a:buFont typeface="+mj-lt"/>
              <a:buAutoNum type="arabicPeriod"/>
            </a:pPr>
            <a:r>
              <a:rPr lang="en-US" sz="3200" dirty="0"/>
              <a:t>Verified to be in a completely unresponsive coma; </a:t>
            </a:r>
          </a:p>
          <a:p>
            <a:pPr marL="514350" indent="-514350">
              <a:buFont typeface="+mj-lt"/>
              <a:buAutoNum type="arabicPeriod"/>
            </a:pPr>
            <a:r>
              <a:rPr lang="en-US" sz="3200" dirty="0"/>
              <a:t>No brain stem reflexes; </a:t>
            </a:r>
          </a:p>
          <a:p>
            <a:pPr marL="514350" indent="-514350">
              <a:buFont typeface="+mj-lt"/>
              <a:buAutoNum type="arabicPeriod"/>
            </a:pPr>
            <a:r>
              <a:rPr lang="en-US" sz="3200" dirty="0"/>
              <a:t>No drive to breathe during the apnea test. </a:t>
            </a:r>
          </a:p>
          <a:p>
            <a:pPr>
              <a:buNone/>
            </a:pPr>
            <a:endParaRPr lang="en-US" dirty="0"/>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solidFill>
                  <a:schemeClr val="tx1"/>
                </a:solidFill>
              </a:rPr>
              <a:t>Higher Brain Death</a:t>
            </a:r>
          </a:p>
        </p:txBody>
      </p:sp>
      <p:sp>
        <p:nvSpPr>
          <p:cNvPr id="3" name="Content Placeholder 2"/>
          <p:cNvSpPr>
            <a:spLocks noGrp="1"/>
          </p:cNvSpPr>
          <p:nvPr>
            <p:ph idx="1"/>
          </p:nvPr>
        </p:nvSpPr>
        <p:spPr>
          <a:xfrm>
            <a:off x="457200" y="2286000"/>
            <a:ext cx="7696200" cy="4038600"/>
          </a:xfrm>
        </p:spPr>
        <p:txBody>
          <a:bodyPr/>
          <a:lstStyle/>
          <a:p>
            <a:r>
              <a:rPr lang="en-US" sz="3600" dirty="0"/>
              <a:t>Neocortical or cognitive death </a:t>
            </a:r>
          </a:p>
          <a:p>
            <a:r>
              <a:rPr lang="en-US" sz="3600" dirty="0"/>
              <a:t>Destruction of neocortical structures</a:t>
            </a:r>
          </a:p>
          <a:p>
            <a:r>
              <a:rPr lang="en-US" sz="3600" dirty="0"/>
              <a:t>Question: Should “higher brain death” be the basis upon which we determine human death? </a:t>
            </a:r>
          </a:p>
          <a:p>
            <a:endParaRPr lang="en-US" dirty="0"/>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429512"/>
          </a:xfrm>
        </p:spPr>
        <p:txBody>
          <a:bodyPr>
            <a:normAutofit fontScale="90000"/>
          </a:bodyPr>
          <a:lstStyle/>
          <a:p>
            <a:pPr algn="ctr"/>
            <a:r>
              <a:rPr lang="en-US" b="1" dirty="0">
                <a:solidFill>
                  <a:schemeClr val="tx1"/>
                </a:solidFill>
              </a:rPr>
              <a:t>Vegetative v. Minimally Conscious States</a:t>
            </a:r>
          </a:p>
        </p:txBody>
      </p:sp>
      <p:sp>
        <p:nvSpPr>
          <p:cNvPr id="3" name="Content Placeholder 2"/>
          <p:cNvSpPr>
            <a:spLocks noGrp="1"/>
          </p:cNvSpPr>
          <p:nvPr>
            <p:ph idx="1"/>
          </p:nvPr>
        </p:nvSpPr>
        <p:spPr>
          <a:xfrm>
            <a:off x="457200" y="2819400"/>
            <a:ext cx="8229600" cy="3505200"/>
          </a:xfrm>
        </p:spPr>
        <p:txBody>
          <a:bodyPr>
            <a:normAutofit/>
          </a:bodyPr>
          <a:lstStyle/>
          <a:p>
            <a:r>
              <a:rPr lang="en-US" sz="3200" b="1" i="1" dirty="0"/>
              <a:t>Permanent vegetative state</a:t>
            </a:r>
            <a:r>
              <a:rPr lang="en-US" sz="3200" dirty="0"/>
              <a:t>; no hope of recovery. </a:t>
            </a:r>
          </a:p>
          <a:p>
            <a:r>
              <a:rPr lang="en-US" sz="3200" dirty="0"/>
              <a:t>New evidence shows that some of these patients are, in fact, misdiagnosed and actually </a:t>
            </a:r>
            <a:r>
              <a:rPr lang="en-US" sz="3200" b="1" i="1" dirty="0"/>
              <a:t>minimally conscious</a:t>
            </a:r>
            <a:r>
              <a:rPr lang="en-US" sz="3200" dirty="0"/>
              <a:t>.</a:t>
            </a:r>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810512"/>
          </a:xfrm>
        </p:spPr>
        <p:txBody>
          <a:bodyPr>
            <a:normAutofit fontScale="90000"/>
          </a:bodyPr>
          <a:lstStyle/>
          <a:p>
            <a:br>
              <a:rPr lang="en-US" dirty="0"/>
            </a:br>
            <a:br>
              <a:rPr lang="en-US" dirty="0"/>
            </a:br>
            <a:r>
              <a:rPr lang="en-US" sz="4000" b="1" dirty="0">
                <a:solidFill>
                  <a:schemeClr val="tx1"/>
                </a:solidFill>
              </a:rPr>
              <a:t>“I have brain activation, therefore I am.” Communicating with the Unconscious, NEJM 2010</a:t>
            </a:r>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25</a:t>
            </a:fld>
            <a:endParaRPr lang="en-US"/>
          </a:p>
        </p:txBody>
      </p:sp>
      <p:pic>
        <p:nvPicPr>
          <p:cNvPr id="1026" name="Picture 2"/>
          <p:cNvPicPr>
            <a:picLocks noChangeAspect="1" noChangeArrowheads="1"/>
          </p:cNvPicPr>
          <p:nvPr/>
        </p:nvPicPr>
        <p:blipFill>
          <a:blip r:embed="rId3"/>
          <a:srcRect/>
          <a:stretch>
            <a:fillRect/>
          </a:stretch>
        </p:blipFill>
        <p:spPr bwMode="auto">
          <a:xfrm>
            <a:off x="3743325" y="2590800"/>
            <a:ext cx="4943475" cy="3772652"/>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a:srcRect/>
          <a:stretch>
            <a:fillRect/>
          </a:stretch>
        </p:blipFill>
        <p:spPr bwMode="auto">
          <a:xfrm>
            <a:off x="304800" y="3048000"/>
            <a:ext cx="3347103" cy="3048000"/>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344" y="1295400"/>
            <a:ext cx="8229600" cy="1143000"/>
          </a:xfrm>
        </p:spPr>
        <p:txBody>
          <a:bodyPr>
            <a:normAutofit/>
          </a:bodyPr>
          <a:lstStyle/>
          <a:p>
            <a:r>
              <a:rPr lang="en-US" sz="5400" b="1" dirty="0">
                <a:solidFill>
                  <a:schemeClr val="tx1"/>
                </a:solidFill>
              </a:rPr>
              <a:t>Landmark PVS Court Cases</a:t>
            </a:r>
          </a:p>
        </p:txBody>
      </p:sp>
      <p:sp>
        <p:nvSpPr>
          <p:cNvPr id="3" name="Content Placeholder 2"/>
          <p:cNvSpPr>
            <a:spLocks noGrp="1"/>
          </p:cNvSpPr>
          <p:nvPr>
            <p:ph idx="1"/>
          </p:nvPr>
        </p:nvSpPr>
        <p:spPr>
          <a:xfrm>
            <a:off x="762000" y="2819400"/>
            <a:ext cx="7696200" cy="3505200"/>
          </a:xfrm>
        </p:spPr>
        <p:txBody>
          <a:bodyPr>
            <a:normAutofit/>
          </a:bodyPr>
          <a:lstStyle/>
          <a:p>
            <a:pPr marL="514350" indent="-514350">
              <a:buFont typeface="+mj-lt"/>
              <a:buAutoNum type="arabicPeriod"/>
            </a:pPr>
            <a:r>
              <a:rPr lang="it-IT" sz="3200" b="1" i="1" dirty="0"/>
              <a:t>In re Quinlan</a:t>
            </a:r>
            <a:r>
              <a:rPr lang="it-IT" sz="3200" i="1" dirty="0"/>
              <a:t>, </a:t>
            </a:r>
            <a:r>
              <a:rPr lang="it-IT" sz="3200" dirty="0"/>
              <a:t>355 A.2d 647 (N.J. 1976) </a:t>
            </a:r>
          </a:p>
          <a:p>
            <a:pPr marL="514350" indent="-514350">
              <a:buFont typeface="+mj-lt"/>
              <a:buAutoNum type="arabicPeriod"/>
            </a:pPr>
            <a:r>
              <a:rPr lang="en-US" sz="3200" b="1" i="1" dirty="0"/>
              <a:t>Cruzan</a:t>
            </a:r>
            <a:r>
              <a:rPr lang="en-US" sz="3200" i="1" dirty="0"/>
              <a:t> v Director, Missouri Dept. of Health, </a:t>
            </a:r>
            <a:r>
              <a:rPr lang="en-US" sz="3200" dirty="0"/>
              <a:t>497 U.S. 261 (1990) </a:t>
            </a:r>
          </a:p>
          <a:p>
            <a:pPr marL="514350" indent="-514350">
              <a:buFont typeface="+mj-lt"/>
              <a:buAutoNum type="arabicPeriod"/>
            </a:pPr>
            <a:r>
              <a:rPr lang="it-IT" sz="3200" i="1" dirty="0"/>
              <a:t>In re </a:t>
            </a:r>
            <a:r>
              <a:rPr lang="it-IT" sz="3200" b="1" i="1" dirty="0"/>
              <a:t>Schiavo</a:t>
            </a:r>
            <a:r>
              <a:rPr lang="it-IT" sz="3200" i="1" dirty="0"/>
              <a:t>, </a:t>
            </a:r>
            <a:r>
              <a:rPr lang="it-IT" sz="3200" dirty="0"/>
              <a:t>851 So. 2d 182 (Fla App. 2003)</a:t>
            </a:r>
            <a:r>
              <a:rPr lang="it-IT" sz="3200" i="1" dirty="0"/>
              <a:t> </a:t>
            </a:r>
          </a:p>
          <a:p>
            <a:endParaRPr lang="en-US" dirty="0"/>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429512"/>
          </a:xfrm>
        </p:spPr>
        <p:txBody>
          <a:bodyPr>
            <a:normAutofit fontScale="90000"/>
          </a:bodyPr>
          <a:lstStyle/>
          <a:p>
            <a:r>
              <a:rPr lang="it-IT" sz="5400" b="1" i="1" dirty="0">
                <a:solidFill>
                  <a:schemeClr val="tx1"/>
                </a:solidFill>
              </a:rPr>
              <a:t>In re Quinlan, </a:t>
            </a:r>
            <a:r>
              <a:rPr lang="it-IT" sz="5400" b="1" dirty="0">
                <a:solidFill>
                  <a:schemeClr val="tx1"/>
                </a:solidFill>
              </a:rPr>
              <a:t>355 A.2d 647 (N.J. 1976)</a:t>
            </a:r>
            <a:endParaRPr lang="en-US" b="1" dirty="0">
              <a:solidFill>
                <a:schemeClr val="tx1"/>
              </a:solidFill>
            </a:endParaRPr>
          </a:p>
        </p:txBody>
      </p:sp>
      <p:sp>
        <p:nvSpPr>
          <p:cNvPr id="3" name="Content Placeholder 2"/>
          <p:cNvSpPr>
            <a:spLocks noGrp="1"/>
          </p:cNvSpPr>
          <p:nvPr>
            <p:ph idx="1"/>
          </p:nvPr>
        </p:nvSpPr>
        <p:spPr>
          <a:xfrm>
            <a:off x="457200" y="2209800"/>
            <a:ext cx="8229600" cy="4114800"/>
          </a:xfrm>
        </p:spPr>
        <p:txBody>
          <a:bodyPr/>
          <a:lstStyle/>
          <a:p>
            <a:pPr>
              <a:buNone/>
            </a:pPr>
            <a:r>
              <a:rPr lang="en-US" sz="3200" b="1" dirty="0"/>
              <a:t>Facts: </a:t>
            </a:r>
          </a:p>
          <a:p>
            <a:r>
              <a:rPr lang="en-US" sz="3200" dirty="0"/>
              <a:t>Karen Ann Quinlan ceased breathing, became comatose</a:t>
            </a:r>
          </a:p>
          <a:p>
            <a:r>
              <a:rPr lang="en-US" sz="3200" dirty="0"/>
              <a:t>Went into a PVS. </a:t>
            </a:r>
          </a:p>
          <a:p>
            <a:r>
              <a:rPr lang="en-US" sz="3200" dirty="0"/>
              <a:t>No advance directive (living will).</a:t>
            </a:r>
          </a:p>
          <a:p>
            <a:r>
              <a:rPr lang="en-US" sz="3200" dirty="0"/>
              <a:t>Intubated and placed on ventilator, and </a:t>
            </a:r>
          </a:p>
          <a:p>
            <a:r>
              <a:rPr lang="en-US" sz="3200" dirty="0"/>
              <a:t>Fed via a nasogastric tube for many years. </a:t>
            </a:r>
          </a:p>
          <a:p>
            <a:endParaRPr lang="en-US" dirty="0"/>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371600"/>
            <a:ext cx="6858000" cy="1143000"/>
          </a:xfrm>
        </p:spPr>
        <p:txBody>
          <a:bodyPr>
            <a:normAutofit/>
          </a:bodyPr>
          <a:lstStyle/>
          <a:p>
            <a:r>
              <a:rPr lang="it-IT" sz="5400" b="1" i="1" dirty="0">
                <a:solidFill>
                  <a:schemeClr val="tx1"/>
                </a:solidFill>
              </a:rPr>
              <a:t>In re Quinlan - 1976</a:t>
            </a:r>
            <a:endParaRPr lang="en-US" sz="5400" dirty="0"/>
          </a:p>
        </p:txBody>
      </p:sp>
      <p:sp>
        <p:nvSpPr>
          <p:cNvPr id="3" name="Content Placeholder 2"/>
          <p:cNvSpPr>
            <a:spLocks noGrp="1"/>
          </p:cNvSpPr>
          <p:nvPr>
            <p:ph idx="1"/>
          </p:nvPr>
        </p:nvSpPr>
        <p:spPr>
          <a:xfrm>
            <a:off x="1066800" y="2895600"/>
            <a:ext cx="6553200" cy="3429000"/>
          </a:xfrm>
        </p:spPr>
        <p:txBody>
          <a:bodyPr>
            <a:normAutofit fontScale="92500" lnSpcReduction="10000"/>
          </a:bodyPr>
          <a:lstStyle/>
          <a:p>
            <a:r>
              <a:rPr lang="en-US" sz="3200" dirty="0"/>
              <a:t>Quinlan’s father asked the Court to be Karen’s  guardian. </a:t>
            </a:r>
          </a:p>
          <a:p>
            <a:r>
              <a:rPr lang="en-US" sz="3200" dirty="0"/>
              <a:t>Intent: </a:t>
            </a:r>
            <a:r>
              <a:rPr lang="en-US" sz="3200" b="1" i="1" dirty="0"/>
              <a:t>discontinue ventilator. </a:t>
            </a:r>
          </a:p>
          <a:p>
            <a:r>
              <a:rPr lang="en-US" sz="3200" dirty="0"/>
              <a:t>N.J. Trial Court refused.</a:t>
            </a:r>
          </a:p>
          <a:p>
            <a:r>
              <a:rPr lang="en-US" sz="3200" dirty="0"/>
              <a:t>Father appealed to the N.J. Supreme Court. </a:t>
            </a:r>
          </a:p>
          <a:p>
            <a:pPr marL="0" indent="0">
              <a:buNone/>
            </a:pPr>
            <a:r>
              <a:rPr lang="en-US" sz="3200" dirty="0"/>
              <a:t> </a:t>
            </a:r>
          </a:p>
          <a:p>
            <a:endParaRPr lang="en-US" dirty="0"/>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z="4800" b="1" i="1" dirty="0">
                <a:solidFill>
                  <a:schemeClr val="tx1"/>
                </a:solidFill>
              </a:rPr>
              <a:t>Holding: In re Quinlan - 1976</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sz="3200" dirty="0"/>
              <a:t>A competent adult has a </a:t>
            </a:r>
            <a:r>
              <a:rPr lang="en-US" sz="3200" b="1" dirty="0"/>
              <a:t>constitutional right to privacy that allows him/her to refuse life-sustaining medical care. </a:t>
            </a:r>
          </a:p>
          <a:p>
            <a:pPr marL="514350" indent="-514350">
              <a:buFont typeface="+mj-lt"/>
              <a:buAutoNum type="arabicPeriod"/>
            </a:pPr>
            <a:r>
              <a:rPr lang="en-US" sz="3200" dirty="0"/>
              <a:t>If the patient is incompetent, a guardian for the person can assert that right on his/her behalf. </a:t>
            </a:r>
          </a:p>
          <a:p>
            <a:pPr marL="514350" indent="-514350">
              <a:buFont typeface="+mj-lt"/>
              <a:buAutoNum type="arabicPeriod"/>
            </a:pPr>
            <a:r>
              <a:rPr lang="en-US" sz="3200" dirty="0"/>
              <a:t>Quinlan’s father was an appropriate guardian. </a:t>
            </a:r>
          </a:p>
          <a:p>
            <a:endParaRPr lang="en-US" dirty="0"/>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b="1" dirty="0">
                <a:solidFill>
                  <a:schemeClr val="tx1"/>
                </a:solidFill>
              </a:rPr>
              <a:t>Introduction</a:t>
            </a:r>
            <a:r>
              <a:rPr lang="en-US" dirty="0">
                <a:solidFill>
                  <a:schemeClr val="tx1"/>
                </a:solidFill>
              </a:rPr>
              <a:t> </a:t>
            </a:r>
            <a:r>
              <a:rPr lang="en-US" sz="3600" dirty="0">
                <a:solidFill>
                  <a:schemeClr val="tx1"/>
                </a:solidFill>
              </a:rPr>
              <a:t>(Cont’d)</a:t>
            </a:r>
          </a:p>
        </p:txBody>
      </p:sp>
      <p:sp>
        <p:nvSpPr>
          <p:cNvPr id="3" name="Content Placeholder 2"/>
          <p:cNvSpPr>
            <a:spLocks noGrp="1"/>
          </p:cNvSpPr>
          <p:nvPr>
            <p:ph idx="1"/>
          </p:nvPr>
        </p:nvSpPr>
        <p:spPr/>
        <p:txBody>
          <a:bodyPr>
            <a:normAutofit/>
          </a:bodyPr>
          <a:lstStyle/>
          <a:p>
            <a:r>
              <a:rPr lang="en-US" sz="3200" dirty="0"/>
              <a:t>Responsibility to helping patients during their final stage of life</a:t>
            </a:r>
          </a:p>
          <a:p>
            <a:r>
              <a:rPr lang="en-US" sz="3200" dirty="0"/>
              <a:t>Lawsuits by aggrieved families include:</a:t>
            </a:r>
          </a:p>
          <a:p>
            <a:pPr lvl="1"/>
            <a:r>
              <a:rPr lang="en-US" sz="3000" dirty="0"/>
              <a:t>Communication failures, </a:t>
            </a:r>
          </a:p>
          <a:p>
            <a:pPr lvl="1"/>
            <a:r>
              <a:rPr lang="en-US" sz="3000" dirty="0"/>
              <a:t>Poor documentation, and </a:t>
            </a:r>
          </a:p>
          <a:p>
            <a:pPr lvl="1"/>
            <a:r>
              <a:rPr lang="en-US" sz="3000" dirty="0"/>
              <a:t>Inadequate policies and procedures for end-of-life care</a:t>
            </a:r>
            <a:endParaRPr lang="en-US" sz="3200" dirty="0"/>
          </a:p>
          <a:p>
            <a:r>
              <a:rPr lang="en-US" sz="3200" dirty="0"/>
              <a:t>Strain of protracted malpractice litigation</a:t>
            </a:r>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6008" y="1069213"/>
            <a:ext cx="7848600" cy="1143000"/>
          </a:xfrm>
        </p:spPr>
        <p:txBody>
          <a:bodyPr>
            <a:normAutofit/>
          </a:bodyPr>
          <a:lstStyle/>
          <a:p>
            <a:r>
              <a:rPr lang="it-IT" sz="5400" b="1" i="1" dirty="0">
                <a:solidFill>
                  <a:schemeClr val="tx1"/>
                </a:solidFill>
              </a:rPr>
              <a:t>Substituted Judgment</a:t>
            </a:r>
            <a:endParaRPr lang="en-US" dirty="0"/>
          </a:p>
        </p:txBody>
      </p:sp>
      <p:sp>
        <p:nvSpPr>
          <p:cNvPr id="3" name="Content Placeholder 2"/>
          <p:cNvSpPr>
            <a:spLocks noGrp="1"/>
          </p:cNvSpPr>
          <p:nvPr>
            <p:ph idx="1"/>
          </p:nvPr>
        </p:nvSpPr>
        <p:spPr>
          <a:xfrm>
            <a:off x="457200" y="2667000"/>
            <a:ext cx="7848600" cy="3657600"/>
          </a:xfrm>
        </p:spPr>
        <p:txBody>
          <a:bodyPr/>
          <a:lstStyle/>
          <a:p>
            <a:r>
              <a:rPr lang="en-US" sz="3200" b="1" dirty="0"/>
              <a:t>Substituted judgment of a surrogate decision-maker. </a:t>
            </a:r>
          </a:p>
          <a:p>
            <a:r>
              <a:rPr lang="en-US" sz="3200" dirty="0"/>
              <a:t>No civil or criminal liability if:</a:t>
            </a:r>
          </a:p>
          <a:p>
            <a:pPr lvl="1"/>
            <a:r>
              <a:rPr lang="en-US" sz="3000" dirty="0"/>
              <a:t>Guardian agrees, and </a:t>
            </a:r>
          </a:p>
          <a:p>
            <a:pPr lvl="1"/>
            <a:r>
              <a:rPr lang="en-US" sz="3000" dirty="0"/>
              <a:t>Hospital ethics committee confirms no reasonable possibility of recovery. </a:t>
            </a:r>
          </a:p>
          <a:p>
            <a:endParaRPr lang="en-US" dirty="0"/>
          </a:p>
        </p:txBody>
      </p:sp>
      <p:sp>
        <p:nvSpPr>
          <p:cNvPr id="5" name="Footer Placeholder 4"/>
          <p:cNvSpPr>
            <a:spLocks noGrp="1"/>
          </p:cNvSpPr>
          <p:nvPr>
            <p:ph type="ftr" sz="quarter" idx="11"/>
          </p:nvPr>
        </p:nvSpPr>
        <p:spPr/>
        <p:txBody>
          <a:bodyPr/>
          <a:lstStyle/>
          <a:p>
            <a:r>
              <a:rPr lang="en-US"/>
              <a:t>End-Of-Life Issues</a:t>
            </a:r>
          </a:p>
        </p:txBody>
      </p:sp>
      <p:sp>
        <p:nvSpPr>
          <p:cNvPr id="4" name="Slide Number Placeholder 3"/>
          <p:cNvSpPr>
            <a:spLocks noGrp="1"/>
          </p:cNvSpPr>
          <p:nvPr>
            <p:ph type="sldNum" sz="quarter" idx="12"/>
          </p:nvPr>
        </p:nvSpPr>
        <p:spPr/>
        <p:txBody>
          <a:bodyPr/>
          <a:lstStyle/>
          <a:p>
            <a:fld id="{87DCEE4E-CAC4-45E9-B399-F591923BC4ED}"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19200"/>
            <a:ext cx="8229600" cy="1353312"/>
          </a:xfrm>
        </p:spPr>
        <p:txBody>
          <a:bodyPr>
            <a:normAutofit fontScale="90000"/>
          </a:bodyPr>
          <a:lstStyle/>
          <a:p>
            <a:r>
              <a:rPr lang="en-US" b="1" dirty="0">
                <a:solidFill>
                  <a:schemeClr val="tx1"/>
                </a:solidFill>
              </a:rPr>
              <a:t>Cruzan v. Director, Missouri Dept. of Health, 497 U.S. 261 (1990)</a:t>
            </a:r>
          </a:p>
        </p:txBody>
      </p:sp>
      <p:sp>
        <p:nvSpPr>
          <p:cNvPr id="3" name="Content Placeholder 2"/>
          <p:cNvSpPr>
            <a:spLocks noGrp="1"/>
          </p:cNvSpPr>
          <p:nvPr>
            <p:ph idx="1"/>
          </p:nvPr>
        </p:nvSpPr>
        <p:spPr>
          <a:xfrm>
            <a:off x="990600" y="2819400"/>
            <a:ext cx="7696200" cy="3505200"/>
          </a:xfrm>
        </p:spPr>
        <p:txBody>
          <a:bodyPr>
            <a:normAutofit/>
          </a:bodyPr>
          <a:lstStyle/>
          <a:p>
            <a:r>
              <a:rPr lang="en-US" sz="3200" dirty="0"/>
              <a:t>Nancy Cruzan - auto accident</a:t>
            </a:r>
          </a:p>
          <a:p>
            <a:r>
              <a:rPr lang="en-US" sz="3200" dirty="0"/>
              <a:t>Cardiac and respiratory malfunctions</a:t>
            </a:r>
          </a:p>
          <a:p>
            <a:r>
              <a:rPr lang="en-US" sz="3200" dirty="0"/>
              <a:t>Cerebral contusion, coma then PVSs. </a:t>
            </a:r>
          </a:p>
          <a:p>
            <a:r>
              <a:rPr lang="en-US" sz="3200" dirty="0"/>
              <a:t>No advance directive (living will)</a:t>
            </a:r>
          </a:p>
          <a:p>
            <a:r>
              <a:rPr lang="en-US" sz="3200" dirty="0"/>
              <a:t>Nutrition and hydration were provided via a </a:t>
            </a:r>
            <a:r>
              <a:rPr lang="en-US" sz="3200" b="1" dirty="0">
                <a:solidFill>
                  <a:srgbClr val="C00000"/>
                </a:solidFill>
              </a:rPr>
              <a:t>nasogastric tube</a:t>
            </a:r>
            <a:r>
              <a:rPr lang="en-US" sz="3200" dirty="0"/>
              <a:t>. </a:t>
            </a:r>
          </a:p>
          <a:p>
            <a:endParaRPr lang="en-US" dirty="0"/>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04088"/>
            <a:ext cx="7848600" cy="1429512"/>
          </a:xfrm>
        </p:spPr>
        <p:txBody>
          <a:bodyPr>
            <a:normAutofit fontScale="90000"/>
          </a:bodyPr>
          <a:lstStyle/>
          <a:p>
            <a:r>
              <a:rPr lang="en-US" b="1" dirty="0">
                <a:solidFill>
                  <a:schemeClr val="tx1"/>
                </a:solidFill>
              </a:rPr>
              <a:t>Cruzan v. Director, Missouri Dept. of Health (1990)</a:t>
            </a:r>
            <a:endParaRPr lang="en-US" dirty="0"/>
          </a:p>
        </p:txBody>
      </p:sp>
      <p:sp>
        <p:nvSpPr>
          <p:cNvPr id="3" name="Content Placeholder 2"/>
          <p:cNvSpPr>
            <a:spLocks noGrp="1"/>
          </p:cNvSpPr>
          <p:nvPr>
            <p:ph idx="1"/>
          </p:nvPr>
        </p:nvSpPr>
        <p:spPr>
          <a:xfrm>
            <a:off x="838200" y="2286000"/>
            <a:ext cx="7467600" cy="3861816"/>
          </a:xfrm>
        </p:spPr>
        <p:txBody>
          <a:bodyPr/>
          <a:lstStyle/>
          <a:p>
            <a:r>
              <a:rPr lang="en-US" sz="3200" dirty="0"/>
              <a:t>Cruzan’s parents asked the hospital to terminate food and water. </a:t>
            </a:r>
          </a:p>
          <a:p>
            <a:r>
              <a:rPr lang="en-US" sz="3200" dirty="0"/>
              <a:t>The hospital refused without a court order. </a:t>
            </a:r>
          </a:p>
          <a:p>
            <a:r>
              <a:rPr lang="en-US" sz="3200" dirty="0"/>
              <a:t>The parents obtained such approval from a state trial court, based on substantive due process</a:t>
            </a:r>
          </a:p>
          <a:p>
            <a:endParaRPr lang="en-US" dirty="0"/>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104" y="1069213"/>
            <a:ext cx="8229600" cy="1143000"/>
          </a:xfrm>
        </p:spPr>
        <p:txBody>
          <a:bodyPr>
            <a:noAutofit/>
          </a:bodyPr>
          <a:lstStyle/>
          <a:p>
            <a:r>
              <a:rPr lang="en-US" sz="4000" b="1" dirty="0">
                <a:solidFill>
                  <a:schemeClr val="tx1"/>
                </a:solidFill>
              </a:rPr>
              <a:t>Cruzan: Missouri Supreme Court reversed: 760 S.W.2d 408 (Mo.1988)</a:t>
            </a:r>
          </a:p>
        </p:txBody>
      </p:sp>
      <p:sp>
        <p:nvSpPr>
          <p:cNvPr id="3" name="Content Placeholder 2"/>
          <p:cNvSpPr>
            <a:spLocks noGrp="1"/>
          </p:cNvSpPr>
          <p:nvPr>
            <p:ph idx="1"/>
          </p:nvPr>
        </p:nvSpPr>
        <p:spPr>
          <a:xfrm>
            <a:off x="457200" y="2895600"/>
            <a:ext cx="8001000" cy="3429000"/>
          </a:xfrm>
        </p:spPr>
        <p:txBody>
          <a:bodyPr>
            <a:normAutofit/>
          </a:bodyPr>
          <a:lstStyle/>
          <a:p>
            <a:r>
              <a:rPr lang="en-US" sz="3200" dirty="0"/>
              <a:t>Need either a Living Will, or Clear and convincing inherently reliable evidence. </a:t>
            </a:r>
          </a:p>
          <a:p>
            <a:r>
              <a:rPr lang="en-US" sz="3200" dirty="0"/>
              <a:t>U.S. Supreme Court - </a:t>
            </a:r>
            <a:r>
              <a:rPr lang="en-US" sz="3200" b="1" i="1" dirty="0"/>
              <a:t>right to die.</a:t>
            </a:r>
            <a:r>
              <a:rPr lang="en-US" sz="3200" dirty="0"/>
              <a:t> </a:t>
            </a:r>
          </a:p>
          <a:p>
            <a:r>
              <a:rPr lang="en-US" sz="3200" b="1" i="1" dirty="0"/>
              <a:t>Clear and convincing evidence </a:t>
            </a:r>
            <a:r>
              <a:rPr lang="en-US" sz="3200" dirty="0"/>
              <a:t>requirement not unconstitutional.</a:t>
            </a:r>
            <a:endParaRPr lang="en-US" sz="3200" b="1" i="1" dirty="0"/>
          </a:p>
          <a:p>
            <a:endParaRPr lang="en-US" dirty="0"/>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658112"/>
          </a:xfrm>
        </p:spPr>
        <p:txBody>
          <a:bodyPr>
            <a:normAutofit/>
          </a:bodyPr>
          <a:lstStyle/>
          <a:p>
            <a:r>
              <a:rPr lang="en-US" b="1" dirty="0">
                <a:solidFill>
                  <a:schemeClr val="tx1"/>
                </a:solidFill>
              </a:rPr>
              <a:t>In re </a:t>
            </a:r>
            <a:r>
              <a:rPr lang="en-US" b="1" dirty="0" err="1">
                <a:solidFill>
                  <a:schemeClr val="tx1"/>
                </a:solidFill>
              </a:rPr>
              <a:t>Schiavo</a:t>
            </a:r>
            <a:r>
              <a:rPr lang="en-US" b="1" dirty="0">
                <a:solidFill>
                  <a:schemeClr val="tx1"/>
                </a:solidFill>
              </a:rPr>
              <a:t> 851 So. 2d 182 (</a:t>
            </a:r>
            <a:r>
              <a:rPr lang="en-US" b="1" dirty="0" err="1">
                <a:solidFill>
                  <a:schemeClr val="tx1"/>
                </a:solidFill>
              </a:rPr>
              <a:t>Fla</a:t>
            </a:r>
            <a:r>
              <a:rPr lang="en-US" b="1" dirty="0">
                <a:solidFill>
                  <a:schemeClr val="tx1"/>
                </a:solidFill>
              </a:rPr>
              <a:t> App.2003)</a:t>
            </a:r>
          </a:p>
        </p:txBody>
      </p:sp>
      <p:sp>
        <p:nvSpPr>
          <p:cNvPr id="3" name="Content Placeholder 2"/>
          <p:cNvSpPr>
            <a:spLocks noGrp="1"/>
          </p:cNvSpPr>
          <p:nvPr>
            <p:ph idx="1"/>
          </p:nvPr>
        </p:nvSpPr>
        <p:spPr>
          <a:xfrm>
            <a:off x="457200" y="2438400"/>
            <a:ext cx="8229600" cy="3886200"/>
          </a:xfrm>
        </p:spPr>
        <p:txBody>
          <a:bodyPr/>
          <a:lstStyle/>
          <a:p>
            <a:r>
              <a:rPr lang="en-US" sz="2800" dirty="0"/>
              <a:t>In 1990, Terri Schiavo had a cardiac arrest and fell into a PVS.   No advance directive (living will)</a:t>
            </a:r>
          </a:p>
          <a:p>
            <a:r>
              <a:rPr lang="en-US" sz="2800" dirty="0"/>
              <a:t>State court appointed her husband as guardian. </a:t>
            </a:r>
          </a:p>
          <a:p>
            <a:r>
              <a:rPr lang="en-US" sz="2800" dirty="0"/>
              <a:t>In 1998, Husband asked Judge about stopping feeding.  Judge agreed.  Parents objected.</a:t>
            </a:r>
          </a:p>
          <a:p>
            <a:r>
              <a:rPr lang="en-US" sz="2800" dirty="0"/>
              <a:t>Court of Appeals affirmed.</a:t>
            </a:r>
          </a:p>
          <a:p>
            <a:r>
              <a:rPr lang="en-US" sz="2800" dirty="0"/>
              <a:t>Florida Supreme Court and the U.S. Supreme Court declined review.</a:t>
            </a:r>
          </a:p>
          <a:p>
            <a:endParaRPr lang="en-US" dirty="0"/>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Autofit/>
          </a:bodyPr>
          <a:lstStyle/>
          <a:p>
            <a:r>
              <a:rPr lang="en-US" sz="4000" b="1" dirty="0">
                <a:solidFill>
                  <a:schemeClr val="tx1"/>
                </a:solidFill>
              </a:rPr>
              <a:t>Lessons: Quinlan, Cruzan and Schiavo</a:t>
            </a:r>
            <a:endParaRPr lang="en-US" sz="4000" dirty="0"/>
          </a:p>
        </p:txBody>
      </p:sp>
      <p:sp>
        <p:nvSpPr>
          <p:cNvPr id="3" name="Content Placeholder 2"/>
          <p:cNvSpPr>
            <a:spLocks noGrp="1"/>
          </p:cNvSpPr>
          <p:nvPr>
            <p:ph idx="1"/>
          </p:nvPr>
        </p:nvSpPr>
        <p:spPr/>
        <p:txBody>
          <a:bodyPr/>
          <a:lstStyle/>
          <a:p>
            <a:pPr marL="514350" indent="-514350">
              <a:buFont typeface="+mj-lt"/>
              <a:buAutoNum type="arabicPeriod"/>
            </a:pPr>
            <a:r>
              <a:rPr lang="en-US" sz="2800" b="1" i="1" dirty="0"/>
              <a:t>Competent adults </a:t>
            </a:r>
            <a:r>
              <a:rPr lang="en-US" sz="2800" dirty="0"/>
              <a:t>have a right to refuse any Rx, and can execute an advance directive (living will)</a:t>
            </a:r>
          </a:p>
          <a:p>
            <a:pPr marL="514350" indent="-514350">
              <a:buFont typeface="+mj-lt"/>
              <a:buAutoNum type="arabicPeriod"/>
            </a:pPr>
            <a:r>
              <a:rPr lang="en-US" sz="2800" dirty="0"/>
              <a:t>Physicians can honor patient’s wishes. </a:t>
            </a:r>
          </a:p>
          <a:p>
            <a:pPr marL="514350" indent="-514350">
              <a:buFont typeface="+mj-lt"/>
              <a:buAutoNum type="arabicPeriod"/>
            </a:pPr>
            <a:r>
              <a:rPr lang="en-US" sz="2800" b="1" i="1" dirty="0">
                <a:effectLst/>
                <a:latin typeface="Times New Roman" panose="02020603050405020304" pitchFamily="18" charset="0"/>
                <a:ea typeface="Calibri" panose="020F0502020204030204" pitchFamily="34" charset="0"/>
              </a:rPr>
              <a:t>Incompetent adults </a:t>
            </a:r>
            <a:r>
              <a:rPr lang="en-US" sz="2800" dirty="0">
                <a:effectLst/>
                <a:latin typeface="Times New Roman" panose="02020603050405020304" pitchFamily="18" charset="0"/>
                <a:ea typeface="Calibri" panose="020F0502020204030204" pitchFamily="34" charset="0"/>
              </a:rPr>
              <a:t>retain an interest in self-determination, and consider patient’s best interest</a:t>
            </a:r>
          </a:p>
          <a:p>
            <a:pPr marL="514350" indent="-514350">
              <a:buFont typeface="+mj-lt"/>
              <a:buAutoNum type="arabicPeriod"/>
            </a:pPr>
            <a:r>
              <a:rPr lang="en-US" sz="2800" dirty="0">
                <a:latin typeface="Times New Roman" panose="02020603050405020304" pitchFamily="18" charset="0"/>
              </a:rPr>
              <a:t>Level of proof: clear and convincing evidence</a:t>
            </a:r>
          </a:p>
          <a:p>
            <a:pPr marL="514350" indent="-514350">
              <a:buFont typeface="+mj-lt"/>
              <a:buAutoNum type="arabicPeriod"/>
            </a:pPr>
            <a:r>
              <a:rPr lang="en-US" sz="2800" dirty="0">
                <a:effectLst/>
                <a:latin typeface="Times New Roman" panose="02020603050405020304" pitchFamily="18" charset="0"/>
                <a:ea typeface="Calibri" panose="020F0502020204030204" pitchFamily="34" charset="0"/>
              </a:rPr>
              <a:t>Differences in statutes and state court decisions</a:t>
            </a:r>
            <a:endParaRPr lang="en-US" sz="2800" dirty="0"/>
          </a:p>
          <a:p>
            <a:pPr marL="514350" indent="-514350">
              <a:buFont typeface="+mj-lt"/>
              <a:buAutoNum type="arabicPeriod"/>
            </a:pPr>
            <a:r>
              <a:rPr lang="en-US" sz="2800" b="1" i="1" dirty="0">
                <a:effectLst/>
                <a:latin typeface="Times New Roman" panose="02020603050405020304" pitchFamily="18" charset="0"/>
                <a:ea typeface="Calibri" panose="020F0502020204030204" pitchFamily="34" charset="0"/>
              </a:rPr>
              <a:t>legal guardian</a:t>
            </a:r>
            <a:r>
              <a:rPr lang="en-US" sz="2800" dirty="0">
                <a:effectLst/>
                <a:latin typeface="Times New Roman" panose="02020603050405020304" pitchFamily="18" charset="0"/>
                <a:ea typeface="Calibri" panose="020F0502020204030204" pitchFamily="34" charset="0"/>
              </a:rPr>
              <a:t> decides, not parents of a married person who is incompetent</a:t>
            </a:r>
            <a:endParaRPr lang="en-US" sz="2800" dirty="0"/>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tx1"/>
                </a:solidFill>
              </a:rPr>
              <a:t>Discussing End-of-Life Care with a Terminally ill Patient</a:t>
            </a:r>
          </a:p>
        </p:txBody>
      </p:sp>
      <p:sp>
        <p:nvSpPr>
          <p:cNvPr id="3" name="Content Placeholder 2"/>
          <p:cNvSpPr>
            <a:spLocks noGrp="1"/>
          </p:cNvSpPr>
          <p:nvPr>
            <p:ph idx="1"/>
          </p:nvPr>
        </p:nvSpPr>
        <p:spPr/>
        <p:txBody>
          <a:bodyPr>
            <a:normAutofit/>
          </a:bodyPr>
          <a:lstStyle/>
          <a:p>
            <a:r>
              <a:rPr lang="en-US" sz="3200" dirty="0"/>
              <a:t>Shared decision-making  - gold standard.</a:t>
            </a:r>
          </a:p>
          <a:p>
            <a:r>
              <a:rPr lang="en-US" sz="3200" dirty="0"/>
              <a:t>No paternalism or strict patient autonomy </a:t>
            </a:r>
          </a:p>
          <a:p>
            <a:r>
              <a:rPr lang="en-US" sz="3200" dirty="0"/>
              <a:t>Physician help patients understand the natural course of their disease</a:t>
            </a:r>
          </a:p>
          <a:p>
            <a:r>
              <a:rPr lang="en-US" sz="3200" dirty="0"/>
              <a:t>Help patient make an informed decision</a:t>
            </a:r>
          </a:p>
          <a:p>
            <a:r>
              <a:rPr lang="en-US" sz="3200" dirty="0"/>
              <a:t>Must be revisited on a regular basis with all of the key individuals present.</a:t>
            </a:r>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204BD-8827-49A6-8404-6915F8CDE8F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AEC5B4B-71A8-4CBA-AC13-610882CA0A16}"/>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938F2C9F-7AD2-4B4B-A78C-B22AC0490A2E}"/>
              </a:ext>
            </a:extLst>
          </p:cNvPr>
          <p:cNvSpPr>
            <a:spLocks noGrp="1"/>
          </p:cNvSpPr>
          <p:nvPr>
            <p:ph type="ftr" sz="quarter" idx="11"/>
          </p:nvPr>
        </p:nvSpPr>
        <p:spPr/>
        <p:txBody>
          <a:bodyPr/>
          <a:lstStyle/>
          <a:p>
            <a:r>
              <a:rPr lang="en-US"/>
              <a:t>End-Of-Life Issues</a:t>
            </a:r>
          </a:p>
        </p:txBody>
      </p:sp>
      <p:sp>
        <p:nvSpPr>
          <p:cNvPr id="5" name="Slide Number Placeholder 4">
            <a:extLst>
              <a:ext uri="{FF2B5EF4-FFF2-40B4-BE49-F238E27FC236}">
                <a16:creationId xmlns:a16="http://schemas.microsoft.com/office/drawing/2014/main" id="{F06752A7-BDEC-44F5-803E-EEACF3C857D3}"/>
              </a:ext>
            </a:extLst>
          </p:cNvPr>
          <p:cNvSpPr>
            <a:spLocks noGrp="1"/>
          </p:cNvSpPr>
          <p:nvPr>
            <p:ph type="sldNum" sz="quarter" idx="12"/>
          </p:nvPr>
        </p:nvSpPr>
        <p:spPr/>
        <p:txBody>
          <a:bodyPr/>
          <a:lstStyle/>
          <a:p>
            <a:fld id="{87DCEE4E-CAC4-45E9-B399-F591923BC4ED}" type="slidenum">
              <a:rPr lang="en-US" smtClean="0"/>
              <a:pPr/>
              <a:t>37</a:t>
            </a:fld>
            <a:endParaRPr lang="en-US"/>
          </a:p>
        </p:txBody>
      </p:sp>
    </p:spTree>
    <p:extLst>
      <p:ext uri="{BB962C8B-B14F-4D97-AF65-F5344CB8AC3E}">
        <p14:creationId xmlns:p14="http://schemas.microsoft.com/office/powerpoint/2010/main" val="16166228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solidFill>
                  <a:schemeClr val="tx1"/>
                </a:solidFill>
              </a:rPr>
              <a:t>Risk Management Recommendations Regarding EOL discussions </a:t>
            </a:r>
            <a:endParaRPr lang="en-US" sz="4000" dirty="0">
              <a:solidFill>
                <a:schemeClr val="tx1"/>
              </a:solidFill>
            </a:endParaRPr>
          </a:p>
        </p:txBody>
      </p:sp>
      <p:sp>
        <p:nvSpPr>
          <p:cNvPr id="3" name="Content Placeholder 2"/>
          <p:cNvSpPr>
            <a:spLocks noGrp="1"/>
          </p:cNvSpPr>
          <p:nvPr>
            <p:ph idx="1"/>
          </p:nvPr>
        </p:nvSpPr>
        <p:spPr/>
        <p:txBody>
          <a:bodyPr>
            <a:normAutofit fontScale="92500"/>
          </a:bodyPr>
          <a:lstStyle/>
          <a:p>
            <a:pPr marL="514350" indent="-514350">
              <a:buFont typeface="+mj-lt"/>
              <a:buAutoNum type="arabicPeriod"/>
            </a:pPr>
            <a:r>
              <a:rPr lang="en-US" sz="3200" dirty="0"/>
              <a:t>Initiate discussions of EOL care preferences</a:t>
            </a:r>
          </a:p>
          <a:p>
            <a:pPr marL="514350" indent="-514350">
              <a:buFont typeface="+mj-lt"/>
              <a:buAutoNum type="arabicPeriod"/>
            </a:pPr>
            <a:r>
              <a:rPr lang="en-US" sz="3200" dirty="0"/>
              <a:t>Utilize various models and frameworks</a:t>
            </a:r>
          </a:p>
          <a:p>
            <a:pPr marL="514350" lvl="0" indent="-514350">
              <a:buFont typeface="+mj-lt"/>
              <a:buAutoNum type="arabicPeriod"/>
            </a:pPr>
            <a:r>
              <a:rPr lang="en-US" sz="3200" dirty="0"/>
              <a:t>Laws/regulations impacting EOL options. </a:t>
            </a:r>
          </a:p>
          <a:p>
            <a:pPr marL="514350" lvl="0" indent="-514350">
              <a:buFont typeface="+mj-lt"/>
              <a:buAutoNum type="arabicPeriod"/>
            </a:pPr>
            <a:r>
              <a:rPr lang="en-US" sz="3200" dirty="0"/>
              <a:t>Facility/group advance directive policies and procedures</a:t>
            </a:r>
          </a:p>
          <a:p>
            <a:pPr marL="514350" lvl="0" indent="-514350">
              <a:buFont typeface="+mj-lt"/>
              <a:buAutoNum type="arabicPeriod"/>
            </a:pPr>
            <a:r>
              <a:rPr lang="en-US" sz="3200" dirty="0"/>
              <a:t>Review the patient record</a:t>
            </a:r>
          </a:p>
          <a:p>
            <a:pPr marL="514350" lvl="0" indent="-514350">
              <a:buFont typeface="+mj-lt"/>
              <a:buAutoNum type="arabicPeriod"/>
            </a:pPr>
            <a:r>
              <a:rPr lang="en-US" sz="3200" dirty="0"/>
              <a:t>GO-FAR (Good Outcome Following Attempted Resuscitation). </a:t>
            </a:r>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04088"/>
            <a:ext cx="8458200" cy="1048512"/>
          </a:xfrm>
        </p:spPr>
        <p:txBody>
          <a:bodyPr>
            <a:noAutofit/>
          </a:bodyPr>
          <a:lstStyle/>
          <a:p>
            <a:r>
              <a:rPr lang="en-US" sz="4000" b="1" dirty="0">
                <a:solidFill>
                  <a:schemeClr val="tx1"/>
                </a:solidFill>
              </a:rPr>
              <a:t>Risk Management Recommendations-2</a:t>
            </a:r>
            <a:endParaRPr lang="en-US" sz="4000" dirty="0"/>
          </a:p>
        </p:txBody>
      </p:sp>
      <p:sp>
        <p:nvSpPr>
          <p:cNvPr id="3" name="Content Placeholder 2"/>
          <p:cNvSpPr>
            <a:spLocks noGrp="1"/>
          </p:cNvSpPr>
          <p:nvPr>
            <p:ph idx="1"/>
          </p:nvPr>
        </p:nvSpPr>
        <p:spPr/>
        <p:txBody>
          <a:bodyPr>
            <a:normAutofit lnSpcReduction="10000"/>
          </a:bodyPr>
          <a:lstStyle/>
          <a:p>
            <a:pPr>
              <a:buNone/>
            </a:pPr>
            <a:r>
              <a:rPr lang="en-US" sz="3200" dirty="0"/>
              <a:t>7. Meet with healthcare team</a:t>
            </a:r>
          </a:p>
          <a:p>
            <a:pPr>
              <a:buNone/>
            </a:pPr>
            <a:r>
              <a:rPr lang="en-US" sz="3200" dirty="0"/>
              <a:t>8. Review patient’s advance directive </a:t>
            </a:r>
          </a:p>
          <a:p>
            <a:pPr>
              <a:buNone/>
            </a:pPr>
            <a:r>
              <a:rPr lang="en-US" sz="3200" dirty="0"/>
              <a:t>9. Include healthcare agent and family</a:t>
            </a:r>
          </a:p>
          <a:p>
            <a:pPr>
              <a:buNone/>
            </a:pPr>
            <a:r>
              <a:rPr lang="en-US" sz="3200" dirty="0"/>
              <a:t>10. Missing details and misconceptions.  </a:t>
            </a:r>
          </a:p>
          <a:p>
            <a:pPr>
              <a:buNone/>
            </a:pPr>
            <a:r>
              <a:rPr lang="en-US" sz="3200" dirty="0"/>
              <a:t>11. Address spiritual or pain Rx fears</a:t>
            </a:r>
          </a:p>
          <a:p>
            <a:pPr>
              <a:buNone/>
            </a:pPr>
            <a:r>
              <a:rPr lang="en-US" sz="3200" dirty="0"/>
              <a:t>12. Continue follow up w/established patients</a:t>
            </a:r>
          </a:p>
          <a:p>
            <a:pPr>
              <a:buNone/>
            </a:pPr>
            <a:r>
              <a:rPr lang="en-US" sz="3200" dirty="0"/>
              <a:t>13. EOL plans can be reconsidered and revised</a:t>
            </a:r>
          </a:p>
          <a:p>
            <a:pPr>
              <a:buNone/>
            </a:pPr>
            <a:r>
              <a:rPr lang="en-US" sz="3200" dirty="0"/>
              <a:t>14. Help patient find hope.</a:t>
            </a:r>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solidFill>
                  <a:schemeClr val="tx1"/>
                </a:solidFill>
              </a:rPr>
              <a:t>Advance Care Planning </a:t>
            </a:r>
            <a:endParaRPr lang="en-US" sz="6600" dirty="0">
              <a:solidFill>
                <a:schemeClr val="tx1"/>
              </a:solidFill>
            </a:endParaRPr>
          </a:p>
        </p:txBody>
      </p:sp>
      <p:sp>
        <p:nvSpPr>
          <p:cNvPr id="3" name="Content Placeholder 2"/>
          <p:cNvSpPr>
            <a:spLocks noGrp="1"/>
          </p:cNvSpPr>
          <p:nvPr>
            <p:ph idx="1"/>
          </p:nvPr>
        </p:nvSpPr>
        <p:spPr>
          <a:xfrm>
            <a:off x="457200" y="2133600"/>
            <a:ext cx="8229600" cy="4191000"/>
          </a:xfrm>
        </p:spPr>
        <p:txBody>
          <a:bodyPr>
            <a:normAutofit/>
          </a:bodyPr>
          <a:lstStyle/>
          <a:p>
            <a:r>
              <a:rPr lang="en-US" sz="3200" dirty="0"/>
              <a:t>Process: develop a medical treatment plan </a:t>
            </a:r>
          </a:p>
          <a:p>
            <a:r>
              <a:rPr lang="en-US" sz="3200" dirty="0"/>
              <a:t>Effective  upon loss of capacity for medical decision-making.</a:t>
            </a:r>
          </a:p>
          <a:p>
            <a:r>
              <a:rPr lang="en-US" sz="3200" dirty="0"/>
              <a:t>Begins at any age </a:t>
            </a:r>
          </a:p>
          <a:p>
            <a:r>
              <a:rPr lang="en-US" sz="3200" dirty="0"/>
              <a:t>No regard to current health status</a:t>
            </a:r>
          </a:p>
          <a:p>
            <a:r>
              <a:rPr lang="en-US" sz="3200" dirty="0"/>
              <a:t>Involves family and health care providers.</a:t>
            </a:r>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82000" cy="1143000"/>
          </a:xfrm>
        </p:spPr>
        <p:txBody>
          <a:bodyPr>
            <a:noAutofit/>
          </a:bodyPr>
          <a:lstStyle/>
          <a:p>
            <a:r>
              <a:rPr lang="en-US" sz="4000" b="1" dirty="0">
                <a:solidFill>
                  <a:schemeClr val="tx1"/>
                </a:solidFill>
              </a:rPr>
              <a:t>Risk Management Recommendations-3</a:t>
            </a:r>
            <a:endParaRPr lang="en-US" sz="4000" dirty="0"/>
          </a:p>
        </p:txBody>
      </p:sp>
      <p:sp>
        <p:nvSpPr>
          <p:cNvPr id="3" name="Content Placeholder 2"/>
          <p:cNvSpPr>
            <a:spLocks noGrp="1"/>
          </p:cNvSpPr>
          <p:nvPr>
            <p:ph idx="1"/>
          </p:nvPr>
        </p:nvSpPr>
        <p:spPr/>
        <p:txBody>
          <a:bodyPr>
            <a:normAutofit fontScale="92500" lnSpcReduction="10000"/>
          </a:bodyPr>
          <a:lstStyle/>
          <a:p>
            <a:pPr lvl="0">
              <a:buNone/>
            </a:pPr>
            <a:r>
              <a:rPr lang="en-US" sz="3000" dirty="0"/>
              <a:t>15. Prioritize discovering what matters most to patient</a:t>
            </a:r>
          </a:p>
          <a:p>
            <a:pPr lvl="0">
              <a:buNone/>
            </a:pPr>
            <a:r>
              <a:rPr lang="en-US" sz="3000" dirty="0"/>
              <a:t>16. Align interventions with the patient’s priorities. </a:t>
            </a:r>
          </a:p>
          <a:p>
            <a:pPr lvl="0">
              <a:buNone/>
            </a:pPr>
            <a:r>
              <a:rPr lang="en-US" sz="3000" dirty="0"/>
              <a:t>17. Translate the patient’s goals and treatment preferences into a care plan. </a:t>
            </a:r>
          </a:p>
          <a:p>
            <a:pPr lvl="0">
              <a:buNone/>
            </a:pPr>
            <a:r>
              <a:rPr lang="en-US" sz="3000" dirty="0"/>
              <a:t>18. Document the conversation and care plan, including the patient’s goals. </a:t>
            </a:r>
          </a:p>
          <a:p>
            <a:pPr lvl="0">
              <a:buNone/>
            </a:pPr>
            <a:r>
              <a:rPr lang="en-US" sz="3000" dirty="0"/>
              <a:t>19. Follow documentation protocols to ensure the patient’s wishes will be available to other staff and clinicians.</a:t>
            </a:r>
          </a:p>
          <a:p>
            <a:endParaRPr lang="en-US" dirty="0"/>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tx1"/>
                </a:solidFill>
              </a:rPr>
              <a:t>Survival Action v. Wrongful Death</a:t>
            </a:r>
          </a:p>
        </p:txBody>
      </p:sp>
      <p:sp>
        <p:nvSpPr>
          <p:cNvPr id="3" name="Content Placeholder 2"/>
          <p:cNvSpPr>
            <a:spLocks noGrp="1"/>
          </p:cNvSpPr>
          <p:nvPr>
            <p:ph idx="1"/>
          </p:nvPr>
        </p:nvSpPr>
        <p:spPr>
          <a:xfrm>
            <a:off x="457200" y="1935480"/>
            <a:ext cx="8229600" cy="4541520"/>
          </a:xfrm>
        </p:spPr>
        <p:txBody>
          <a:bodyPr>
            <a:noAutofit/>
          </a:bodyPr>
          <a:lstStyle/>
          <a:p>
            <a:r>
              <a:rPr lang="en-US" sz="3000" dirty="0"/>
              <a:t>At common law, when person dies lawsuits abate. </a:t>
            </a:r>
          </a:p>
          <a:p>
            <a:r>
              <a:rPr lang="en-US" sz="3000" dirty="0"/>
              <a:t>To salvage such lawsuits, legislators enacted statutes pertaining to: </a:t>
            </a:r>
          </a:p>
          <a:p>
            <a:pPr marL="880110" lvl="1" indent="-514350">
              <a:buFont typeface="+mj-lt"/>
              <a:buAutoNum type="arabicPeriod"/>
            </a:pPr>
            <a:r>
              <a:rPr lang="en-US" sz="3000" b="1" dirty="0"/>
              <a:t>Survival action </a:t>
            </a:r>
            <a:r>
              <a:rPr lang="en-US" sz="3000" dirty="0"/>
              <a:t>- personal injury claims before death; no family survivors. </a:t>
            </a:r>
          </a:p>
          <a:p>
            <a:pPr marL="880110" lvl="1" indent="-514350">
              <a:buFont typeface="+mj-lt"/>
              <a:buAutoNum type="arabicPeriod"/>
            </a:pPr>
            <a:r>
              <a:rPr lang="en-US" sz="3000" b="1" dirty="0"/>
              <a:t>Wrongful-death action </a:t>
            </a:r>
            <a:r>
              <a:rPr lang="en-US" sz="3000" dirty="0"/>
              <a:t>picks where survival claim ends, upon death, and there are family survivors. </a:t>
            </a:r>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1"/>
                </a:solidFill>
              </a:rPr>
              <a:t>Causes of End-of-Life Actions</a:t>
            </a:r>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sz="3000" dirty="0"/>
              <a:t>Withholding or withdrawing life support </a:t>
            </a:r>
          </a:p>
          <a:p>
            <a:pPr marL="514350" indent="-514350">
              <a:buFont typeface="+mj-lt"/>
              <a:buAutoNum type="arabicPeriod"/>
            </a:pPr>
            <a:r>
              <a:rPr lang="en-US" sz="3000" dirty="0"/>
              <a:t>Provision of unwanted life-prolonging Rx </a:t>
            </a:r>
          </a:p>
          <a:p>
            <a:pPr marL="514350" indent="-514350">
              <a:buFont typeface="+mj-lt"/>
              <a:buAutoNum type="arabicPeriod"/>
            </a:pPr>
            <a:r>
              <a:rPr lang="en-US" sz="3000" dirty="0"/>
              <a:t>Requested but not provided life-sustaining Rx </a:t>
            </a:r>
          </a:p>
          <a:p>
            <a:pPr marL="514350" indent="-514350">
              <a:buFont typeface="+mj-lt"/>
              <a:buAutoNum type="arabicPeriod"/>
            </a:pPr>
            <a:r>
              <a:rPr lang="en-US" sz="3000" dirty="0"/>
              <a:t>Inadequate advice to patient about EOL issues </a:t>
            </a:r>
          </a:p>
          <a:p>
            <a:pPr marL="514350" indent="-514350">
              <a:buFont typeface="+mj-lt"/>
              <a:buAutoNum type="arabicPeriod"/>
            </a:pPr>
            <a:r>
              <a:rPr lang="en-US" sz="3000" dirty="0"/>
              <a:t>Improperly obtained consent for an organ donation; and </a:t>
            </a:r>
          </a:p>
          <a:p>
            <a:pPr marL="514350" indent="-514350">
              <a:buFont typeface="+mj-lt"/>
              <a:buAutoNum type="arabicPeriod"/>
            </a:pPr>
            <a:r>
              <a:rPr lang="en-US" sz="3000" dirty="0"/>
              <a:t>Insufficiently worded advance directives if obtained by the medical facility. </a:t>
            </a:r>
          </a:p>
          <a:p>
            <a:endParaRPr lang="en-US" dirty="0"/>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tx1"/>
                </a:solidFill>
              </a:rPr>
              <a:t>Wrongful Prolongation of Life Lawsuits </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sz="3000" dirty="0"/>
              <a:t>Generally, patients want to:</a:t>
            </a:r>
          </a:p>
          <a:p>
            <a:pPr marL="907542" lvl="1" indent="-514350">
              <a:buFont typeface="+mj-lt"/>
              <a:buAutoNum type="arabicPeriod"/>
            </a:pPr>
            <a:r>
              <a:rPr lang="en-US" sz="3000" dirty="0"/>
              <a:t> die at home, and have</a:t>
            </a:r>
          </a:p>
          <a:p>
            <a:pPr marL="907542" lvl="1" indent="-514350">
              <a:buFont typeface="+mj-lt"/>
              <a:buAutoNum type="arabicPeriod"/>
            </a:pPr>
            <a:r>
              <a:rPr lang="en-US" sz="3000" dirty="0"/>
              <a:t>control over EOL care decision-making.</a:t>
            </a:r>
          </a:p>
          <a:p>
            <a:r>
              <a:rPr lang="en-US" sz="3000" dirty="0"/>
              <a:t>Physicians/staff non-compliance w/DNR/DNI:</a:t>
            </a:r>
          </a:p>
          <a:p>
            <a:pPr lvl="1"/>
            <a:r>
              <a:rPr lang="en-US" sz="3000" dirty="0"/>
              <a:t>Fear of lawsuit</a:t>
            </a:r>
          </a:p>
          <a:p>
            <a:pPr lvl="1"/>
            <a:r>
              <a:rPr lang="en-US" sz="3000" dirty="0"/>
              <a:t>Ignorance of  advance directive/DNR/DNI</a:t>
            </a:r>
          </a:p>
          <a:p>
            <a:pPr lvl="1"/>
            <a:r>
              <a:rPr lang="en-US" sz="3000" dirty="0"/>
              <a:t>Conflicts in beliefs, disagreements, vague</a:t>
            </a:r>
          </a:p>
          <a:p>
            <a:pPr lvl="1"/>
            <a:r>
              <a:rPr lang="en-US" sz="3000" dirty="0"/>
              <a:t>Lawsuits, disciplinary and criminal actions</a:t>
            </a:r>
          </a:p>
          <a:p>
            <a:pPr lvl="1"/>
            <a:endParaRPr lang="en-US" sz="3000" dirty="0"/>
          </a:p>
          <a:p>
            <a:endParaRPr lang="en-US" sz="3200" dirty="0"/>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r>
              <a:rPr lang="en-US" b="1" dirty="0">
                <a:solidFill>
                  <a:schemeClr val="tx1"/>
                </a:solidFill>
              </a:rPr>
              <a:t>Wrongful Prolongation of Life Lawsuits - 2</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3200" dirty="0"/>
              <a:t>battery, </a:t>
            </a:r>
          </a:p>
          <a:p>
            <a:pPr marL="514350" indent="-514350">
              <a:buFont typeface="+mj-lt"/>
              <a:buAutoNum type="arabicPeriod"/>
            </a:pPr>
            <a:r>
              <a:rPr lang="en-US" sz="3200" dirty="0"/>
              <a:t>lack of informed consent, </a:t>
            </a:r>
          </a:p>
          <a:p>
            <a:pPr marL="514350" indent="-514350">
              <a:buFont typeface="+mj-lt"/>
              <a:buAutoNum type="arabicPeriod"/>
            </a:pPr>
            <a:r>
              <a:rPr lang="en-US" sz="3200" dirty="0"/>
              <a:t>negligence, </a:t>
            </a:r>
          </a:p>
          <a:p>
            <a:pPr marL="514350" indent="-514350">
              <a:buFont typeface="+mj-lt"/>
              <a:buAutoNum type="arabicPeriod"/>
            </a:pPr>
            <a:r>
              <a:rPr lang="en-US" sz="3200" dirty="0"/>
              <a:t>intentional infliction of emotional distress, </a:t>
            </a:r>
          </a:p>
          <a:p>
            <a:pPr marL="514350" indent="-514350">
              <a:buFont typeface="+mj-lt"/>
              <a:buAutoNum type="arabicPeriod"/>
            </a:pPr>
            <a:r>
              <a:rPr lang="en-US" sz="3200" dirty="0"/>
              <a:t>breach of contract, and </a:t>
            </a:r>
          </a:p>
          <a:p>
            <a:pPr marL="514350" indent="-514350">
              <a:buFont typeface="+mj-lt"/>
              <a:buAutoNum type="arabicPeriod"/>
            </a:pPr>
            <a:r>
              <a:rPr lang="en-US" sz="3200" dirty="0"/>
              <a:t>failure to follow state EOL healthcare laws.</a:t>
            </a:r>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Overlooking the DNR Order</a:t>
            </a:r>
            <a:endParaRPr lang="en-US" dirty="0">
              <a:solidFill>
                <a:schemeClr val="tx1"/>
              </a:solidFill>
            </a:endParaRPr>
          </a:p>
        </p:txBody>
      </p:sp>
      <p:sp>
        <p:nvSpPr>
          <p:cNvPr id="3" name="Content Placeholder 2"/>
          <p:cNvSpPr>
            <a:spLocks noGrp="1"/>
          </p:cNvSpPr>
          <p:nvPr>
            <p:ph idx="1"/>
          </p:nvPr>
        </p:nvSpPr>
        <p:spPr/>
        <p:txBody>
          <a:bodyPr>
            <a:normAutofit lnSpcReduction="10000"/>
          </a:bodyPr>
          <a:lstStyle/>
          <a:p>
            <a:r>
              <a:rPr lang="en-US" sz="3200" b="1" i="1" dirty="0"/>
              <a:t>Case  A</a:t>
            </a:r>
            <a:r>
              <a:rPr lang="en-US" sz="3200" b="1" dirty="0"/>
              <a:t>llegation:  </a:t>
            </a:r>
            <a:r>
              <a:rPr lang="en-US" sz="3200" dirty="0"/>
              <a:t>Hospital physicians and staff negligently resuscitated a patient with known and well-documented DNR status.</a:t>
            </a:r>
          </a:p>
          <a:p>
            <a:r>
              <a:rPr lang="en-US" sz="3200" dirty="0"/>
              <a:t>Facts: 83-yr-old; subarachnoid hemorrhage and aneurysm; </a:t>
            </a:r>
            <a:r>
              <a:rPr lang="en-US" sz="3200" dirty="0" err="1"/>
              <a:t>tracheostomy</a:t>
            </a:r>
            <a:r>
              <a:rPr lang="en-US" sz="3200" dirty="0"/>
              <a:t>; MOLST – No CPR; </a:t>
            </a:r>
          </a:p>
          <a:p>
            <a:r>
              <a:rPr lang="en-US" sz="3200" dirty="0"/>
              <a:t>Severe hypoxia &amp; cardiac arrest – Code blue</a:t>
            </a:r>
          </a:p>
          <a:p>
            <a:r>
              <a:rPr lang="en-US" sz="3200" dirty="0"/>
              <a:t>Revived; feeding tube; 24-hr total home care.</a:t>
            </a:r>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i="1" dirty="0">
                <a:solidFill>
                  <a:schemeClr val="tx1"/>
                </a:solidFill>
              </a:rPr>
              <a:t>Weisman v Maryland General Hospital. </a:t>
            </a:r>
            <a:r>
              <a:rPr lang="en-US" sz="4000" b="1" dirty="0">
                <a:solidFill>
                  <a:schemeClr val="tx1"/>
                </a:solidFill>
              </a:rPr>
              <a:t>2016. (</a:t>
            </a:r>
            <a:r>
              <a:rPr lang="en-US" sz="4000" b="1" dirty="0" err="1">
                <a:solidFill>
                  <a:schemeClr val="tx1"/>
                </a:solidFill>
              </a:rPr>
              <a:t>Md.Cir.Ct</a:t>
            </a:r>
            <a:r>
              <a:rPr lang="en-US" sz="4000" b="1" dirty="0">
                <a:solidFill>
                  <a:schemeClr val="tx1"/>
                </a:solidFill>
              </a:rPr>
              <a:t>.)</a:t>
            </a:r>
          </a:p>
        </p:txBody>
      </p:sp>
      <p:sp>
        <p:nvSpPr>
          <p:cNvPr id="3" name="Content Placeholder 2"/>
          <p:cNvSpPr>
            <a:spLocks noGrp="1"/>
          </p:cNvSpPr>
          <p:nvPr>
            <p:ph idx="1"/>
          </p:nvPr>
        </p:nvSpPr>
        <p:spPr/>
        <p:txBody>
          <a:bodyPr>
            <a:normAutofit lnSpcReduction="10000"/>
          </a:bodyPr>
          <a:lstStyle/>
          <a:p>
            <a:r>
              <a:rPr lang="en-US" sz="3600" dirty="0"/>
              <a:t>The patient’s daughter sued the hospital, asserting claims for: assault, negligence, intentional infliction of emotional distress, breach of contract, breach of fiduciary duty and lack of informed consent.</a:t>
            </a:r>
          </a:p>
          <a:p>
            <a:r>
              <a:rPr lang="en-US" sz="3600" dirty="0"/>
              <a:t>Wrongful prolongation of life was avoidable.</a:t>
            </a:r>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Risk Management </a:t>
            </a:r>
          </a:p>
        </p:txBody>
      </p:sp>
      <p:sp>
        <p:nvSpPr>
          <p:cNvPr id="3" name="Content Placeholder 2"/>
          <p:cNvSpPr>
            <a:spLocks noGrp="1"/>
          </p:cNvSpPr>
          <p:nvPr>
            <p:ph idx="1"/>
          </p:nvPr>
        </p:nvSpPr>
        <p:spPr/>
        <p:txBody>
          <a:bodyPr>
            <a:normAutofit/>
          </a:bodyPr>
          <a:lstStyle/>
          <a:p>
            <a:r>
              <a:rPr lang="en-US" sz="3200" b="1" dirty="0"/>
              <a:t>Physicians/Staff </a:t>
            </a:r>
            <a:endParaRPr lang="en-US" sz="3200" dirty="0"/>
          </a:p>
          <a:p>
            <a:pPr lvl="1"/>
            <a:r>
              <a:rPr lang="en-US" sz="3200" dirty="0"/>
              <a:t>Maintain awareness of code status. </a:t>
            </a:r>
          </a:p>
          <a:p>
            <a:pPr lvl="1"/>
            <a:r>
              <a:rPr lang="en-US" sz="3200" dirty="0"/>
              <a:t>Realize code status information may not be immediately obvious. </a:t>
            </a:r>
          </a:p>
          <a:p>
            <a:pPr lvl="1"/>
            <a:r>
              <a:rPr lang="en-US" sz="3200" dirty="0"/>
              <a:t>Be prepared. </a:t>
            </a:r>
          </a:p>
          <a:p>
            <a:pPr lvl="1"/>
            <a:r>
              <a:rPr lang="en-US" sz="3200" dirty="0"/>
              <a:t>Consider quality of life outcomes when defaulting to resuscitation without checking code status. </a:t>
            </a:r>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tx1"/>
                </a:solidFill>
              </a:rPr>
              <a:t>Risk Management Recommend-2</a:t>
            </a:r>
            <a:endParaRPr lang="en-US" dirty="0"/>
          </a:p>
        </p:txBody>
      </p:sp>
      <p:sp>
        <p:nvSpPr>
          <p:cNvPr id="3" name="Content Placeholder 2"/>
          <p:cNvSpPr>
            <a:spLocks noGrp="1"/>
          </p:cNvSpPr>
          <p:nvPr>
            <p:ph idx="1"/>
          </p:nvPr>
        </p:nvSpPr>
        <p:spPr/>
        <p:txBody>
          <a:bodyPr>
            <a:normAutofit/>
          </a:bodyPr>
          <a:lstStyle/>
          <a:p>
            <a:pPr>
              <a:buNone/>
            </a:pPr>
            <a:r>
              <a:rPr lang="en-US" b="1" dirty="0"/>
              <a:t>Administrators/Facilities</a:t>
            </a:r>
            <a:endParaRPr lang="en-US" dirty="0"/>
          </a:p>
          <a:p>
            <a:pPr lvl="0"/>
            <a:r>
              <a:rPr lang="en-US" dirty="0"/>
              <a:t>Advance directives and life-sustaining treatment orders easily discoverable</a:t>
            </a:r>
          </a:p>
          <a:p>
            <a:pPr lvl="0"/>
            <a:r>
              <a:rPr lang="en-US" dirty="0"/>
              <a:t>Electronic health record (EHR) system</a:t>
            </a:r>
          </a:p>
          <a:p>
            <a:pPr lvl="0"/>
            <a:r>
              <a:rPr lang="en-US" dirty="0"/>
              <a:t>Education, compliance  and staff issues</a:t>
            </a:r>
          </a:p>
          <a:p>
            <a:pPr lvl="0"/>
            <a:r>
              <a:rPr lang="en-US" dirty="0"/>
              <a:t>Implement protocols and procedures </a:t>
            </a:r>
          </a:p>
          <a:p>
            <a:pPr lvl="0"/>
            <a:r>
              <a:rPr lang="en-US" dirty="0"/>
              <a:t>Relevant laws, regulations, ethics, clinical guidelines and professional standards. </a:t>
            </a:r>
          </a:p>
          <a:p>
            <a:r>
              <a:rPr lang="en-US" dirty="0"/>
              <a:t>Audit records of deceased patients</a:t>
            </a:r>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53312"/>
          </a:xfrm>
        </p:spPr>
        <p:txBody>
          <a:bodyPr>
            <a:normAutofit fontScale="90000"/>
          </a:bodyPr>
          <a:lstStyle/>
          <a:p>
            <a:pPr algn="ctr"/>
            <a:r>
              <a:rPr lang="en-US" b="1" dirty="0">
                <a:solidFill>
                  <a:schemeClr val="tx1"/>
                </a:solidFill>
              </a:rPr>
              <a:t>Withholding vs. Withdrawing </a:t>
            </a:r>
            <a:br>
              <a:rPr lang="en-US" b="1" dirty="0">
                <a:solidFill>
                  <a:schemeClr val="tx1"/>
                </a:solidFill>
              </a:rPr>
            </a:br>
            <a:r>
              <a:rPr lang="en-US" b="1" dirty="0">
                <a:solidFill>
                  <a:schemeClr val="tx1"/>
                </a:solidFill>
              </a:rPr>
              <a:t>Life-Sustaining Treatment </a:t>
            </a:r>
            <a:endParaRPr lang="en-US" dirty="0">
              <a:solidFill>
                <a:schemeClr val="tx1"/>
              </a:solidFill>
            </a:endParaRPr>
          </a:p>
        </p:txBody>
      </p:sp>
      <p:sp>
        <p:nvSpPr>
          <p:cNvPr id="3" name="Content Placeholder 2"/>
          <p:cNvSpPr>
            <a:spLocks noGrp="1"/>
          </p:cNvSpPr>
          <p:nvPr>
            <p:ph idx="1"/>
          </p:nvPr>
        </p:nvSpPr>
        <p:spPr>
          <a:xfrm>
            <a:off x="990600" y="2438400"/>
            <a:ext cx="7239000" cy="3886200"/>
          </a:xfrm>
        </p:spPr>
        <p:txBody>
          <a:bodyPr>
            <a:normAutofit/>
          </a:bodyPr>
          <a:lstStyle/>
          <a:p>
            <a:r>
              <a:rPr lang="en-US" sz="3200" dirty="0"/>
              <a:t>Belief: Patients’ lives should be saved at all cost</a:t>
            </a:r>
          </a:p>
          <a:p>
            <a:pPr lvl="1"/>
            <a:r>
              <a:rPr lang="en-US" sz="3200" dirty="0"/>
              <a:t>Emotional issues</a:t>
            </a:r>
          </a:p>
          <a:p>
            <a:pPr lvl="1"/>
            <a:r>
              <a:rPr lang="en-US" sz="3200" dirty="0"/>
              <a:t>Ethical issues</a:t>
            </a:r>
          </a:p>
          <a:p>
            <a:pPr lvl="1"/>
            <a:r>
              <a:rPr lang="en-US" sz="3200" dirty="0"/>
              <a:t>Legal issues</a:t>
            </a:r>
          </a:p>
          <a:p>
            <a:r>
              <a:rPr lang="en-US" sz="3200" dirty="0"/>
              <a:t>Emotional distress of healthcare agent</a:t>
            </a:r>
          </a:p>
        </p:txBody>
      </p:sp>
      <p:sp>
        <p:nvSpPr>
          <p:cNvPr id="5" name="Footer Placeholder 4"/>
          <p:cNvSpPr>
            <a:spLocks noGrp="1"/>
          </p:cNvSpPr>
          <p:nvPr>
            <p:ph type="ftr" sz="quarter" idx="11"/>
          </p:nvPr>
        </p:nvSpPr>
        <p:spPr/>
        <p:txBody>
          <a:bodyPr/>
          <a:lstStyle/>
          <a:p>
            <a:r>
              <a:rPr lang="en-US"/>
              <a:t>End-Of-Life Issues</a:t>
            </a:r>
          </a:p>
        </p:txBody>
      </p:sp>
      <p:sp>
        <p:nvSpPr>
          <p:cNvPr id="4" name="Slide Number Placeholder 3"/>
          <p:cNvSpPr>
            <a:spLocks noGrp="1"/>
          </p:cNvSpPr>
          <p:nvPr>
            <p:ph type="sldNum" sz="quarter" idx="12"/>
          </p:nvPr>
        </p:nvSpPr>
        <p:spPr/>
        <p:txBody>
          <a:bodyPr/>
          <a:lstStyle/>
          <a:p>
            <a:fld id="{87DCEE4E-CAC4-45E9-B399-F591923BC4ED}" type="slidenum">
              <a:rPr lang="en-US" smtClean="0"/>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solidFill>
                  <a:schemeClr val="tx1"/>
                </a:solidFill>
              </a:rPr>
              <a:t>Advance Directive </a:t>
            </a:r>
            <a:endParaRPr lang="en-US" sz="6600" dirty="0">
              <a:solidFill>
                <a:schemeClr val="tx1"/>
              </a:solidFill>
            </a:endParaRPr>
          </a:p>
        </p:txBody>
      </p:sp>
      <p:sp>
        <p:nvSpPr>
          <p:cNvPr id="3" name="Content Placeholder 2"/>
          <p:cNvSpPr>
            <a:spLocks noGrp="1"/>
          </p:cNvSpPr>
          <p:nvPr>
            <p:ph idx="1"/>
          </p:nvPr>
        </p:nvSpPr>
        <p:spPr/>
        <p:txBody>
          <a:bodyPr>
            <a:normAutofit/>
          </a:bodyPr>
          <a:lstStyle/>
          <a:p>
            <a:r>
              <a:rPr lang="en-US" sz="3200" dirty="0"/>
              <a:t>Patient-initiated legal document that goes into effect when the patient becomes incapacitated.</a:t>
            </a:r>
          </a:p>
          <a:p>
            <a:r>
              <a:rPr lang="en-US" sz="3200" dirty="0"/>
              <a:t>Two elements:</a:t>
            </a:r>
          </a:p>
          <a:p>
            <a:pPr marL="907542" lvl="1" indent="-514350">
              <a:buFont typeface="+mj-lt"/>
              <a:buAutoNum type="arabicPeriod"/>
            </a:pPr>
            <a:r>
              <a:rPr lang="en-US" sz="3000" dirty="0"/>
              <a:t>Living Will</a:t>
            </a:r>
          </a:p>
          <a:p>
            <a:pPr marL="907542" lvl="1" indent="-514350">
              <a:buFont typeface="+mj-lt"/>
              <a:buAutoNum type="arabicPeriod"/>
            </a:pPr>
            <a:r>
              <a:rPr lang="en-US" sz="3200" dirty="0"/>
              <a:t>Durable power of attorney for healthcare</a:t>
            </a:r>
          </a:p>
          <a:p>
            <a:pPr marL="541782" indent="-514350">
              <a:buFont typeface="+mj-lt"/>
              <a:buAutoNum type="arabicPeriod"/>
            </a:pPr>
            <a:r>
              <a:rPr lang="en-US" sz="3200" dirty="0"/>
              <a:t>All states and Washington, DC have advance directive laws. </a:t>
            </a:r>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5</a:t>
            </a:fld>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429512"/>
          </a:xfrm>
        </p:spPr>
        <p:txBody>
          <a:bodyPr>
            <a:normAutofit fontScale="90000"/>
          </a:bodyPr>
          <a:lstStyle/>
          <a:p>
            <a:r>
              <a:rPr lang="en-US" b="1" i="1" dirty="0">
                <a:solidFill>
                  <a:schemeClr val="tx1"/>
                </a:solidFill>
              </a:rPr>
              <a:t>Doctors Hospital of Augusta et al. v. </a:t>
            </a:r>
            <a:r>
              <a:rPr lang="en-US" b="1" i="1" dirty="0" err="1">
                <a:solidFill>
                  <a:schemeClr val="tx1"/>
                </a:solidFill>
              </a:rPr>
              <a:t>Alicea</a:t>
            </a:r>
            <a:r>
              <a:rPr lang="en-US" b="1" i="1" dirty="0">
                <a:solidFill>
                  <a:schemeClr val="tx1"/>
                </a:solidFill>
              </a:rPr>
              <a:t>. </a:t>
            </a:r>
            <a:r>
              <a:rPr lang="en-US" b="1" i="1" dirty="0" err="1">
                <a:solidFill>
                  <a:schemeClr val="tx1"/>
                </a:solidFill>
              </a:rPr>
              <a:t>Ga</a:t>
            </a:r>
            <a:r>
              <a:rPr lang="en-US" b="1" i="1" dirty="0">
                <a:solidFill>
                  <a:schemeClr val="tx1"/>
                </a:solidFill>
              </a:rPr>
              <a:t> Supreme Court, </a:t>
            </a:r>
            <a:r>
              <a:rPr lang="en-US" b="1" dirty="0">
                <a:solidFill>
                  <a:schemeClr val="tx1"/>
                </a:solidFill>
              </a:rPr>
              <a:t>2016</a:t>
            </a:r>
          </a:p>
        </p:txBody>
      </p:sp>
      <p:sp>
        <p:nvSpPr>
          <p:cNvPr id="3" name="Content Placeholder 2"/>
          <p:cNvSpPr>
            <a:spLocks noGrp="1"/>
          </p:cNvSpPr>
          <p:nvPr>
            <p:ph idx="1"/>
          </p:nvPr>
        </p:nvSpPr>
        <p:spPr>
          <a:xfrm>
            <a:off x="457200" y="2209800"/>
            <a:ext cx="8229600" cy="4114800"/>
          </a:xfrm>
        </p:spPr>
        <p:txBody>
          <a:bodyPr>
            <a:normAutofit/>
          </a:bodyPr>
          <a:lstStyle/>
          <a:p>
            <a:r>
              <a:rPr lang="en-US" sz="2800" dirty="0"/>
              <a:t>In 2009, an 89-year-old woman executed an advance directive. </a:t>
            </a:r>
          </a:p>
          <a:p>
            <a:r>
              <a:rPr lang="en-US" sz="2800" dirty="0"/>
              <a:t>Designated granddaughter as her healthcare agent; power of attorney for healthcare; “authorized to make all healthcare decisions…”</a:t>
            </a:r>
          </a:p>
          <a:p>
            <a:r>
              <a:rPr lang="en-US" sz="2800" dirty="0"/>
              <a:t>Grandmother chose option of not prolonging life.</a:t>
            </a:r>
          </a:p>
          <a:p>
            <a:r>
              <a:rPr lang="en-US" sz="2800" dirty="0"/>
              <a:t>Told family she did not want to “rely on a machine to live.”</a:t>
            </a:r>
          </a:p>
        </p:txBody>
      </p:sp>
      <p:sp>
        <p:nvSpPr>
          <p:cNvPr id="5" name="Footer Placeholder 4"/>
          <p:cNvSpPr>
            <a:spLocks noGrp="1"/>
          </p:cNvSpPr>
          <p:nvPr>
            <p:ph type="ftr" sz="quarter" idx="11"/>
          </p:nvPr>
        </p:nvSpPr>
        <p:spPr/>
        <p:txBody>
          <a:bodyPr/>
          <a:lstStyle/>
          <a:p>
            <a:r>
              <a:rPr lang="en-US"/>
              <a:t>End-Of-Life Issues</a:t>
            </a:r>
          </a:p>
        </p:txBody>
      </p:sp>
      <p:sp>
        <p:nvSpPr>
          <p:cNvPr id="4" name="Slide Number Placeholder 3"/>
          <p:cNvSpPr>
            <a:spLocks noGrp="1"/>
          </p:cNvSpPr>
          <p:nvPr>
            <p:ph type="sldNum" sz="quarter" idx="12"/>
          </p:nvPr>
        </p:nvSpPr>
        <p:spPr/>
        <p:txBody>
          <a:bodyPr/>
          <a:lstStyle/>
          <a:p>
            <a:fld id="{87DCEE4E-CAC4-45E9-B399-F591923BC4ED}" type="slidenum">
              <a:rPr lang="en-US" smtClean="0"/>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solidFill>
                  <a:schemeClr val="tx1"/>
                </a:solidFill>
              </a:rPr>
              <a:t>Doctors Hospital of Augusta et al. v. </a:t>
            </a:r>
            <a:r>
              <a:rPr lang="en-US" b="1" i="1" dirty="0" err="1">
                <a:solidFill>
                  <a:schemeClr val="tx1"/>
                </a:solidFill>
              </a:rPr>
              <a:t>Alicea</a:t>
            </a:r>
            <a:r>
              <a:rPr lang="en-US" b="1" i="1" dirty="0">
                <a:solidFill>
                  <a:schemeClr val="tx1"/>
                </a:solidFill>
              </a:rPr>
              <a:t>. </a:t>
            </a:r>
            <a:r>
              <a:rPr lang="en-US" sz="4400" b="1" i="1" dirty="0" err="1">
                <a:solidFill>
                  <a:schemeClr val="tx1"/>
                </a:solidFill>
              </a:rPr>
              <a:t>Ga</a:t>
            </a:r>
            <a:r>
              <a:rPr lang="en-US" sz="4400" b="1" i="1" dirty="0">
                <a:solidFill>
                  <a:schemeClr val="tx1"/>
                </a:solidFill>
              </a:rPr>
              <a:t> Supreme Court, </a:t>
            </a:r>
            <a:r>
              <a:rPr lang="en-US" sz="4400" b="1" dirty="0">
                <a:solidFill>
                  <a:schemeClr val="tx1"/>
                </a:solidFill>
              </a:rPr>
              <a:t>2016 (2)</a:t>
            </a:r>
            <a:endParaRPr lang="en-US" sz="4400" dirty="0"/>
          </a:p>
        </p:txBody>
      </p:sp>
      <p:sp>
        <p:nvSpPr>
          <p:cNvPr id="3" name="Content Placeholder 2"/>
          <p:cNvSpPr>
            <a:spLocks noGrp="1"/>
          </p:cNvSpPr>
          <p:nvPr>
            <p:ph idx="1"/>
          </p:nvPr>
        </p:nvSpPr>
        <p:spPr/>
        <p:txBody>
          <a:bodyPr/>
          <a:lstStyle/>
          <a:p>
            <a:r>
              <a:rPr lang="en-US" dirty="0"/>
              <a:t>In March 2012, seen at ER and admitted. </a:t>
            </a:r>
            <a:r>
              <a:rPr lang="en-US" dirty="0" err="1"/>
              <a:t>Dx</a:t>
            </a:r>
            <a:r>
              <a:rPr lang="en-US" dirty="0"/>
              <a:t>: pneumonia, sepsis and acute renal failure.</a:t>
            </a:r>
          </a:p>
          <a:p>
            <a:r>
              <a:rPr lang="en-US" dirty="0"/>
              <a:t>Granddaughter provided the advance directive to the admission staff and it was placed in the grandmother’s medical record.</a:t>
            </a:r>
          </a:p>
          <a:p>
            <a:r>
              <a:rPr lang="en-US" dirty="0"/>
              <a:t>Demanded no CPR, intubation or mechanical ventilation.</a:t>
            </a:r>
          </a:p>
          <a:p>
            <a:r>
              <a:rPr lang="en-US" dirty="0"/>
              <a:t>Consent to </a:t>
            </a:r>
            <a:r>
              <a:rPr lang="en-US" dirty="0" err="1"/>
              <a:t>thoracentesis</a:t>
            </a:r>
            <a:r>
              <a:rPr lang="en-US" dirty="0"/>
              <a:t> only</a:t>
            </a:r>
          </a:p>
          <a:p>
            <a:r>
              <a:rPr lang="en-US" dirty="0"/>
              <a:t>Respiratory distress - grandmother </a:t>
            </a:r>
            <a:r>
              <a:rPr lang="en-US" dirty="0" err="1"/>
              <a:t>intubated</a:t>
            </a:r>
            <a:r>
              <a:rPr lang="en-US" dirty="0"/>
              <a:t> and ventilated.  Later </a:t>
            </a:r>
            <a:r>
              <a:rPr lang="en-US" dirty="0" err="1"/>
              <a:t>extubated</a:t>
            </a:r>
            <a:r>
              <a:rPr lang="en-US" dirty="0"/>
              <a:t> and died.</a:t>
            </a:r>
          </a:p>
        </p:txBody>
      </p:sp>
      <p:sp>
        <p:nvSpPr>
          <p:cNvPr id="5" name="Footer Placeholder 4"/>
          <p:cNvSpPr>
            <a:spLocks noGrp="1"/>
          </p:cNvSpPr>
          <p:nvPr>
            <p:ph type="ftr" sz="quarter" idx="11"/>
          </p:nvPr>
        </p:nvSpPr>
        <p:spPr/>
        <p:txBody>
          <a:bodyPr/>
          <a:lstStyle/>
          <a:p>
            <a:r>
              <a:rPr lang="en-US"/>
              <a:t>End-Of-Life Issues</a:t>
            </a:r>
          </a:p>
        </p:txBody>
      </p:sp>
      <p:sp>
        <p:nvSpPr>
          <p:cNvPr id="4" name="Slide Number Placeholder 3"/>
          <p:cNvSpPr>
            <a:spLocks noGrp="1"/>
          </p:cNvSpPr>
          <p:nvPr>
            <p:ph type="sldNum" sz="quarter" idx="12"/>
          </p:nvPr>
        </p:nvSpPr>
        <p:spPr/>
        <p:txBody>
          <a:bodyPr/>
          <a:lstStyle/>
          <a:p>
            <a:fld id="{87DCEE4E-CAC4-45E9-B399-F591923BC4ED}" type="slidenum">
              <a:rPr lang="en-US" smtClean="0"/>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53312"/>
          </a:xfrm>
        </p:spPr>
        <p:txBody>
          <a:bodyPr>
            <a:normAutofit fontScale="90000"/>
          </a:bodyPr>
          <a:lstStyle/>
          <a:p>
            <a:r>
              <a:rPr lang="en-US" b="1" i="1" dirty="0">
                <a:solidFill>
                  <a:schemeClr val="tx1"/>
                </a:solidFill>
              </a:rPr>
              <a:t>Doctors Hospital of Augusta et al. v. </a:t>
            </a:r>
            <a:r>
              <a:rPr lang="en-US" b="1" i="1" dirty="0" err="1">
                <a:solidFill>
                  <a:schemeClr val="tx1"/>
                </a:solidFill>
              </a:rPr>
              <a:t>Alicea</a:t>
            </a:r>
            <a:r>
              <a:rPr lang="en-US" b="1" i="1" dirty="0">
                <a:solidFill>
                  <a:schemeClr val="tx1"/>
                </a:solidFill>
              </a:rPr>
              <a:t>. </a:t>
            </a:r>
            <a:r>
              <a:rPr lang="en-US" sz="4400" b="1" i="1" dirty="0" err="1">
                <a:solidFill>
                  <a:schemeClr val="tx1"/>
                </a:solidFill>
              </a:rPr>
              <a:t>Ga</a:t>
            </a:r>
            <a:r>
              <a:rPr lang="en-US" sz="4400" b="1" i="1" dirty="0">
                <a:solidFill>
                  <a:schemeClr val="tx1"/>
                </a:solidFill>
              </a:rPr>
              <a:t> Supreme Court, </a:t>
            </a:r>
            <a:r>
              <a:rPr lang="en-US" sz="4400" b="1" dirty="0">
                <a:solidFill>
                  <a:schemeClr val="tx1"/>
                </a:solidFill>
              </a:rPr>
              <a:t>2016 (3)</a:t>
            </a:r>
            <a:endParaRPr lang="en-US" dirty="0"/>
          </a:p>
        </p:txBody>
      </p:sp>
      <p:sp>
        <p:nvSpPr>
          <p:cNvPr id="3" name="Content Placeholder 2"/>
          <p:cNvSpPr>
            <a:spLocks noGrp="1"/>
          </p:cNvSpPr>
          <p:nvPr>
            <p:ph idx="1"/>
          </p:nvPr>
        </p:nvSpPr>
        <p:spPr>
          <a:xfrm>
            <a:off x="457200" y="2438400"/>
            <a:ext cx="8229600" cy="3886200"/>
          </a:xfrm>
        </p:spPr>
        <p:txBody>
          <a:bodyPr>
            <a:normAutofit/>
          </a:bodyPr>
          <a:lstStyle/>
          <a:p>
            <a:r>
              <a:rPr lang="en-US" sz="3200" dirty="0"/>
              <a:t>Granddaughter filed a lawsuit against the hospital and the surgeon, claiming breach of contract, negligence, battery, intentional infliction of emotional distress and breach of fiduciary duty.</a:t>
            </a:r>
          </a:p>
          <a:p>
            <a:r>
              <a:rPr lang="en-US" sz="3200" dirty="0"/>
              <a:t>Defense – statutory immunity for failure to comply with advance directive.</a:t>
            </a:r>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429512"/>
          </a:xfrm>
        </p:spPr>
        <p:txBody>
          <a:bodyPr>
            <a:normAutofit fontScale="90000"/>
          </a:bodyPr>
          <a:lstStyle/>
          <a:p>
            <a:r>
              <a:rPr lang="en-US" b="1" i="1" dirty="0">
                <a:solidFill>
                  <a:schemeClr val="tx1"/>
                </a:solidFill>
              </a:rPr>
              <a:t>Doctors Hospital of Augusta et al. v. </a:t>
            </a:r>
            <a:r>
              <a:rPr lang="en-US" b="1" i="1" dirty="0" err="1">
                <a:solidFill>
                  <a:schemeClr val="tx1"/>
                </a:solidFill>
              </a:rPr>
              <a:t>Alicea</a:t>
            </a:r>
            <a:r>
              <a:rPr lang="en-US" b="1" i="1" dirty="0">
                <a:solidFill>
                  <a:schemeClr val="tx1"/>
                </a:solidFill>
              </a:rPr>
              <a:t>. </a:t>
            </a:r>
            <a:r>
              <a:rPr lang="en-US" sz="4400" b="1" i="1" dirty="0" err="1">
                <a:solidFill>
                  <a:schemeClr val="tx1"/>
                </a:solidFill>
              </a:rPr>
              <a:t>Ga</a:t>
            </a:r>
            <a:r>
              <a:rPr lang="en-US" sz="4400" b="1" i="1" dirty="0">
                <a:solidFill>
                  <a:schemeClr val="tx1"/>
                </a:solidFill>
              </a:rPr>
              <a:t> Supreme Court, </a:t>
            </a:r>
            <a:r>
              <a:rPr lang="en-US" sz="4400" b="1" dirty="0">
                <a:solidFill>
                  <a:schemeClr val="tx1"/>
                </a:solidFill>
              </a:rPr>
              <a:t>2016 (4)</a:t>
            </a:r>
            <a:endParaRPr lang="en-US" dirty="0"/>
          </a:p>
        </p:txBody>
      </p:sp>
      <p:sp>
        <p:nvSpPr>
          <p:cNvPr id="3" name="Content Placeholder 2"/>
          <p:cNvSpPr>
            <a:spLocks noGrp="1"/>
          </p:cNvSpPr>
          <p:nvPr>
            <p:ph idx="1"/>
          </p:nvPr>
        </p:nvSpPr>
        <p:spPr>
          <a:xfrm>
            <a:off x="457200" y="2133600"/>
            <a:ext cx="8229600" cy="4191000"/>
          </a:xfrm>
        </p:spPr>
        <p:txBody>
          <a:bodyPr>
            <a:noAutofit/>
          </a:bodyPr>
          <a:lstStyle/>
          <a:p>
            <a:r>
              <a:rPr lang="en-US" sz="2800" dirty="0"/>
              <a:t>Georgia Supreme Court stated, “[W]hen the health care provider makes the patient’s health care decisions on his own, without relying in good faith on what the patient’s agent directed, the provider must defend his actions without the immunity given in OCGA § 31-32-10 (a).”</a:t>
            </a:r>
          </a:p>
          <a:p>
            <a:r>
              <a:rPr lang="en-US" sz="2800" dirty="0"/>
              <a:t>In Georgia, like many other states, the immunity only extends to physicians who make a good faith effort to comply with the advance directive. </a:t>
            </a:r>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Dr. opting out of compliance </a:t>
            </a:r>
          </a:p>
        </p:txBody>
      </p:sp>
      <p:sp>
        <p:nvSpPr>
          <p:cNvPr id="3" name="Content Placeholder 2"/>
          <p:cNvSpPr>
            <a:spLocks noGrp="1"/>
          </p:cNvSpPr>
          <p:nvPr>
            <p:ph idx="1"/>
          </p:nvPr>
        </p:nvSpPr>
        <p:spPr>
          <a:xfrm>
            <a:off x="457200" y="2286000"/>
            <a:ext cx="8229600" cy="4038600"/>
          </a:xfrm>
        </p:spPr>
        <p:txBody>
          <a:bodyPr>
            <a:normAutofit/>
          </a:bodyPr>
          <a:lstStyle/>
          <a:p>
            <a:r>
              <a:rPr lang="en-US" sz="3200" dirty="0"/>
              <a:t>Conscientious or other objections</a:t>
            </a:r>
          </a:p>
          <a:p>
            <a:r>
              <a:rPr lang="en-US" sz="3200" dirty="0"/>
              <a:t>Honesty</a:t>
            </a:r>
          </a:p>
          <a:p>
            <a:r>
              <a:rPr lang="en-US" sz="3200" dirty="0"/>
              <a:t>Exercise right to object</a:t>
            </a:r>
          </a:p>
          <a:p>
            <a:r>
              <a:rPr lang="en-US" sz="3200" dirty="0"/>
              <a:t>Replace clinician on the care team with another who is willing to comply with the advance directive.</a:t>
            </a:r>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54</a:t>
            </a:fld>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solidFill>
                  <a:schemeClr val="tx1"/>
                </a:solidFill>
              </a:rPr>
              <a:t>Risk Management Recommendations-1</a:t>
            </a:r>
            <a:endParaRPr lang="en-US" sz="4000" dirty="0">
              <a:solidFill>
                <a:schemeClr val="tx1"/>
              </a:solidFill>
            </a:endParaRPr>
          </a:p>
        </p:txBody>
      </p:sp>
      <p:sp>
        <p:nvSpPr>
          <p:cNvPr id="3" name="Content Placeholder 2"/>
          <p:cNvSpPr>
            <a:spLocks noGrp="1"/>
          </p:cNvSpPr>
          <p:nvPr>
            <p:ph idx="1"/>
          </p:nvPr>
        </p:nvSpPr>
        <p:spPr/>
        <p:txBody>
          <a:bodyPr>
            <a:normAutofit fontScale="92500" lnSpcReduction="10000"/>
          </a:bodyPr>
          <a:lstStyle/>
          <a:p>
            <a:pPr>
              <a:buNone/>
            </a:pPr>
            <a:r>
              <a:rPr lang="en-US" sz="2800" b="1" dirty="0"/>
              <a:t>Physicians </a:t>
            </a:r>
            <a:endParaRPr lang="en-US" sz="2400" dirty="0"/>
          </a:p>
          <a:p>
            <a:r>
              <a:rPr lang="en-US" sz="3200" dirty="0"/>
              <a:t>If you do not plan to follow advance directives, advise patients and the facility with enough advance notice for them to make alternative arrangements. </a:t>
            </a:r>
          </a:p>
          <a:p>
            <a:r>
              <a:rPr lang="en-US" sz="3200" dirty="0"/>
              <a:t>Follow healthcare entity policies/procedures. </a:t>
            </a:r>
          </a:p>
          <a:p>
            <a:r>
              <a:rPr lang="en-US" sz="3200" dirty="0"/>
              <a:t>Do not allow fear of litigation or personal value judgments to obstruct implementation of patient end-of-life decisions.  </a:t>
            </a:r>
          </a:p>
          <a:p>
            <a:endParaRPr lang="en-US" dirty="0"/>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tx1"/>
                </a:solidFill>
              </a:rPr>
              <a:t>Risk Management Recommendations</a:t>
            </a:r>
            <a:endParaRPr lang="en-US" sz="4000" dirty="0">
              <a:solidFill>
                <a:schemeClr val="tx1"/>
              </a:solidFill>
            </a:endParaRPr>
          </a:p>
        </p:txBody>
      </p:sp>
      <p:sp>
        <p:nvSpPr>
          <p:cNvPr id="3" name="Content Placeholder 2"/>
          <p:cNvSpPr>
            <a:spLocks noGrp="1"/>
          </p:cNvSpPr>
          <p:nvPr>
            <p:ph idx="1"/>
          </p:nvPr>
        </p:nvSpPr>
        <p:spPr>
          <a:xfrm>
            <a:off x="609600" y="2133600"/>
            <a:ext cx="8229600" cy="4191000"/>
          </a:xfrm>
        </p:spPr>
        <p:txBody>
          <a:bodyPr>
            <a:normAutofit/>
          </a:bodyPr>
          <a:lstStyle/>
          <a:p>
            <a:pPr>
              <a:buNone/>
            </a:pPr>
            <a:r>
              <a:rPr lang="en-US" sz="3600" b="1" dirty="0"/>
              <a:t>Administrators/Facilities</a:t>
            </a:r>
            <a:r>
              <a:rPr lang="en-US" sz="2800" b="1" dirty="0"/>
              <a:t> </a:t>
            </a:r>
            <a:endParaRPr lang="en-US" sz="2400" dirty="0"/>
          </a:p>
          <a:p>
            <a:pPr lvl="0"/>
            <a:r>
              <a:rPr lang="en-US" sz="3600" dirty="0"/>
              <a:t>Ensure compliance with state laws regarding advance directives. </a:t>
            </a:r>
          </a:p>
          <a:p>
            <a:pPr lvl="0"/>
            <a:r>
              <a:rPr lang="en-US" sz="3600" dirty="0"/>
              <a:t>Educate staff concerning policies and procedures on advance directives. </a:t>
            </a:r>
          </a:p>
          <a:p>
            <a:pPr>
              <a:buNone/>
            </a:pPr>
            <a:r>
              <a:rPr lang="en-US" sz="2800" dirty="0"/>
              <a:t> </a:t>
            </a:r>
            <a:endParaRPr lang="en-US" sz="2400" dirty="0"/>
          </a:p>
          <a:p>
            <a:endParaRPr lang="en-US" dirty="0"/>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56</a:t>
            </a:fld>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solidFill>
                  <a:schemeClr val="tx1"/>
                </a:solidFill>
              </a:rPr>
              <a:t>Changes to DNR Status </a:t>
            </a:r>
            <a:endParaRPr lang="en-US" b="1" dirty="0">
              <a:solidFill>
                <a:schemeClr val="tx1"/>
              </a:solidFill>
            </a:endParaRPr>
          </a:p>
        </p:txBody>
      </p:sp>
      <p:sp>
        <p:nvSpPr>
          <p:cNvPr id="3" name="Content Placeholder 2"/>
          <p:cNvSpPr>
            <a:spLocks noGrp="1"/>
          </p:cNvSpPr>
          <p:nvPr>
            <p:ph idx="1"/>
          </p:nvPr>
        </p:nvSpPr>
        <p:spPr/>
        <p:txBody>
          <a:bodyPr>
            <a:normAutofit lnSpcReduction="10000"/>
          </a:bodyPr>
          <a:lstStyle/>
          <a:p>
            <a:r>
              <a:rPr lang="en-US" sz="3200" b="1" dirty="0"/>
              <a:t>Case allegation</a:t>
            </a:r>
            <a:r>
              <a:rPr lang="en-US" sz="3200" dirty="0"/>
              <a:t>: Hospital negligently resuscitated a patient with a DNR order. </a:t>
            </a:r>
          </a:p>
          <a:p>
            <a:r>
              <a:rPr lang="en-US" sz="3200" b="1" dirty="0"/>
              <a:t>Facts:</a:t>
            </a:r>
            <a:r>
              <a:rPr lang="en-US" sz="3200" dirty="0"/>
              <a:t> 40-year-old woman with severe depression, pressure sores, end-stage renal disease, hypertension, type 2 diabetes, </a:t>
            </a:r>
            <a:r>
              <a:rPr lang="en-US" sz="3200" dirty="0" err="1"/>
              <a:t>bacteremia</a:t>
            </a:r>
            <a:r>
              <a:rPr lang="en-US" sz="3200" dirty="0"/>
              <a:t>, chronic airway obstruction and malnutrition. </a:t>
            </a:r>
          </a:p>
          <a:p>
            <a:r>
              <a:rPr lang="en-US" sz="3200" dirty="0"/>
              <a:t>She was a long-term resident of a skilled nursing facility (SNF).  Had POLST - DNR</a:t>
            </a:r>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57</a:t>
            </a:fld>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Cardiac arrest - Resuscitated</a:t>
            </a:r>
          </a:p>
        </p:txBody>
      </p:sp>
      <p:sp>
        <p:nvSpPr>
          <p:cNvPr id="3" name="Content Placeholder 2"/>
          <p:cNvSpPr>
            <a:spLocks noGrp="1"/>
          </p:cNvSpPr>
          <p:nvPr>
            <p:ph idx="1"/>
          </p:nvPr>
        </p:nvSpPr>
        <p:spPr/>
        <p:txBody>
          <a:bodyPr>
            <a:noAutofit/>
          </a:bodyPr>
          <a:lstStyle/>
          <a:p>
            <a:r>
              <a:rPr lang="en-US" sz="2800" dirty="0"/>
              <a:t>Transported from SNF via ambulance to the hospital for lower extremity swelling; admitted.</a:t>
            </a:r>
          </a:p>
          <a:p>
            <a:r>
              <a:rPr lang="en-US" sz="2800" dirty="0"/>
              <a:t>POLST, DNR was entered in her hospital file. </a:t>
            </a:r>
          </a:p>
          <a:p>
            <a:r>
              <a:rPr lang="en-US" sz="2800" dirty="0"/>
              <a:t>Suffered cardiac arrest; resuscitated.</a:t>
            </a:r>
          </a:p>
          <a:p>
            <a:r>
              <a:rPr lang="en-US" sz="2800" dirty="0"/>
              <a:t>A week later, father consented to have his daughter removed from the ventilator and she expired. </a:t>
            </a:r>
          </a:p>
          <a:p>
            <a:r>
              <a:rPr lang="en-US" sz="2800" dirty="0"/>
              <a:t>Father filed a lawsuit against the hospital and healthcare team alleging negligent infliction of emotional distress.</a:t>
            </a:r>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58</a:t>
            </a:fld>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tx1"/>
                </a:solidFill>
              </a:rPr>
              <a:t>Risk Management Recommendations </a:t>
            </a:r>
            <a:endParaRPr lang="en-US" sz="4000" dirty="0">
              <a:solidFill>
                <a:schemeClr val="tx1"/>
              </a:solidFill>
            </a:endParaRPr>
          </a:p>
        </p:txBody>
      </p:sp>
      <p:sp>
        <p:nvSpPr>
          <p:cNvPr id="3" name="Content Placeholder 2"/>
          <p:cNvSpPr>
            <a:spLocks noGrp="1"/>
          </p:cNvSpPr>
          <p:nvPr>
            <p:ph idx="1"/>
          </p:nvPr>
        </p:nvSpPr>
        <p:spPr/>
        <p:txBody>
          <a:bodyPr>
            <a:noAutofit/>
          </a:bodyPr>
          <a:lstStyle/>
          <a:p>
            <a:pPr marL="514350" lvl="0" indent="-514350">
              <a:buFont typeface="+mj-lt"/>
              <a:buAutoNum type="arabicPeriod"/>
            </a:pPr>
            <a:r>
              <a:rPr lang="en-US" sz="3000" dirty="0"/>
              <a:t>Document changes. </a:t>
            </a:r>
          </a:p>
          <a:p>
            <a:pPr marL="514350" lvl="0" indent="-514350">
              <a:buFont typeface="+mj-lt"/>
              <a:buAutoNum type="arabicPeriod"/>
            </a:pPr>
            <a:r>
              <a:rPr lang="en-US" sz="3000" dirty="0"/>
              <a:t>When patient may lose decision-making capacity, advise healthcare agents about changes. </a:t>
            </a:r>
          </a:p>
          <a:p>
            <a:pPr marL="514350" lvl="0" indent="-514350">
              <a:buFont typeface="+mj-lt"/>
              <a:buAutoNum type="arabicPeriod"/>
            </a:pPr>
            <a:r>
              <a:rPr lang="en-US" sz="3000" dirty="0"/>
              <a:t>Standard process for documenting changes to EOL treatment choices in patient record .</a:t>
            </a:r>
          </a:p>
          <a:p>
            <a:pPr marL="514350" lvl="0" indent="-514350">
              <a:buFont typeface="+mj-lt"/>
              <a:buAutoNum type="arabicPeriod"/>
            </a:pPr>
            <a:r>
              <a:rPr lang="en-US" sz="3000" dirty="0"/>
              <a:t>All members of the patient’s healthcare team should have access to the updated information.</a:t>
            </a:r>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59</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solidFill>
                  <a:schemeClr val="tx1"/>
                </a:solidFill>
              </a:rPr>
              <a:t>POLST, MOLST &amp; POST</a:t>
            </a:r>
          </a:p>
        </p:txBody>
      </p:sp>
      <p:sp>
        <p:nvSpPr>
          <p:cNvPr id="3" name="Content Placeholder 2"/>
          <p:cNvSpPr>
            <a:spLocks noGrp="1"/>
          </p:cNvSpPr>
          <p:nvPr>
            <p:ph idx="1"/>
          </p:nvPr>
        </p:nvSpPr>
        <p:spPr/>
        <p:txBody>
          <a:bodyPr>
            <a:normAutofit fontScale="92500" lnSpcReduction="10000"/>
          </a:bodyPr>
          <a:lstStyle/>
          <a:p>
            <a:r>
              <a:rPr lang="en-US" sz="3200" dirty="0"/>
              <a:t>POLST (Physician Orders for Life-Sustaining Treatment) of a seriously ill or extremely frail patient.</a:t>
            </a:r>
          </a:p>
          <a:p>
            <a:r>
              <a:rPr lang="en-US" sz="3200" dirty="0"/>
              <a:t> medical order written by a physician </a:t>
            </a:r>
          </a:p>
          <a:p>
            <a:r>
              <a:rPr lang="en-US" sz="3200" dirty="0"/>
              <a:t>Similar orders in different states:</a:t>
            </a:r>
          </a:p>
          <a:p>
            <a:pPr lvl="1"/>
            <a:r>
              <a:rPr lang="en-US" sz="3000" dirty="0"/>
              <a:t>MOLST -  </a:t>
            </a:r>
            <a:r>
              <a:rPr lang="en-US" sz="3200" dirty="0"/>
              <a:t>medical orders for life-sustaining treatment </a:t>
            </a:r>
          </a:p>
          <a:p>
            <a:pPr lvl="1"/>
            <a:r>
              <a:rPr lang="en-US" sz="3200" dirty="0"/>
              <a:t>POST - physician orders for scope of treatment</a:t>
            </a:r>
            <a:endParaRPr lang="en-US" sz="3000" dirty="0"/>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6</a:t>
            </a:fld>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tx1"/>
                </a:solidFill>
              </a:rPr>
              <a:t>Advance Directive “Term of Art” </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sz="3000" dirty="0"/>
              <a:t>Does “artificial nutrition” include spoon feeding.</a:t>
            </a:r>
          </a:p>
          <a:p>
            <a:pPr lvl="0"/>
            <a:r>
              <a:rPr lang="en-US" sz="3000" dirty="0" err="1"/>
              <a:t>Aldous</a:t>
            </a:r>
            <a:r>
              <a:rPr lang="en-US" sz="3000" dirty="0"/>
              <a:t> v. Ashland woman didn’t want life prolonged,  But she was spoon fed. </a:t>
            </a:r>
          </a:p>
          <a:p>
            <a:pPr>
              <a:buNone/>
            </a:pPr>
            <a:r>
              <a:rPr lang="en-US" sz="3200" b="1" dirty="0"/>
              <a:t>The case alleged that: </a:t>
            </a:r>
            <a:endParaRPr lang="en-US" sz="3200" dirty="0"/>
          </a:p>
          <a:p>
            <a:r>
              <a:rPr lang="en-US" sz="3200" dirty="0"/>
              <a:t>Spoon feeding the patient violated the wishes she expressed in her advance directive. </a:t>
            </a:r>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60</a:t>
            </a:fld>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b="1" dirty="0" err="1">
                <a:solidFill>
                  <a:schemeClr val="tx1"/>
                </a:solidFill>
              </a:rPr>
              <a:t>Aldous</a:t>
            </a:r>
            <a:r>
              <a:rPr lang="en-US" sz="5400" b="1" dirty="0">
                <a:solidFill>
                  <a:schemeClr val="tx1"/>
                </a:solidFill>
              </a:rPr>
              <a:t> v. Ashland, Oregon 2016</a:t>
            </a:r>
            <a:endParaRPr lang="en-US" b="1" dirty="0">
              <a:solidFill>
                <a:schemeClr val="tx1"/>
              </a:solidFill>
            </a:endParaRPr>
          </a:p>
        </p:txBody>
      </p:sp>
      <p:sp>
        <p:nvSpPr>
          <p:cNvPr id="3" name="Content Placeholder 2"/>
          <p:cNvSpPr>
            <a:spLocks noGrp="1"/>
          </p:cNvSpPr>
          <p:nvPr>
            <p:ph idx="1"/>
          </p:nvPr>
        </p:nvSpPr>
        <p:spPr/>
        <p:txBody>
          <a:bodyPr/>
          <a:lstStyle/>
          <a:p>
            <a:pPr>
              <a:buNone/>
            </a:pPr>
            <a:r>
              <a:rPr lang="en-US" sz="3200" dirty="0"/>
              <a:t>Facts: 56-yr-old with Alzheimer’s</a:t>
            </a:r>
          </a:p>
          <a:p>
            <a:r>
              <a:rPr lang="en-US" sz="3200" dirty="0"/>
              <a:t>Advance directive - opted out of artificial nutrition and hydration.  Husband healthcare agent.</a:t>
            </a:r>
          </a:p>
          <a:p>
            <a:r>
              <a:rPr lang="en-US" sz="3200" dirty="0"/>
              <a:t>Unable to feed herself; was spoon fed.</a:t>
            </a:r>
          </a:p>
          <a:p>
            <a:r>
              <a:rPr lang="en-US" sz="3200" dirty="0"/>
              <a:t>Husband attempted to stop spoon feeding; that was declined.</a:t>
            </a:r>
          </a:p>
          <a:p>
            <a:r>
              <a:rPr lang="en-US" sz="3200" dirty="0"/>
              <a:t>Husband filed a lawsuit.  Judge disagreed.</a:t>
            </a:r>
          </a:p>
          <a:p>
            <a:endParaRPr lang="en-US" dirty="0"/>
          </a:p>
          <a:p>
            <a:endParaRPr lang="en-US" dirty="0"/>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61</a:t>
            </a:fld>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tx1"/>
                </a:solidFill>
              </a:rPr>
              <a:t>Risk Management Recommendations</a:t>
            </a:r>
            <a:endParaRPr lang="en-US" sz="4000" dirty="0">
              <a:solidFill>
                <a:schemeClr val="tx1"/>
              </a:solidFill>
            </a:endParaRPr>
          </a:p>
        </p:txBody>
      </p:sp>
      <p:sp>
        <p:nvSpPr>
          <p:cNvPr id="3" name="Content Placeholder 2"/>
          <p:cNvSpPr>
            <a:spLocks noGrp="1"/>
          </p:cNvSpPr>
          <p:nvPr>
            <p:ph idx="1"/>
          </p:nvPr>
        </p:nvSpPr>
        <p:spPr/>
        <p:txBody>
          <a:bodyPr>
            <a:normAutofit/>
          </a:bodyPr>
          <a:lstStyle/>
          <a:p>
            <a:pPr marL="514350" lvl="0" indent="-514350">
              <a:buFont typeface="+mj-lt"/>
              <a:buAutoNum type="arabicPeriod"/>
            </a:pPr>
            <a:r>
              <a:rPr lang="en-US" sz="3200" dirty="0"/>
              <a:t>Review the patient’s advance directive with the patient/healthcare agent at admission. </a:t>
            </a:r>
          </a:p>
          <a:p>
            <a:pPr marL="514350" lvl="0" indent="-514350">
              <a:buFont typeface="+mj-lt"/>
              <a:buAutoNum type="arabicPeriod"/>
            </a:pPr>
            <a:r>
              <a:rPr lang="en-US" sz="3200" dirty="0"/>
              <a:t>Obtain assurances the patient/healthcare agent understands advance directive terms. </a:t>
            </a:r>
          </a:p>
          <a:p>
            <a:pPr marL="514350" lvl="0" indent="-514350">
              <a:buFont typeface="+mj-lt"/>
              <a:buAutoNum type="arabicPeriod"/>
            </a:pPr>
            <a:r>
              <a:rPr lang="en-US" sz="3200" dirty="0"/>
              <a:t>Provide information about the entity’s policies that may impact implementing a patient’s end-of-life care wishes. </a:t>
            </a:r>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62</a:t>
            </a:fld>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solidFill>
                  <a:schemeClr val="tx1"/>
                </a:solidFill>
              </a:rPr>
              <a:t>Risk Management Recommendations-2</a:t>
            </a:r>
            <a:endParaRPr lang="en-US" sz="4000" dirty="0">
              <a:solidFill>
                <a:schemeClr val="tx1"/>
              </a:solidFill>
            </a:endParaRPr>
          </a:p>
        </p:txBody>
      </p:sp>
      <p:sp>
        <p:nvSpPr>
          <p:cNvPr id="3" name="Content Placeholder 2"/>
          <p:cNvSpPr>
            <a:spLocks noGrp="1"/>
          </p:cNvSpPr>
          <p:nvPr>
            <p:ph idx="1"/>
          </p:nvPr>
        </p:nvSpPr>
        <p:spPr/>
        <p:txBody>
          <a:bodyPr>
            <a:normAutofit/>
          </a:bodyPr>
          <a:lstStyle/>
          <a:p>
            <a:pPr lvl="0">
              <a:buNone/>
            </a:pPr>
            <a:r>
              <a:rPr lang="en-US" sz="2800" dirty="0"/>
              <a:t>4. Explain the grounds for the entity’s inability or refusal to honor any aspects of an advance directive. </a:t>
            </a:r>
          </a:p>
          <a:p>
            <a:pPr lvl="0">
              <a:buNone/>
            </a:pPr>
            <a:r>
              <a:rPr lang="en-US" sz="2800" dirty="0"/>
              <a:t>5. Document the discussion and any changes made to advance directives or physician orders about end-of-life care. </a:t>
            </a:r>
          </a:p>
          <a:p>
            <a:pPr lvl="0">
              <a:buNone/>
            </a:pPr>
            <a:r>
              <a:rPr lang="en-US" sz="2800" dirty="0"/>
              <a:t>6. Ensure clinicians and staff are aware of any nonstandard advance directives and understand how to implement them. </a:t>
            </a:r>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63</a:t>
            </a:fld>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53312"/>
          </a:xfrm>
        </p:spPr>
        <p:txBody>
          <a:bodyPr>
            <a:normAutofit fontScale="90000"/>
          </a:bodyPr>
          <a:lstStyle/>
          <a:p>
            <a:r>
              <a:rPr lang="en-US" b="1" i="1" dirty="0" err="1">
                <a:solidFill>
                  <a:schemeClr val="tx1"/>
                </a:solidFill>
              </a:rPr>
              <a:t>Callison</a:t>
            </a:r>
            <a:r>
              <a:rPr lang="en-US" b="1" i="1" dirty="0">
                <a:solidFill>
                  <a:schemeClr val="tx1"/>
                </a:solidFill>
              </a:rPr>
              <a:t> v. </a:t>
            </a:r>
            <a:r>
              <a:rPr lang="en-US" b="1" i="1" dirty="0" err="1">
                <a:solidFill>
                  <a:schemeClr val="tx1"/>
                </a:solidFill>
              </a:rPr>
              <a:t>Vallandingham</a:t>
            </a:r>
            <a:r>
              <a:rPr lang="en-US" b="1" i="1" dirty="0">
                <a:solidFill>
                  <a:schemeClr val="tx1"/>
                </a:solidFill>
              </a:rPr>
              <a:t>. 20</a:t>
            </a:r>
            <a:r>
              <a:rPr lang="en-US" b="1" dirty="0">
                <a:solidFill>
                  <a:schemeClr val="tx1"/>
                </a:solidFill>
              </a:rPr>
              <a:t>10. (D. Ct. Tulsa County, OK). </a:t>
            </a:r>
          </a:p>
        </p:txBody>
      </p:sp>
      <p:sp>
        <p:nvSpPr>
          <p:cNvPr id="3" name="Content Placeholder 2"/>
          <p:cNvSpPr>
            <a:spLocks noGrp="1"/>
          </p:cNvSpPr>
          <p:nvPr>
            <p:ph idx="1"/>
          </p:nvPr>
        </p:nvSpPr>
        <p:spPr>
          <a:xfrm>
            <a:off x="457200" y="2133600"/>
            <a:ext cx="8229600" cy="4191000"/>
          </a:xfrm>
        </p:spPr>
        <p:txBody>
          <a:bodyPr>
            <a:normAutofit lnSpcReduction="10000"/>
          </a:bodyPr>
          <a:lstStyle/>
          <a:p>
            <a:pPr>
              <a:buNone/>
            </a:pPr>
            <a:r>
              <a:rPr lang="en-US" b="1" dirty="0"/>
              <a:t>Allegation:  </a:t>
            </a:r>
            <a:r>
              <a:rPr lang="en-US" dirty="0"/>
              <a:t>Measures contrary to the patient’s advance directive were implemented following palliative surgery. </a:t>
            </a:r>
          </a:p>
          <a:p>
            <a:pPr>
              <a:buNone/>
            </a:pPr>
            <a:r>
              <a:rPr lang="en-US" dirty="0"/>
              <a:t>Facts:</a:t>
            </a:r>
          </a:p>
          <a:p>
            <a:r>
              <a:rPr lang="en-US" dirty="0"/>
              <a:t>Pt. had metastatic colon cancer in late 2007.</a:t>
            </a:r>
          </a:p>
          <a:p>
            <a:r>
              <a:rPr lang="en-US" dirty="0"/>
              <a:t>In 2008, scheduled palliative colon resection</a:t>
            </a:r>
          </a:p>
          <a:p>
            <a:r>
              <a:rPr lang="en-US" dirty="0"/>
              <a:t>Advance directive</a:t>
            </a:r>
          </a:p>
          <a:p>
            <a:r>
              <a:rPr lang="en-US" dirty="0"/>
              <a:t>Three surgeries, family requested life support removed.  </a:t>
            </a:r>
          </a:p>
          <a:p>
            <a:r>
              <a:rPr lang="en-US" dirty="0"/>
              <a:t>Patient died.  Family sued.</a:t>
            </a:r>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64</a:t>
            </a:fld>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53312"/>
          </a:xfrm>
        </p:spPr>
        <p:txBody>
          <a:bodyPr>
            <a:normAutofit fontScale="90000"/>
          </a:bodyPr>
          <a:lstStyle/>
          <a:p>
            <a:r>
              <a:rPr lang="en-US" b="1" i="1" dirty="0" err="1">
                <a:solidFill>
                  <a:schemeClr val="tx1"/>
                </a:solidFill>
              </a:rPr>
              <a:t>Callison</a:t>
            </a:r>
            <a:r>
              <a:rPr lang="en-US" b="1" i="1" dirty="0">
                <a:solidFill>
                  <a:schemeClr val="tx1"/>
                </a:solidFill>
              </a:rPr>
              <a:t> v. </a:t>
            </a:r>
            <a:r>
              <a:rPr lang="en-US" b="1" i="1" dirty="0" err="1">
                <a:solidFill>
                  <a:schemeClr val="tx1"/>
                </a:solidFill>
              </a:rPr>
              <a:t>Vallandingham</a:t>
            </a:r>
            <a:r>
              <a:rPr lang="en-US" b="1" i="1" dirty="0">
                <a:solidFill>
                  <a:schemeClr val="tx1"/>
                </a:solidFill>
              </a:rPr>
              <a:t>. 20</a:t>
            </a:r>
            <a:r>
              <a:rPr lang="en-US" b="1" dirty="0">
                <a:solidFill>
                  <a:schemeClr val="tx1"/>
                </a:solidFill>
              </a:rPr>
              <a:t>10. (D. Ct. Tulsa County, OK). </a:t>
            </a:r>
            <a:endParaRPr lang="en-US" dirty="0"/>
          </a:p>
        </p:txBody>
      </p:sp>
      <p:sp>
        <p:nvSpPr>
          <p:cNvPr id="3" name="Content Placeholder 2"/>
          <p:cNvSpPr>
            <a:spLocks noGrp="1"/>
          </p:cNvSpPr>
          <p:nvPr>
            <p:ph idx="1"/>
          </p:nvPr>
        </p:nvSpPr>
        <p:spPr>
          <a:xfrm>
            <a:off x="457200" y="2133600"/>
            <a:ext cx="8229600" cy="4191000"/>
          </a:xfrm>
        </p:spPr>
        <p:txBody>
          <a:bodyPr/>
          <a:lstStyle/>
          <a:p>
            <a:r>
              <a:rPr lang="en-US" dirty="0"/>
              <a:t>The patient’s family sued the hospital and members of the patient’s healthcare team under a variety of legal theories, including medical malpractice, negligence per se, lack of informed consent, intentional and negligent infliction of emotional distress, battery, breach of contract, corporate negligence and wrongful death. </a:t>
            </a:r>
          </a:p>
          <a:p>
            <a:r>
              <a:rPr lang="en-US" dirty="0"/>
              <a:t>They alleged the defendants violated the patient’s advance directive by not withdrawing care before May 29.</a:t>
            </a:r>
          </a:p>
        </p:txBody>
      </p:sp>
      <p:sp>
        <p:nvSpPr>
          <p:cNvPr id="5" name="Footer Placeholder 4"/>
          <p:cNvSpPr>
            <a:spLocks noGrp="1"/>
          </p:cNvSpPr>
          <p:nvPr>
            <p:ph type="ftr" sz="quarter" idx="11"/>
          </p:nvPr>
        </p:nvSpPr>
        <p:spPr/>
        <p:txBody>
          <a:bodyPr/>
          <a:lstStyle/>
          <a:p>
            <a:r>
              <a:rPr lang="en-US"/>
              <a:t>End-Of-Life Issues</a:t>
            </a:r>
          </a:p>
        </p:txBody>
      </p:sp>
      <p:sp>
        <p:nvSpPr>
          <p:cNvPr id="4" name="Slide Number Placeholder 3"/>
          <p:cNvSpPr>
            <a:spLocks noGrp="1"/>
          </p:cNvSpPr>
          <p:nvPr>
            <p:ph type="sldNum" sz="quarter" idx="12"/>
          </p:nvPr>
        </p:nvSpPr>
        <p:spPr/>
        <p:txBody>
          <a:bodyPr/>
          <a:lstStyle/>
          <a:p>
            <a:fld id="{87DCEE4E-CAC4-45E9-B399-F591923BC4ED}" type="slidenum">
              <a:rPr lang="en-US" smtClean="0"/>
              <a:pPr/>
              <a:t>65</a:t>
            </a:fld>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err="1">
                <a:solidFill>
                  <a:schemeClr val="tx1"/>
                </a:solidFill>
              </a:rPr>
              <a:t>Callison</a:t>
            </a:r>
            <a:r>
              <a:rPr lang="en-US" b="1" i="1" dirty="0">
                <a:solidFill>
                  <a:schemeClr val="tx1"/>
                </a:solidFill>
              </a:rPr>
              <a:t> v. </a:t>
            </a:r>
            <a:r>
              <a:rPr lang="en-US" b="1" i="1" dirty="0" err="1">
                <a:solidFill>
                  <a:schemeClr val="tx1"/>
                </a:solidFill>
              </a:rPr>
              <a:t>Vallandingham</a:t>
            </a:r>
            <a:r>
              <a:rPr lang="en-US" b="1" i="1" dirty="0">
                <a:solidFill>
                  <a:schemeClr val="tx1"/>
                </a:solidFill>
              </a:rPr>
              <a:t>. 20</a:t>
            </a:r>
            <a:r>
              <a:rPr lang="en-US" b="1" dirty="0">
                <a:solidFill>
                  <a:schemeClr val="tx1"/>
                </a:solidFill>
              </a:rPr>
              <a:t>10. (D. Ct. Tulsa County, OK). </a:t>
            </a:r>
            <a:endParaRPr lang="en-US" dirty="0"/>
          </a:p>
        </p:txBody>
      </p:sp>
      <p:sp>
        <p:nvSpPr>
          <p:cNvPr id="3" name="Content Placeholder 2"/>
          <p:cNvSpPr>
            <a:spLocks noGrp="1"/>
          </p:cNvSpPr>
          <p:nvPr>
            <p:ph idx="1"/>
          </p:nvPr>
        </p:nvSpPr>
        <p:spPr/>
        <p:txBody>
          <a:bodyPr>
            <a:normAutofit lnSpcReduction="10000"/>
          </a:bodyPr>
          <a:lstStyle/>
          <a:p>
            <a:r>
              <a:rPr lang="en-US" sz="3200" dirty="0"/>
              <a:t>Healthcare agent focus</a:t>
            </a:r>
          </a:p>
          <a:p>
            <a:r>
              <a:rPr lang="en-US" sz="3200" dirty="0"/>
              <a:t>Patient’s surgeon did not believe the advance directive was activated because :</a:t>
            </a:r>
          </a:p>
          <a:p>
            <a:pPr lvl="1"/>
            <a:r>
              <a:rPr lang="en-US" sz="3000" dirty="0"/>
              <a:t>Advance directive required the patient’s attending physician, and another physician on the patient’s healthcare team to make a determination that the patient would die within six months, and that had not occurred. </a:t>
            </a:r>
          </a:p>
        </p:txBody>
      </p:sp>
      <p:sp>
        <p:nvSpPr>
          <p:cNvPr id="5" name="Footer Placeholder 4"/>
          <p:cNvSpPr>
            <a:spLocks noGrp="1"/>
          </p:cNvSpPr>
          <p:nvPr>
            <p:ph type="ftr" sz="quarter" idx="11"/>
          </p:nvPr>
        </p:nvSpPr>
        <p:spPr/>
        <p:txBody>
          <a:bodyPr/>
          <a:lstStyle/>
          <a:p>
            <a:r>
              <a:rPr lang="en-US"/>
              <a:t>End-Of-Life Issues</a:t>
            </a:r>
          </a:p>
        </p:txBody>
      </p:sp>
      <p:sp>
        <p:nvSpPr>
          <p:cNvPr id="4" name="Slide Number Placeholder 3"/>
          <p:cNvSpPr>
            <a:spLocks noGrp="1"/>
          </p:cNvSpPr>
          <p:nvPr>
            <p:ph type="sldNum" sz="quarter" idx="12"/>
          </p:nvPr>
        </p:nvSpPr>
        <p:spPr/>
        <p:txBody>
          <a:bodyPr/>
          <a:lstStyle/>
          <a:p>
            <a:fld id="{87DCEE4E-CAC4-45E9-B399-F591923BC4ED}" type="slidenum">
              <a:rPr lang="en-US" smtClean="0"/>
              <a:pPr/>
              <a:t>66</a:t>
            </a:fld>
            <a:endParaRPr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tx1"/>
                </a:solidFill>
              </a:rPr>
              <a:t>Risk Management Recommendations </a:t>
            </a:r>
            <a:endParaRPr lang="en-US" sz="4000" dirty="0">
              <a:solidFill>
                <a:schemeClr val="tx1"/>
              </a:solidFill>
            </a:endParaRPr>
          </a:p>
        </p:txBody>
      </p:sp>
      <p:sp>
        <p:nvSpPr>
          <p:cNvPr id="3" name="Content Placeholder 2"/>
          <p:cNvSpPr>
            <a:spLocks noGrp="1"/>
          </p:cNvSpPr>
          <p:nvPr>
            <p:ph idx="1"/>
          </p:nvPr>
        </p:nvSpPr>
        <p:spPr/>
        <p:txBody>
          <a:bodyPr>
            <a:normAutofit/>
          </a:bodyPr>
          <a:lstStyle/>
          <a:p>
            <a:pPr marL="514350" lvl="0" indent="-514350">
              <a:buFont typeface="+mj-lt"/>
              <a:buAutoNum type="arabicPeriod"/>
            </a:pPr>
            <a:r>
              <a:rPr lang="en-US" sz="3000" dirty="0"/>
              <a:t>Standard process for reconciling advance directive and end-of-life medical orders</a:t>
            </a:r>
          </a:p>
          <a:p>
            <a:pPr marL="514350" lvl="0" indent="-514350">
              <a:buFont typeface="+mj-lt"/>
              <a:buAutoNum type="arabicPeriod"/>
            </a:pPr>
            <a:r>
              <a:rPr lang="en-US" sz="3000" dirty="0"/>
              <a:t>Determine whether the patient’s current clinical circumstances meet activating thresholds set forth in the directive. </a:t>
            </a:r>
          </a:p>
          <a:p>
            <a:pPr marL="514350" lvl="0" indent="-514350">
              <a:buFont typeface="+mj-lt"/>
              <a:buAutoNum type="arabicPeriod"/>
            </a:pPr>
            <a:r>
              <a:rPr lang="en-US" sz="3000" dirty="0"/>
              <a:t>Seek consultation with an ethics committee or other appropriate institutional resource if disagreement about advance directives cannot be resolved.</a:t>
            </a:r>
          </a:p>
          <a:p>
            <a:endParaRPr lang="en-US" dirty="0"/>
          </a:p>
        </p:txBody>
      </p:sp>
      <p:sp>
        <p:nvSpPr>
          <p:cNvPr id="5" name="Footer Placeholder 4"/>
          <p:cNvSpPr>
            <a:spLocks noGrp="1"/>
          </p:cNvSpPr>
          <p:nvPr>
            <p:ph type="ftr" sz="quarter" idx="11"/>
          </p:nvPr>
        </p:nvSpPr>
        <p:spPr/>
        <p:txBody>
          <a:bodyPr/>
          <a:lstStyle/>
          <a:p>
            <a:r>
              <a:rPr lang="en-US"/>
              <a:t>End-Of-Life Issues</a:t>
            </a:r>
          </a:p>
        </p:txBody>
      </p:sp>
      <p:sp>
        <p:nvSpPr>
          <p:cNvPr id="4" name="Slide Number Placeholder 3"/>
          <p:cNvSpPr>
            <a:spLocks noGrp="1"/>
          </p:cNvSpPr>
          <p:nvPr>
            <p:ph type="sldNum" sz="quarter" idx="12"/>
          </p:nvPr>
        </p:nvSpPr>
        <p:spPr/>
        <p:txBody>
          <a:bodyPr/>
          <a:lstStyle/>
          <a:p>
            <a:fld id="{87DCEE4E-CAC4-45E9-B399-F591923BC4ED}" type="slidenum">
              <a:rPr lang="en-US" smtClean="0"/>
              <a:pPr/>
              <a:t>67</a:t>
            </a:fld>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err="1">
                <a:solidFill>
                  <a:schemeClr val="tx1"/>
                </a:solidFill>
              </a:rPr>
              <a:t>Perioperative</a:t>
            </a:r>
            <a:r>
              <a:rPr lang="en-US" sz="4000" b="1" dirty="0">
                <a:solidFill>
                  <a:schemeClr val="tx1"/>
                </a:solidFill>
              </a:rPr>
              <a:t> DNR Decision-making</a:t>
            </a:r>
            <a:endParaRPr lang="en-US" sz="4000" dirty="0">
              <a:solidFill>
                <a:schemeClr val="tx1"/>
              </a:solidFill>
            </a:endParaRPr>
          </a:p>
        </p:txBody>
      </p:sp>
      <p:sp>
        <p:nvSpPr>
          <p:cNvPr id="3" name="Content Placeholder 2"/>
          <p:cNvSpPr>
            <a:spLocks noGrp="1"/>
          </p:cNvSpPr>
          <p:nvPr>
            <p:ph idx="1"/>
          </p:nvPr>
        </p:nvSpPr>
        <p:spPr/>
        <p:txBody>
          <a:bodyPr>
            <a:normAutofit/>
          </a:bodyPr>
          <a:lstStyle/>
          <a:p>
            <a:r>
              <a:rPr lang="en-US" sz="3200" dirty="0"/>
              <a:t>Surgical patients with DNR orders can present an ethical dilemma for surgical team members. </a:t>
            </a:r>
          </a:p>
          <a:p>
            <a:r>
              <a:rPr lang="en-US" sz="3200" dirty="0"/>
              <a:t>Particularly troubling for anesthesiologists</a:t>
            </a:r>
          </a:p>
          <a:p>
            <a:r>
              <a:rPr lang="en-US" sz="3200" dirty="0"/>
              <a:t>Automatic suspension of DNR orders </a:t>
            </a:r>
          </a:p>
          <a:p>
            <a:r>
              <a:rPr lang="en-US" sz="3200" dirty="0"/>
              <a:t>Beneficence and </a:t>
            </a:r>
            <a:r>
              <a:rPr lang="en-US" sz="3200" dirty="0" err="1"/>
              <a:t>nonmaleficence</a:t>
            </a:r>
            <a:r>
              <a:rPr lang="en-US" sz="3200" dirty="0"/>
              <a:t> must be weighed against patient autonomy</a:t>
            </a:r>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68</a:t>
            </a:fld>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err="1">
                <a:solidFill>
                  <a:schemeClr val="tx1"/>
                </a:solidFill>
              </a:rPr>
              <a:t>Perioperative</a:t>
            </a:r>
            <a:r>
              <a:rPr lang="en-US" sz="4000" b="1" dirty="0">
                <a:solidFill>
                  <a:schemeClr val="tx1"/>
                </a:solidFill>
              </a:rPr>
              <a:t> DNR Decision-making - 2</a:t>
            </a:r>
            <a:endParaRPr lang="en-US" sz="4000" dirty="0"/>
          </a:p>
        </p:txBody>
      </p:sp>
      <p:sp>
        <p:nvSpPr>
          <p:cNvPr id="3" name="Content Placeholder 2"/>
          <p:cNvSpPr>
            <a:spLocks noGrp="1"/>
          </p:cNvSpPr>
          <p:nvPr>
            <p:ph idx="1"/>
          </p:nvPr>
        </p:nvSpPr>
        <p:spPr/>
        <p:txBody>
          <a:bodyPr>
            <a:normAutofit/>
          </a:bodyPr>
          <a:lstStyle/>
          <a:p>
            <a:r>
              <a:rPr lang="en-US" sz="2800" dirty="0"/>
              <a:t>Ethical dilemmas and liability risk associated with surgical patients with DNR orders may be resolved during the informed consent process. </a:t>
            </a:r>
          </a:p>
          <a:p>
            <a:r>
              <a:rPr lang="en-US" sz="2800" dirty="0"/>
              <a:t>Help the patient understand the role of resuscitation during surgery.</a:t>
            </a:r>
          </a:p>
          <a:p>
            <a:r>
              <a:rPr lang="en-US" sz="2800" dirty="0"/>
              <a:t>Hold preoperative discussions with DNR patients during which resuscitation-related issues are aligned with patient goals and objectives.</a:t>
            </a:r>
          </a:p>
          <a:p>
            <a:r>
              <a:rPr lang="en-US" sz="2800" dirty="0"/>
              <a:t>When to reverse the </a:t>
            </a:r>
            <a:r>
              <a:rPr lang="en-US" sz="2800" dirty="0" err="1"/>
              <a:t>perioperative</a:t>
            </a:r>
            <a:r>
              <a:rPr lang="en-US" sz="2800" dirty="0"/>
              <a:t> DNR order  </a:t>
            </a:r>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69</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solidFill>
                  <a:schemeClr val="tx1"/>
                </a:solidFill>
              </a:rPr>
              <a:t>DNR/DNI</a:t>
            </a:r>
          </a:p>
        </p:txBody>
      </p:sp>
      <p:sp>
        <p:nvSpPr>
          <p:cNvPr id="3" name="Content Placeholder 2"/>
          <p:cNvSpPr>
            <a:spLocks noGrp="1"/>
          </p:cNvSpPr>
          <p:nvPr>
            <p:ph idx="1"/>
          </p:nvPr>
        </p:nvSpPr>
        <p:spPr>
          <a:xfrm>
            <a:off x="457200" y="2209800"/>
            <a:ext cx="8229600" cy="4114800"/>
          </a:xfrm>
        </p:spPr>
        <p:txBody>
          <a:bodyPr>
            <a:normAutofit/>
          </a:bodyPr>
          <a:lstStyle/>
          <a:p>
            <a:r>
              <a:rPr lang="en-US" sz="3200" dirty="0"/>
              <a:t>DNR - </a:t>
            </a:r>
            <a:r>
              <a:rPr lang="en-US" sz="3200" b="1" i="1" dirty="0"/>
              <a:t>Do Not Resuscitate </a:t>
            </a:r>
            <a:r>
              <a:rPr lang="en-US" sz="3200" dirty="0"/>
              <a:t>Orders</a:t>
            </a:r>
          </a:p>
          <a:p>
            <a:r>
              <a:rPr lang="en-US" sz="3200" dirty="0"/>
              <a:t>DNI - </a:t>
            </a:r>
            <a:r>
              <a:rPr lang="en-US" sz="3200" b="1" i="1" dirty="0"/>
              <a:t>Do Not Intubate </a:t>
            </a:r>
            <a:r>
              <a:rPr lang="en-US" sz="3200" dirty="0"/>
              <a:t>Orders</a:t>
            </a:r>
          </a:p>
          <a:p>
            <a:r>
              <a:rPr lang="en-US" sz="3200" dirty="0"/>
              <a:t>Written in a healthcare facility</a:t>
            </a:r>
          </a:p>
          <a:p>
            <a:r>
              <a:rPr lang="en-US" sz="3200" dirty="0"/>
              <a:t>Do not generally cross care settings , and</a:t>
            </a:r>
          </a:p>
          <a:p>
            <a:r>
              <a:rPr lang="en-US" sz="3200" dirty="0"/>
              <a:t>Do  not generally apply to care in the community.</a:t>
            </a:r>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7</a:t>
            </a:fld>
            <a:endParaRPr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chemeClr val="tx1"/>
                </a:solidFill>
              </a:rPr>
              <a:t>Bergman v. Chin</a:t>
            </a:r>
            <a:endParaRPr lang="en-US" b="1" dirty="0">
              <a:solidFill>
                <a:schemeClr val="tx1"/>
              </a:solidFill>
            </a:endParaRPr>
          </a:p>
        </p:txBody>
      </p:sp>
      <p:sp>
        <p:nvSpPr>
          <p:cNvPr id="3" name="Content Placeholder 2"/>
          <p:cNvSpPr>
            <a:spLocks noGrp="1"/>
          </p:cNvSpPr>
          <p:nvPr>
            <p:ph idx="1"/>
          </p:nvPr>
        </p:nvSpPr>
        <p:spPr>
          <a:xfrm>
            <a:off x="457200" y="2133600"/>
            <a:ext cx="8229600" cy="4191000"/>
          </a:xfrm>
        </p:spPr>
        <p:txBody>
          <a:bodyPr>
            <a:normAutofit/>
          </a:bodyPr>
          <a:lstStyle/>
          <a:p>
            <a:r>
              <a:rPr lang="en-US" sz="3200" dirty="0"/>
              <a:t>Appropriate End-of-Life Pain Management</a:t>
            </a:r>
          </a:p>
          <a:p>
            <a:pPr>
              <a:buNone/>
            </a:pPr>
            <a:r>
              <a:rPr lang="en-US" sz="3200" b="1" dirty="0"/>
              <a:t>Allegation:  </a:t>
            </a:r>
            <a:r>
              <a:rPr lang="en-US" sz="3200" dirty="0"/>
              <a:t>A patient with terminal lung cancer was denied proper pain medication.</a:t>
            </a:r>
          </a:p>
          <a:p>
            <a:pPr>
              <a:buNone/>
            </a:pPr>
            <a:r>
              <a:rPr lang="en-US" sz="3200" b="1" dirty="0"/>
              <a:t>Facts: </a:t>
            </a:r>
            <a:r>
              <a:rPr lang="en-US" sz="3200" dirty="0"/>
              <a:t>85-yr-old male with metastatic lung cancer. Pain 10/10. Given </a:t>
            </a:r>
            <a:r>
              <a:rPr lang="en-US" sz="3200" dirty="0" err="1"/>
              <a:t>p.o</a:t>
            </a:r>
            <a:r>
              <a:rPr lang="en-US" sz="3200" dirty="0"/>
              <a:t>. </a:t>
            </a:r>
            <a:r>
              <a:rPr lang="en-US" sz="3200" dirty="0" err="1"/>
              <a:t>opioids</a:t>
            </a:r>
            <a:r>
              <a:rPr lang="en-US" sz="3200" dirty="0"/>
              <a:t>. Could not swallow.</a:t>
            </a:r>
          </a:p>
          <a:p>
            <a:pPr>
              <a:buNone/>
            </a:pPr>
            <a:r>
              <a:rPr lang="en-US" sz="3200" dirty="0"/>
              <a:t>Lawsuit alleged “elder abuse”.</a:t>
            </a:r>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70</a:t>
            </a:fld>
            <a:endParaRPr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tx1"/>
                </a:solidFill>
              </a:rPr>
              <a:t>Risk Management Recommendations</a:t>
            </a:r>
            <a:endParaRPr lang="en-US" sz="4000" dirty="0">
              <a:solidFill>
                <a:schemeClr val="tx1"/>
              </a:solidFill>
            </a:endParaRPr>
          </a:p>
        </p:txBody>
      </p:sp>
      <p:sp>
        <p:nvSpPr>
          <p:cNvPr id="3" name="Content Placeholder 2"/>
          <p:cNvSpPr>
            <a:spLocks noGrp="1"/>
          </p:cNvSpPr>
          <p:nvPr>
            <p:ph idx="1"/>
          </p:nvPr>
        </p:nvSpPr>
        <p:spPr/>
        <p:txBody>
          <a:bodyPr>
            <a:normAutofit/>
          </a:bodyPr>
          <a:lstStyle/>
          <a:p>
            <a:pPr lvl="0"/>
            <a:r>
              <a:rPr lang="en-US" sz="3200" dirty="0"/>
              <a:t>Regularly ask patients about their pain level. </a:t>
            </a:r>
          </a:p>
          <a:p>
            <a:pPr lvl="0"/>
            <a:r>
              <a:rPr lang="en-US" sz="3200" dirty="0"/>
              <a:t>Be attuned to nonverbal indicators of discomfort (e.g., grimacing, moaning, or repeatedly rubbing a body part). </a:t>
            </a:r>
          </a:p>
          <a:p>
            <a:pPr lvl="0"/>
            <a:r>
              <a:rPr lang="en-US" sz="3200" dirty="0"/>
              <a:t>Do not use chronic pain management or post-operative pain management guidelines for end-of-life pain management. </a:t>
            </a:r>
          </a:p>
          <a:p>
            <a:pPr lvl="0"/>
            <a:r>
              <a:rPr lang="en-US" sz="3200" dirty="0"/>
              <a:t>Consult with pain management specialists</a:t>
            </a:r>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71</a:t>
            </a:fld>
            <a:endParaRPr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458200" cy="896112"/>
          </a:xfrm>
        </p:spPr>
        <p:txBody>
          <a:bodyPr>
            <a:noAutofit/>
          </a:bodyPr>
          <a:lstStyle/>
          <a:p>
            <a:r>
              <a:rPr lang="en-US" sz="4000" b="1" dirty="0">
                <a:solidFill>
                  <a:schemeClr val="tx1"/>
                </a:solidFill>
              </a:rPr>
              <a:t>Risk Management Recommendations-2</a:t>
            </a:r>
            <a:endParaRPr lang="en-US" sz="4000" dirty="0"/>
          </a:p>
        </p:txBody>
      </p:sp>
      <p:sp>
        <p:nvSpPr>
          <p:cNvPr id="3" name="Content Placeholder 2"/>
          <p:cNvSpPr>
            <a:spLocks noGrp="1"/>
          </p:cNvSpPr>
          <p:nvPr>
            <p:ph idx="1"/>
          </p:nvPr>
        </p:nvSpPr>
        <p:spPr>
          <a:xfrm>
            <a:off x="457200" y="1981200"/>
            <a:ext cx="8229600" cy="4343400"/>
          </a:xfrm>
        </p:spPr>
        <p:txBody>
          <a:bodyPr>
            <a:noAutofit/>
          </a:bodyPr>
          <a:lstStyle/>
          <a:p>
            <a:pPr lvl="0"/>
            <a:r>
              <a:rPr lang="en-US" sz="3200" dirty="0"/>
              <a:t>Become familiar with palliative care triggers. </a:t>
            </a:r>
          </a:p>
          <a:p>
            <a:pPr lvl="0"/>
            <a:r>
              <a:rPr lang="en-US" sz="3200" dirty="0"/>
              <a:t>Seek education opportunities in comfort care modalities. </a:t>
            </a:r>
          </a:p>
          <a:p>
            <a:pPr lvl="0"/>
            <a:r>
              <a:rPr lang="en-US" sz="3200" dirty="0"/>
              <a:t>Consult with  colleague as needed. </a:t>
            </a:r>
          </a:p>
          <a:p>
            <a:pPr lvl="0"/>
            <a:r>
              <a:rPr lang="en-US" sz="3200" dirty="0"/>
              <a:t>Educate patients/family about  comfort care. </a:t>
            </a:r>
          </a:p>
          <a:p>
            <a:r>
              <a:rPr lang="en-US" sz="3200" dirty="0"/>
              <a:t>Document discussions, plans and actions in the medical record.</a:t>
            </a:r>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72</a:t>
            </a:fld>
            <a:endParaRPr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tx1"/>
                </a:solidFill>
              </a:rPr>
              <a:t>Culture, Religion and End-of-Life Care</a:t>
            </a:r>
            <a:endParaRPr lang="en-US" sz="4000" dirty="0">
              <a:solidFill>
                <a:schemeClr val="tx1"/>
              </a:solidFill>
            </a:endParaRPr>
          </a:p>
        </p:txBody>
      </p:sp>
      <p:sp>
        <p:nvSpPr>
          <p:cNvPr id="3" name="Content Placeholder 2"/>
          <p:cNvSpPr>
            <a:spLocks noGrp="1"/>
          </p:cNvSpPr>
          <p:nvPr>
            <p:ph idx="1"/>
          </p:nvPr>
        </p:nvSpPr>
        <p:spPr/>
        <p:txBody>
          <a:bodyPr/>
          <a:lstStyle/>
          <a:p>
            <a:pPr>
              <a:buNone/>
            </a:pPr>
            <a:r>
              <a:rPr lang="en-US" b="1" dirty="0"/>
              <a:t>Case Allegation: </a:t>
            </a:r>
            <a:endParaRPr lang="en-US" dirty="0"/>
          </a:p>
          <a:p>
            <a:r>
              <a:rPr lang="en-US" dirty="0"/>
              <a:t>Advising the patient that she was dying caused her to have a stroke.</a:t>
            </a:r>
          </a:p>
          <a:p>
            <a:pPr>
              <a:buNone/>
            </a:pPr>
            <a:r>
              <a:rPr lang="en-US" b="1" dirty="0"/>
              <a:t>Facts:</a:t>
            </a:r>
          </a:p>
          <a:p>
            <a:r>
              <a:rPr lang="en-US" dirty="0"/>
              <a:t>80-year-old patient. </a:t>
            </a:r>
            <a:r>
              <a:rPr lang="en-US" dirty="0" err="1"/>
              <a:t>Hx</a:t>
            </a:r>
            <a:r>
              <a:rPr lang="en-US" dirty="0"/>
              <a:t> congestive heart failure, coronary artery disease and myocardial infarction with serious aortic </a:t>
            </a:r>
            <a:r>
              <a:rPr lang="en-US" dirty="0" err="1"/>
              <a:t>stenosis</a:t>
            </a:r>
            <a:r>
              <a:rPr lang="en-US" dirty="0"/>
              <a:t>; not a surgical candidate.</a:t>
            </a:r>
          </a:p>
          <a:p>
            <a:r>
              <a:rPr lang="en-US" dirty="0"/>
              <a:t>Discussed w/Pt. Palliative care and potential hospice.</a:t>
            </a:r>
          </a:p>
          <a:p>
            <a:r>
              <a:rPr lang="en-US" dirty="0"/>
              <a:t>Stress, stroke, coma. Son threatened a lawsuit</a:t>
            </a:r>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73</a:t>
            </a:fld>
            <a:endParaRPr 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458200" cy="1143000"/>
          </a:xfrm>
        </p:spPr>
        <p:txBody>
          <a:bodyPr>
            <a:noAutofit/>
          </a:bodyPr>
          <a:lstStyle/>
          <a:p>
            <a:r>
              <a:rPr lang="en-US" sz="4000" b="1" dirty="0">
                <a:solidFill>
                  <a:schemeClr val="tx1"/>
                </a:solidFill>
              </a:rPr>
              <a:t>Culture, Religion and End-of-Life Care -2</a:t>
            </a:r>
            <a:endParaRPr lang="en-US" sz="4000" dirty="0"/>
          </a:p>
        </p:txBody>
      </p:sp>
      <p:sp>
        <p:nvSpPr>
          <p:cNvPr id="3" name="Content Placeholder 2"/>
          <p:cNvSpPr>
            <a:spLocks noGrp="1"/>
          </p:cNvSpPr>
          <p:nvPr>
            <p:ph idx="1"/>
          </p:nvPr>
        </p:nvSpPr>
        <p:spPr>
          <a:xfrm>
            <a:off x="457200" y="2133600"/>
            <a:ext cx="8229600" cy="4191000"/>
          </a:xfrm>
        </p:spPr>
        <p:txBody>
          <a:bodyPr>
            <a:normAutofit/>
          </a:bodyPr>
          <a:lstStyle/>
          <a:p>
            <a:r>
              <a:rPr lang="en-US" sz="3200" dirty="0"/>
              <a:t>Be considerate of Patient’s culture  when Speaking of death and dying</a:t>
            </a:r>
          </a:p>
          <a:p>
            <a:r>
              <a:rPr lang="en-US" sz="3200" dirty="0"/>
              <a:t>Direct approach without family members?</a:t>
            </a:r>
          </a:p>
          <a:p>
            <a:r>
              <a:rPr lang="en-US" sz="3200" dirty="0"/>
              <a:t>Son did not sue</a:t>
            </a:r>
          </a:p>
          <a:p>
            <a:r>
              <a:rPr lang="en-US" sz="3200" dirty="0"/>
              <a:t>Threat and poor ending to the relationship with the patient and her family was difficult for the Family Physician.</a:t>
            </a:r>
          </a:p>
          <a:p>
            <a:endParaRPr lang="en-US" dirty="0"/>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74</a:t>
            </a:fld>
            <a:endParaRPr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tx1"/>
                </a:solidFill>
              </a:rPr>
              <a:t>Risk Management Recommendations</a:t>
            </a:r>
            <a:endParaRPr lang="en-US" sz="4000" dirty="0">
              <a:solidFill>
                <a:schemeClr val="tx1"/>
              </a:solidFill>
            </a:endParaRPr>
          </a:p>
        </p:txBody>
      </p:sp>
      <p:sp>
        <p:nvSpPr>
          <p:cNvPr id="3" name="Content Placeholder 2"/>
          <p:cNvSpPr>
            <a:spLocks noGrp="1"/>
          </p:cNvSpPr>
          <p:nvPr>
            <p:ph idx="1"/>
          </p:nvPr>
        </p:nvSpPr>
        <p:spPr/>
        <p:txBody>
          <a:bodyPr>
            <a:noAutofit/>
          </a:bodyPr>
          <a:lstStyle/>
          <a:p>
            <a:pPr marL="514350" lvl="0" indent="-514350">
              <a:buFont typeface="+mj-lt"/>
              <a:buAutoNum type="arabicPeriod"/>
            </a:pPr>
            <a:r>
              <a:rPr lang="en-US" sz="3200" dirty="0"/>
              <a:t>Cultural beliefs surrounding EOL care. </a:t>
            </a:r>
          </a:p>
          <a:p>
            <a:pPr marL="514350" lvl="0" indent="-514350">
              <a:buFont typeface="+mj-lt"/>
              <a:buAutoNum type="arabicPeriod"/>
            </a:pPr>
            <a:r>
              <a:rPr lang="en-US" sz="3200" dirty="0"/>
              <a:t>Collaborate with spiritual advisors. </a:t>
            </a:r>
          </a:p>
          <a:p>
            <a:pPr marL="514350" lvl="0" indent="-514350">
              <a:buFont typeface="+mj-lt"/>
              <a:buAutoNum type="arabicPeriod"/>
            </a:pPr>
            <a:r>
              <a:rPr lang="en-US" sz="3200" dirty="0"/>
              <a:t>Assess acculturated patient/family . </a:t>
            </a:r>
          </a:p>
          <a:p>
            <a:pPr marL="514350" lvl="0" indent="-514350">
              <a:buFont typeface="+mj-lt"/>
              <a:buAutoNum type="arabicPeriod"/>
            </a:pPr>
            <a:r>
              <a:rPr lang="en-US" sz="3200" dirty="0"/>
              <a:t>Preferred terms to use for terminal cancer or other terminal conditions</a:t>
            </a:r>
          </a:p>
          <a:p>
            <a:pPr marL="514350" lvl="0" indent="-514350">
              <a:buFont typeface="+mj-lt"/>
              <a:buAutoNum type="arabicPeriod"/>
            </a:pPr>
            <a:r>
              <a:rPr lang="en-US" sz="3200" dirty="0"/>
              <a:t>Preferences for decision-making</a:t>
            </a:r>
          </a:p>
          <a:p>
            <a:pPr marL="514350" lvl="0" indent="-514350">
              <a:buFont typeface="+mj-lt"/>
              <a:buAutoNum type="arabicPeriod"/>
            </a:pPr>
            <a:r>
              <a:rPr lang="en-US" sz="3200" dirty="0"/>
              <a:t>Understanding of diagnosis and prognosis</a:t>
            </a:r>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75</a:t>
            </a:fld>
            <a:endParaRPr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82000" cy="1143000"/>
          </a:xfrm>
        </p:spPr>
        <p:txBody>
          <a:bodyPr>
            <a:noAutofit/>
          </a:bodyPr>
          <a:lstStyle/>
          <a:p>
            <a:r>
              <a:rPr lang="en-US" sz="4000" b="1" dirty="0">
                <a:solidFill>
                  <a:schemeClr val="tx1"/>
                </a:solidFill>
              </a:rPr>
              <a:t>Risk Management Recommendations-2</a:t>
            </a:r>
            <a:endParaRPr lang="en-US" sz="4000" dirty="0"/>
          </a:p>
        </p:txBody>
      </p:sp>
      <p:sp>
        <p:nvSpPr>
          <p:cNvPr id="3" name="Content Placeholder 2"/>
          <p:cNvSpPr>
            <a:spLocks noGrp="1"/>
          </p:cNvSpPr>
          <p:nvPr>
            <p:ph idx="1"/>
          </p:nvPr>
        </p:nvSpPr>
        <p:spPr>
          <a:xfrm>
            <a:off x="457200" y="2209800"/>
            <a:ext cx="8229600" cy="4114800"/>
          </a:xfrm>
        </p:spPr>
        <p:txBody>
          <a:bodyPr>
            <a:normAutofit/>
          </a:bodyPr>
          <a:lstStyle/>
          <a:p>
            <a:pPr lvl="0">
              <a:buNone/>
            </a:pPr>
            <a:r>
              <a:rPr lang="en-US" sz="3200" dirty="0"/>
              <a:t>7. Understanding of patient’s </a:t>
            </a:r>
            <a:r>
              <a:rPr lang="en-US" sz="3200" dirty="0" err="1"/>
              <a:t>Dx</a:t>
            </a:r>
            <a:r>
              <a:rPr lang="en-US" sz="3200" dirty="0"/>
              <a:t> and  </a:t>
            </a:r>
            <a:r>
              <a:rPr lang="en-US" sz="3200" dirty="0" err="1"/>
              <a:t>Px</a:t>
            </a:r>
            <a:r>
              <a:rPr lang="en-US" sz="3200" dirty="0"/>
              <a:t>. </a:t>
            </a:r>
          </a:p>
          <a:p>
            <a:pPr lvl="0">
              <a:buNone/>
            </a:pPr>
            <a:r>
              <a:rPr lang="en-US" sz="3200" dirty="0"/>
              <a:t>8. Level of Western healthcare acceptance, and alternative therapies. </a:t>
            </a:r>
          </a:p>
          <a:p>
            <a:pPr lvl="0">
              <a:buNone/>
            </a:pPr>
            <a:r>
              <a:rPr lang="en-US" sz="3200" dirty="0"/>
              <a:t>9. Praying, meditation and other rituals.</a:t>
            </a:r>
          </a:p>
          <a:p>
            <a:pPr lvl="0">
              <a:buNone/>
            </a:pPr>
            <a:r>
              <a:rPr lang="en-US" sz="3200" dirty="0"/>
              <a:t>10. Involve family in patient activities</a:t>
            </a:r>
          </a:p>
          <a:p>
            <a:pPr>
              <a:buNone/>
            </a:pPr>
            <a:r>
              <a:rPr lang="en-US" sz="3200" dirty="0"/>
              <a:t>11. Special requests for handling of  patient’s body after death. </a:t>
            </a:r>
          </a:p>
          <a:p>
            <a:endParaRPr lang="en-US" dirty="0"/>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76</a:t>
            </a:fld>
            <a:endParaRPr 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04088"/>
            <a:ext cx="8458200" cy="1143000"/>
          </a:xfrm>
        </p:spPr>
        <p:txBody>
          <a:bodyPr>
            <a:noAutofit/>
          </a:bodyPr>
          <a:lstStyle/>
          <a:p>
            <a:r>
              <a:rPr lang="en-US" sz="3200" b="1" i="1" dirty="0">
                <a:solidFill>
                  <a:schemeClr val="tx1"/>
                </a:solidFill>
              </a:rPr>
              <a:t>Dale-</a:t>
            </a:r>
            <a:r>
              <a:rPr lang="en-US" sz="3200" b="1" i="1" dirty="0" err="1">
                <a:solidFill>
                  <a:schemeClr val="tx1"/>
                </a:solidFill>
              </a:rPr>
              <a:t>Jablonowski</a:t>
            </a:r>
            <a:r>
              <a:rPr lang="en-US" sz="3200" b="1" i="1" dirty="0">
                <a:solidFill>
                  <a:schemeClr val="tx1"/>
                </a:solidFill>
              </a:rPr>
              <a:t> v. University of California Board of Regents, </a:t>
            </a:r>
            <a:r>
              <a:rPr lang="en-US" sz="3200" b="1" dirty="0">
                <a:solidFill>
                  <a:schemeClr val="tx1"/>
                </a:solidFill>
              </a:rPr>
              <a:t>San Francisco County Sup. Ct. 2017. </a:t>
            </a:r>
          </a:p>
        </p:txBody>
      </p:sp>
      <p:sp>
        <p:nvSpPr>
          <p:cNvPr id="3" name="Content Placeholder 2"/>
          <p:cNvSpPr>
            <a:spLocks noGrp="1"/>
          </p:cNvSpPr>
          <p:nvPr>
            <p:ph idx="1"/>
          </p:nvPr>
        </p:nvSpPr>
        <p:spPr/>
        <p:txBody>
          <a:bodyPr>
            <a:normAutofit/>
          </a:bodyPr>
          <a:lstStyle/>
          <a:p>
            <a:pPr>
              <a:buNone/>
            </a:pPr>
            <a:r>
              <a:rPr lang="en-US" b="1" dirty="0"/>
              <a:t>Allegation: </a:t>
            </a:r>
            <a:endParaRPr lang="en-US" dirty="0"/>
          </a:p>
          <a:p>
            <a:r>
              <a:rPr lang="en-US" dirty="0"/>
              <a:t>Hospital and treating physician misled the patient into believing they would provide an EOLOA prescription.</a:t>
            </a:r>
          </a:p>
          <a:p>
            <a:pPr>
              <a:buNone/>
            </a:pPr>
            <a:r>
              <a:rPr lang="en-US" dirty="0"/>
              <a:t>Facts:</a:t>
            </a:r>
          </a:p>
          <a:p>
            <a:r>
              <a:rPr lang="en-US" dirty="0"/>
              <a:t>In May 2016, the patient was diagnosed with stage IV colorectal cancer with metastasis to liver and lungs. Told that the cancer was not curable and treatment would be palliative rather than curative. </a:t>
            </a:r>
          </a:p>
          <a:p>
            <a:r>
              <a:rPr lang="en-US" dirty="0"/>
              <a:t>Patient entered hospice care.  Intended to use aid-in-dying medications.</a:t>
            </a:r>
          </a:p>
        </p:txBody>
      </p:sp>
      <p:sp>
        <p:nvSpPr>
          <p:cNvPr id="5" name="Footer Placeholder 4"/>
          <p:cNvSpPr>
            <a:spLocks noGrp="1"/>
          </p:cNvSpPr>
          <p:nvPr>
            <p:ph type="ftr" sz="quarter" idx="11"/>
          </p:nvPr>
        </p:nvSpPr>
        <p:spPr/>
        <p:txBody>
          <a:bodyPr/>
          <a:lstStyle/>
          <a:p>
            <a:r>
              <a:rPr lang="en-US"/>
              <a:t>End-Of-Life Issues</a:t>
            </a:r>
          </a:p>
        </p:txBody>
      </p:sp>
      <p:sp>
        <p:nvSpPr>
          <p:cNvPr id="4" name="Slide Number Placeholder 3"/>
          <p:cNvSpPr>
            <a:spLocks noGrp="1"/>
          </p:cNvSpPr>
          <p:nvPr>
            <p:ph type="sldNum" sz="quarter" idx="12"/>
          </p:nvPr>
        </p:nvSpPr>
        <p:spPr/>
        <p:txBody>
          <a:bodyPr/>
          <a:lstStyle/>
          <a:p>
            <a:fld id="{87DCEE4E-CAC4-45E9-B399-F591923BC4ED}" type="slidenum">
              <a:rPr lang="en-US" smtClean="0"/>
              <a:pPr/>
              <a:t>77</a:t>
            </a:fld>
            <a:endParaRPr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b="1" i="1" dirty="0">
                <a:solidFill>
                  <a:schemeClr val="tx1"/>
                </a:solidFill>
              </a:rPr>
              <a:t>Dale-</a:t>
            </a:r>
            <a:r>
              <a:rPr lang="en-US" sz="3000" b="1" i="1" dirty="0" err="1">
                <a:solidFill>
                  <a:schemeClr val="tx1"/>
                </a:solidFill>
              </a:rPr>
              <a:t>Jablonowski</a:t>
            </a:r>
            <a:r>
              <a:rPr lang="en-US" sz="3000" b="1" i="1" dirty="0">
                <a:solidFill>
                  <a:schemeClr val="tx1"/>
                </a:solidFill>
              </a:rPr>
              <a:t> v. University of California Board of Regents, </a:t>
            </a:r>
            <a:r>
              <a:rPr lang="en-US" sz="3000" b="1" dirty="0">
                <a:solidFill>
                  <a:schemeClr val="tx1"/>
                </a:solidFill>
              </a:rPr>
              <a:t>San Francisco County Sup. Ct. 2017.</a:t>
            </a:r>
            <a:endParaRPr lang="en-US" sz="3000" dirty="0"/>
          </a:p>
        </p:txBody>
      </p:sp>
      <p:sp>
        <p:nvSpPr>
          <p:cNvPr id="3" name="Content Placeholder 2"/>
          <p:cNvSpPr>
            <a:spLocks noGrp="1"/>
          </p:cNvSpPr>
          <p:nvPr>
            <p:ph idx="1"/>
          </p:nvPr>
        </p:nvSpPr>
        <p:spPr>
          <a:xfrm>
            <a:off x="457200" y="2133600"/>
            <a:ext cx="8229600" cy="4191000"/>
          </a:xfrm>
        </p:spPr>
        <p:txBody>
          <a:bodyPr>
            <a:normAutofit/>
          </a:bodyPr>
          <a:lstStyle/>
          <a:p>
            <a:r>
              <a:rPr lang="en-US" sz="3200" dirty="0"/>
              <a:t>The patient’s daughters filed a lawsuit alleging elder abuse, misrepresentation/fraud and negligent infliction of emotional distress.</a:t>
            </a:r>
          </a:p>
          <a:p>
            <a:r>
              <a:rPr lang="en-US" sz="3200" dirty="0"/>
              <a:t>This lawsuit is not about the right to obtain the medication. This lawsuit is about feeling misled — having something promised, then denied.</a:t>
            </a:r>
          </a:p>
        </p:txBody>
      </p:sp>
      <p:sp>
        <p:nvSpPr>
          <p:cNvPr id="5" name="Footer Placeholder 4"/>
          <p:cNvSpPr>
            <a:spLocks noGrp="1"/>
          </p:cNvSpPr>
          <p:nvPr>
            <p:ph type="ftr" sz="quarter" idx="11"/>
          </p:nvPr>
        </p:nvSpPr>
        <p:spPr/>
        <p:txBody>
          <a:bodyPr/>
          <a:lstStyle/>
          <a:p>
            <a:r>
              <a:rPr lang="en-US"/>
              <a:t>End-Of-Life Issues</a:t>
            </a:r>
          </a:p>
        </p:txBody>
      </p:sp>
      <p:sp>
        <p:nvSpPr>
          <p:cNvPr id="4" name="Slide Number Placeholder 3"/>
          <p:cNvSpPr>
            <a:spLocks noGrp="1"/>
          </p:cNvSpPr>
          <p:nvPr>
            <p:ph type="sldNum" sz="quarter" idx="12"/>
          </p:nvPr>
        </p:nvSpPr>
        <p:spPr/>
        <p:txBody>
          <a:bodyPr/>
          <a:lstStyle/>
          <a:p>
            <a:fld id="{87DCEE4E-CAC4-45E9-B399-F591923BC4ED}" type="slidenum">
              <a:rPr lang="en-US" smtClean="0"/>
              <a:pPr/>
              <a:t>78</a:t>
            </a:fld>
            <a:endParaRPr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tx1"/>
                </a:solidFill>
              </a:rPr>
              <a:t>Risk Management Recommendations </a:t>
            </a:r>
            <a:endParaRPr lang="en-US" sz="4000" dirty="0">
              <a:solidFill>
                <a:schemeClr val="tx1"/>
              </a:solidFill>
            </a:endParaRPr>
          </a:p>
        </p:txBody>
      </p:sp>
      <p:sp>
        <p:nvSpPr>
          <p:cNvPr id="3" name="Content Placeholder 2"/>
          <p:cNvSpPr>
            <a:spLocks noGrp="1"/>
          </p:cNvSpPr>
          <p:nvPr>
            <p:ph idx="1"/>
          </p:nvPr>
        </p:nvSpPr>
        <p:spPr/>
        <p:txBody>
          <a:bodyPr>
            <a:noAutofit/>
          </a:bodyPr>
          <a:lstStyle/>
          <a:p>
            <a:pPr>
              <a:buNone/>
            </a:pPr>
            <a:r>
              <a:rPr lang="en-US" sz="3200" b="1" dirty="0"/>
              <a:t>Administrators;</a:t>
            </a:r>
            <a:endParaRPr lang="en-US" sz="3200" dirty="0"/>
          </a:p>
          <a:p>
            <a:pPr marL="514350" lvl="0" indent="-514350">
              <a:buFont typeface="+mj-lt"/>
              <a:buAutoNum type="arabicPeriod"/>
            </a:pPr>
            <a:r>
              <a:rPr lang="en-US" sz="3200" dirty="0"/>
              <a:t>Finalize policies and procedures </a:t>
            </a:r>
          </a:p>
          <a:p>
            <a:pPr marL="514350" lvl="0" indent="-514350">
              <a:buFont typeface="+mj-lt"/>
              <a:buAutoNum type="arabicPeriod"/>
            </a:pPr>
            <a:r>
              <a:rPr lang="en-US" sz="3200" dirty="0"/>
              <a:t>Train all relevant staff and clinicians. </a:t>
            </a:r>
          </a:p>
          <a:p>
            <a:pPr marL="514350" lvl="0" indent="-514350">
              <a:buFont typeface="+mj-lt"/>
              <a:buAutoNum type="arabicPeriod"/>
            </a:pPr>
            <a:r>
              <a:rPr lang="en-US" sz="3200" dirty="0"/>
              <a:t>Accommodating physicians who will not participate. </a:t>
            </a:r>
          </a:p>
          <a:p>
            <a:pPr marL="514350" lvl="0" indent="-514350">
              <a:buFont typeface="+mj-lt"/>
              <a:buAutoNum type="arabicPeriod"/>
            </a:pPr>
            <a:r>
              <a:rPr lang="en-US" sz="3200" dirty="0"/>
              <a:t>Consistent message  to patients. </a:t>
            </a:r>
          </a:p>
          <a:p>
            <a:pPr marL="514350" indent="-514350">
              <a:buFont typeface="+mj-lt"/>
              <a:buAutoNum type="arabicPeriod"/>
            </a:pPr>
            <a:r>
              <a:rPr lang="en-US" sz="3200" dirty="0"/>
              <a:t>Coordinate marketing materials with policies/procedures.</a:t>
            </a:r>
          </a:p>
        </p:txBody>
      </p:sp>
      <p:sp>
        <p:nvSpPr>
          <p:cNvPr id="5" name="Footer Placeholder 4"/>
          <p:cNvSpPr>
            <a:spLocks noGrp="1"/>
          </p:cNvSpPr>
          <p:nvPr>
            <p:ph type="ftr" sz="quarter" idx="11"/>
          </p:nvPr>
        </p:nvSpPr>
        <p:spPr/>
        <p:txBody>
          <a:bodyPr/>
          <a:lstStyle/>
          <a:p>
            <a:r>
              <a:rPr lang="en-US"/>
              <a:t>End-Of-Life Issues</a:t>
            </a:r>
          </a:p>
        </p:txBody>
      </p:sp>
      <p:sp>
        <p:nvSpPr>
          <p:cNvPr id="4" name="Slide Number Placeholder 3"/>
          <p:cNvSpPr>
            <a:spLocks noGrp="1"/>
          </p:cNvSpPr>
          <p:nvPr>
            <p:ph type="sldNum" sz="quarter" idx="12"/>
          </p:nvPr>
        </p:nvSpPr>
        <p:spPr/>
        <p:txBody>
          <a:bodyPr/>
          <a:lstStyle/>
          <a:p>
            <a:fld id="{87DCEE4E-CAC4-45E9-B399-F591923BC4ED}" type="slidenum">
              <a:rPr lang="en-US" smtClean="0"/>
              <a:pPr/>
              <a:t>79</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1"/>
                </a:solidFill>
              </a:rPr>
              <a:t>Palliative or Supportive Care </a:t>
            </a:r>
          </a:p>
        </p:txBody>
      </p:sp>
      <p:sp>
        <p:nvSpPr>
          <p:cNvPr id="3" name="Content Placeholder 2"/>
          <p:cNvSpPr>
            <a:spLocks noGrp="1"/>
          </p:cNvSpPr>
          <p:nvPr>
            <p:ph idx="1"/>
          </p:nvPr>
        </p:nvSpPr>
        <p:spPr/>
        <p:txBody>
          <a:bodyPr>
            <a:normAutofit/>
          </a:bodyPr>
          <a:lstStyle/>
          <a:p>
            <a:r>
              <a:rPr lang="en-US" sz="3200" dirty="0"/>
              <a:t>Team-based approach </a:t>
            </a:r>
          </a:p>
          <a:p>
            <a:r>
              <a:rPr lang="en-US" sz="3200" dirty="0"/>
              <a:t>Alleviate patient suffering</a:t>
            </a:r>
          </a:p>
          <a:p>
            <a:r>
              <a:rPr lang="en-US" sz="3200" dirty="0"/>
              <a:t>Promoting quality of life for seriously ill patients</a:t>
            </a:r>
          </a:p>
          <a:p>
            <a:r>
              <a:rPr lang="en-US" sz="3200" dirty="0"/>
              <a:t>Available to all Patients</a:t>
            </a:r>
          </a:p>
          <a:p>
            <a:r>
              <a:rPr lang="en-US" sz="3200" dirty="0"/>
              <a:t>Can be provided concurrently to patients with disease-directed therapy</a:t>
            </a:r>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8</a:t>
            </a:fld>
            <a:endParaRPr 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458200" cy="1143000"/>
          </a:xfrm>
        </p:spPr>
        <p:txBody>
          <a:bodyPr>
            <a:noAutofit/>
          </a:bodyPr>
          <a:lstStyle/>
          <a:p>
            <a:r>
              <a:rPr lang="en-US" sz="4000" b="1" dirty="0">
                <a:solidFill>
                  <a:schemeClr val="tx1"/>
                </a:solidFill>
              </a:rPr>
              <a:t>Risk Management Recommendations-2 </a:t>
            </a:r>
            <a:endParaRPr lang="en-US" sz="4000" dirty="0"/>
          </a:p>
        </p:txBody>
      </p:sp>
      <p:sp>
        <p:nvSpPr>
          <p:cNvPr id="3" name="Content Placeholder 2"/>
          <p:cNvSpPr>
            <a:spLocks noGrp="1"/>
          </p:cNvSpPr>
          <p:nvPr>
            <p:ph idx="1"/>
          </p:nvPr>
        </p:nvSpPr>
        <p:spPr>
          <a:xfrm>
            <a:off x="457200" y="2286000"/>
            <a:ext cx="8229600" cy="4038600"/>
          </a:xfrm>
        </p:spPr>
        <p:txBody>
          <a:bodyPr>
            <a:normAutofit/>
          </a:bodyPr>
          <a:lstStyle/>
          <a:p>
            <a:pPr>
              <a:buNone/>
            </a:pPr>
            <a:r>
              <a:rPr lang="en-US" sz="3200" b="1" dirty="0"/>
              <a:t>Clinicians </a:t>
            </a:r>
            <a:endParaRPr lang="en-US" sz="3200" dirty="0"/>
          </a:p>
          <a:p>
            <a:pPr marL="514350" lvl="0" indent="-514350">
              <a:buFont typeface="+mj-lt"/>
              <a:buAutoNum type="arabicPeriod"/>
            </a:pPr>
            <a:r>
              <a:rPr lang="en-US" sz="3200" dirty="0"/>
              <a:t>How should requests for aid-in-dying be handled. </a:t>
            </a:r>
          </a:p>
          <a:p>
            <a:pPr marL="514350" lvl="0" indent="-514350">
              <a:buFont typeface="+mj-lt"/>
              <a:buAutoNum type="arabicPeriod"/>
            </a:pPr>
            <a:r>
              <a:rPr lang="en-US" sz="3200" dirty="0"/>
              <a:t>Prescribing of aid-in-dying medication. </a:t>
            </a:r>
          </a:p>
          <a:p>
            <a:pPr marL="514350" indent="-514350">
              <a:buFont typeface="+mj-lt"/>
              <a:buAutoNum type="arabicPeriod"/>
            </a:pPr>
            <a:r>
              <a:rPr lang="en-US" sz="3200" dirty="0"/>
              <a:t>If opting out, understand the process for doing so, and how to document it.</a:t>
            </a:r>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80</a:t>
            </a:fld>
            <a:endParaRPr 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82000" cy="1143000"/>
          </a:xfrm>
        </p:spPr>
        <p:txBody>
          <a:bodyPr>
            <a:noAutofit/>
          </a:bodyPr>
          <a:lstStyle/>
          <a:p>
            <a:r>
              <a:rPr lang="en-US" sz="6600" b="1" dirty="0">
                <a:solidFill>
                  <a:schemeClr val="tx1"/>
                </a:solidFill>
              </a:rPr>
              <a:t>Conclusion </a:t>
            </a:r>
            <a:endParaRPr lang="en-US" sz="6600" dirty="0">
              <a:solidFill>
                <a:schemeClr val="tx1"/>
              </a:solidFill>
            </a:endParaRPr>
          </a:p>
        </p:txBody>
      </p:sp>
      <p:sp>
        <p:nvSpPr>
          <p:cNvPr id="3" name="Content Placeholder 2"/>
          <p:cNvSpPr>
            <a:spLocks noGrp="1"/>
          </p:cNvSpPr>
          <p:nvPr>
            <p:ph idx="1"/>
          </p:nvPr>
        </p:nvSpPr>
        <p:spPr/>
        <p:txBody>
          <a:bodyPr>
            <a:noAutofit/>
          </a:bodyPr>
          <a:lstStyle/>
          <a:p>
            <a:pPr>
              <a:buNone/>
            </a:pPr>
            <a:r>
              <a:rPr lang="en-US" sz="2800" dirty="0"/>
              <a:t>Clinicians:</a:t>
            </a:r>
          </a:p>
          <a:p>
            <a:pPr marL="514350" indent="-514350">
              <a:buFont typeface="+mj-lt"/>
              <a:buAutoNum type="arabicPeriod"/>
            </a:pPr>
            <a:r>
              <a:rPr lang="en-US" sz="2800" dirty="0"/>
              <a:t> play an essential role,</a:t>
            </a:r>
          </a:p>
          <a:p>
            <a:pPr marL="514350" indent="-514350">
              <a:buFont typeface="+mj-lt"/>
              <a:buAutoNum type="arabicPeriod"/>
            </a:pPr>
            <a:r>
              <a:rPr lang="en-US" sz="2800" dirty="0"/>
              <a:t>are in the best position to communicate and make appropriate recommendations about end-of-life treatment goals, and </a:t>
            </a:r>
          </a:p>
          <a:p>
            <a:pPr marL="514350" indent="-514350">
              <a:buFont typeface="+mj-lt"/>
              <a:buAutoNum type="arabicPeriod"/>
            </a:pPr>
            <a:r>
              <a:rPr lang="en-US" sz="2800" dirty="0"/>
              <a:t>must recognize when fear of litigation, personal value judgments or disorganization are obstructing implementation of patient end-of-life decisions.</a:t>
            </a:r>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81</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Hospice Care/End-of-Life Care</a:t>
            </a:r>
            <a:endParaRPr lang="en-US" dirty="0">
              <a:solidFill>
                <a:schemeClr val="tx1"/>
              </a:solidFill>
            </a:endParaRPr>
          </a:p>
        </p:txBody>
      </p:sp>
      <p:sp>
        <p:nvSpPr>
          <p:cNvPr id="3" name="Content Placeholder 2"/>
          <p:cNvSpPr>
            <a:spLocks noGrp="1"/>
          </p:cNvSpPr>
          <p:nvPr>
            <p:ph idx="1"/>
          </p:nvPr>
        </p:nvSpPr>
        <p:spPr>
          <a:xfrm>
            <a:off x="457200" y="2209800"/>
            <a:ext cx="8229600" cy="4114800"/>
          </a:xfrm>
        </p:spPr>
        <p:txBody>
          <a:bodyPr>
            <a:normAutofit/>
          </a:bodyPr>
          <a:lstStyle/>
          <a:p>
            <a:r>
              <a:rPr lang="en-US" sz="3600" dirty="0"/>
              <a:t>Specific form of palliative care </a:t>
            </a:r>
          </a:p>
          <a:p>
            <a:r>
              <a:rPr lang="en-US" sz="3600" dirty="0"/>
              <a:t>Actively dying</a:t>
            </a:r>
          </a:p>
          <a:p>
            <a:r>
              <a:rPr lang="en-US" sz="3600" dirty="0"/>
              <a:t>Last 6 months of life</a:t>
            </a:r>
          </a:p>
          <a:p>
            <a:r>
              <a:rPr lang="en-US" sz="3600" dirty="0"/>
              <a:t>Comfort measures</a:t>
            </a:r>
          </a:p>
          <a:p>
            <a:r>
              <a:rPr lang="en-US" sz="3600" dirty="0"/>
              <a:t>At home or nursing home</a:t>
            </a:r>
          </a:p>
        </p:txBody>
      </p:sp>
      <p:sp>
        <p:nvSpPr>
          <p:cNvPr id="4" name="Footer Placeholder 3"/>
          <p:cNvSpPr>
            <a:spLocks noGrp="1"/>
          </p:cNvSpPr>
          <p:nvPr>
            <p:ph type="ftr" sz="quarter" idx="11"/>
          </p:nvPr>
        </p:nvSpPr>
        <p:spPr/>
        <p:txBody>
          <a:bodyPr/>
          <a:lstStyle/>
          <a:p>
            <a:r>
              <a:rPr lang="en-US"/>
              <a:t>End-Of-Life Issues</a:t>
            </a:r>
          </a:p>
        </p:txBody>
      </p:sp>
      <p:sp>
        <p:nvSpPr>
          <p:cNvPr id="5" name="Slide Number Placeholder 4"/>
          <p:cNvSpPr>
            <a:spLocks noGrp="1"/>
          </p:cNvSpPr>
          <p:nvPr>
            <p:ph type="sldNum" sz="quarter" idx="12"/>
          </p:nvPr>
        </p:nvSpPr>
        <p:spPr/>
        <p:txBody>
          <a:bodyPr/>
          <a:lstStyle/>
          <a:p>
            <a:fld id="{87DCEE4E-CAC4-45E9-B399-F591923BC4ED}"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7827</TotalTime>
  <Words>4290</Words>
  <Application>Microsoft Office PowerPoint</Application>
  <PresentationFormat>On-screen Show (4:3)</PresentationFormat>
  <Paragraphs>668</Paragraphs>
  <Slides>81</Slides>
  <Notes>79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81</vt:i4>
      </vt:variant>
    </vt:vector>
  </HeadingPairs>
  <TitlesOfParts>
    <vt:vector size="86" baseType="lpstr">
      <vt:lpstr>Calibri</vt:lpstr>
      <vt:lpstr>Constantia</vt:lpstr>
      <vt:lpstr>Times New Roman</vt:lpstr>
      <vt:lpstr>Wingdings 2</vt:lpstr>
      <vt:lpstr>Flow</vt:lpstr>
      <vt:lpstr>END-OF-LIFE ETHICAL, LEGAL and RISK MANAGEMENT ISSUES</vt:lpstr>
      <vt:lpstr>Introduction</vt:lpstr>
      <vt:lpstr>Introduction (Cont’d)</vt:lpstr>
      <vt:lpstr>Advance Care Planning </vt:lpstr>
      <vt:lpstr>Advance Directive </vt:lpstr>
      <vt:lpstr>POLST, MOLST &amp; POST</vt:lpstr>
      <vt:lpstr>DNR/DNI</vt:lpstr>
      <vt:lpstr>Palliative or Supportive Care </vt:lpstr>
      <vt:lpstr>Hospice Care/End-of-Life Care</vt:lpstr>
      <vt:lpstr>Physician Aid-in-Dying</vt:lpstr>
      <vt:lpstr>‘Terminal Sedation’ and ‘Dual Effect’</vt:lpstr>
      <vt:lpstr>Euthanasia – ‘Easy Death’</vt:lpstr>
      <vt:lpstr>1. Active Euthanasia/Mercy Killing</vt:lpstr>
      <vt:lpstr>2. Passive Euthanasia</vt:lpstr>
      <vt:lpstr>3. Medical Euthanasia</vt:lpstr>
      <vt:lpstr>4. Statutory Euthanasia</vt:lpstr>
      <vt:lpstr>Physician-aided death (PAD)</vt:lpstr>
      <vt:lpstr>PowerPoint Presentation</vt:lpstr>
      <vt:lpstr>UDDA 1981</vt:lpstr>
      <vt:lpstr>Brain Death – “Religious” Exceptions</vt:lpstr>
      <vt:lpstr>Religious and Cultural Objections to “Brain Death” Concept</vt:lpstr>
      <vt:lpstr>Definitive Diagnosis of Total Brain Failure</vt:lpstr>
      <vt:lpstr>Higher Brain Death</vt:lpstr>
      <vt:lpstr>Vegetative v. Minimally Conscious States</vt:lpstr>
      <vt:lpstr>  “I have brain activation, therefore I am.” Communicating with the Unconscious, NEJM 2010</vt:lpstr>
      <vt:lpstr>Landmark PVS Court Cases</vt:lpstr>
      <vt:lpstr>In re Quinlan, 355 A.2d 647 (N.J. 1976)</vt:lpstr>
      <vt:lpstr>In re Quinlan - 1976</vt:lpstr>
      <vt:lpstr>Holding: In re Quinlan - 1976</vt:lpstr>
      <vt:lpstr>Substituted Judgment</vt:lpstr>
      <vt:lpstr>Cruzan v. Director, Missouri Dept. of Health, 497 U.S. 261 (1990)</vt:lpstr>
      <vt:lpstr>Cruzan v. Director, Missouri Dept. of Health (1990)</vt:lpstr>
      <vt:lpstr>Cruzan: Missouri Supreme Court reversed: 760 S.W.2d 408 (Mo.1988)</vt:lpstr>
      <vt:lpstr>In re Schiavo 851 So. 2d 182 (Fla App.2003)</vt:lpstr>
      <vt:lpstr>Lessons: Quinlan, Cruzan and Schiavo</vt:lpstr>
      <vt:lpstr>Discussing End-of-Life Care with a Terminally ill Patient</vt:lpstr>
      <vt:lpstr>PowerPoint Presentation</vt:lpstr>
      <vt:lpstr>Risk Management Recommendations Regarding EOL discussions </vt:lpstr>
      <vt:lpstr>Risk Management Recommendations-2</vt:lpstr>
      <vt:lpstr>Risk Management Recommendations-3</vt:lpstr>
      <vt:lpstr>Survival Action v. Wrongful Death</vt:lpstr>
      <vt:lpstr>Causes of End-of-Life Actions</vt:lpstr>
      <vt:lpstr>Wrongful Prolongation of Life Lawsuits </vt:lpstr>
      <vt:lpstr> Wrongful Prolongation of Life Lawsuits - 2</vt:lpstr>
      <vt:lpstr>Overlooking the DNR Order</vt:lpstr>
      <vt:lpstr>Weisman v Maryland General Hospital. 2016. (Md.Cir.Ct.)</vt:lpstr>
      <vt:lpstr>Risk Management </vt:lpstr>
      <vt:lpstr>Risk Management Recommend-2</vt:lpstr>
      <vt:lpstr>Withholding vs. Withdrawing  Life-Sustaining Treatment </vt:lpstr>
      <vt:lpstr>Doctors Hospital of Augusta et al. v. Alicea. Ga Supreme Court, 2016</vt:lpstr>
      <vt:lpstr>Doctors Hospital of Augusta et al. v. Alicea. Ga Supreme Court, 2016 (2)</vt:lpstr>
      <vt:lpstr>Doctors Hospital of Augusta et al. v. Alicea. Ga Supreme Court, 2016 (3)</vt:lpstr>
      <vt:lpstr>Doctors Hospital of Augusta et al. v. Alicea. Ga Supreme Court, 2016 (4)</vt:lpstr>
      <vt:lpstr>Dr. opting out of compliance </vt:lpstr>
      <vt:lpstr>Risk Management Recommendations-1</vt:lpstr>
      <vt:lpstr>Risk Management Recommendations</vt:lpstr>
      <vt:lpstr>Changes to DNR Status </vt:lpstr>
      <vt:lpstr>Cardiac arrest - Resuscitated</vt:lpstr>
      <vt:lpstr>Risk Management Recommendations </vt:lpstr>
      <vt:lpstr>Advance Directive “Term of Art” </vt:lpstr>
      <vt:lpstr>Aldous v. Ashland, Oregon 2016</vt:lpstr>
      <vt:lpstr>Risk Management Recommendations</vt:lpstr>
      <vt:lpstr>Risk Management Recommendations-2</vt:lpstr>
      <vt:lpstr>Callison v. Vallandingham. 2010. (D. Ct. Tulsa County, OK). </vt:lpstr>
      <vt:lpstr>Callison v. Vallandingham. 2010. (D. Ct. Tulsa County, OK). </vt:lpstr>
      <vt:lpstr>Callison v. Vallandingham. 2010. (D. Ct. Tulsa County, OK). </vt:lpstr>
      <vt:lpstr>Risk Management Recommendations </vt:lpstr>
      <vt:lpstr>Perioperative DNR Decision-making</vt:lpstr>
      <vt:lpstr>Perioperative DNR Decision-making - 2</vt:lpstr>
      <vt:lpstr>Bergman v. Chin</vt:lpstr>
      <vt:lpstr>Risk Management Recommendations</vt:lpstr>
      <vt:lpstr>Risk Management Recommendations-2</vt:lpstr>
      <vt:lpstr>Culture, Religion and End-of-Life Care</vt:lpstr>
      <vt:lpstr>Culture, Religion and End-of-Life Care -2</vt:lpstr>
      <vt:lpstr>Risk Management Recommendations</vt:lpstr>
      <vt:lpstr>Risk Management Recommendations-2</vt:lpstr>
      <vt:lpstr>Dale-Jablonowski v. University of California Board of Regents, San Francisco County Sup. Ct. 2017. </vt:lpstr>
      <vt:lpstr>Dale-Jablonowski v. University of California Board of Regents, San Francisco County Sup. Ct. 2017.</vt:lpstr>
      <vt:lpstr>Risk Management Recommendations </vt:lpstr>
      <vt:lpstr>Risk Management Recommendations-2 </vt:lpstr>
      <vt:lpstr>Conclusion </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END-OF-LIFE ETHICAL, LEGAL and RISK MANAGEMENT</dc:title>
  <dc:creator>S. Sandy Sanbar</dc:creator>
  <cp:lastModifiedBy>Shafeek Sandy Sanbar</cp:lastModifiedBy>
  <cp:revision>122</cp:revision>
  <dcterms:created xsi:type="dcterms:W3CDTF">2018-06-17T23:06:21Z</dcterms:created>
  <dcterms:modified xsi:type="dcterms:W3CDTF">2021-10-29T01:21:00Z</dcterms:modified>
</cp:coreProperties>
</file>